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93607" r:id="rId3"/>
    <p:sldMasterId id="2147493455" r:id="rId4"/>
    <p:sldMasterId id="2147493521" r:id="rId5"/>
  </p:sldMasterIdLst>
  <p:notesMasterIdLst>
    <p:notesMasterId r:id="rId48"/>
  </p:notesMasterIdLst>
  <p:handoutMasterIdLst>
    <p:handoutMasterId r:id="rId49"/>
  </p:handoutMasterIdLst>
  <p:sldIdLst>
    <p:sldId id="408" r:id="rId6"/>
    <p:sldId id="410" r:id="rId7"/>
    <p:sldId id="412" r:id="rId8"/>
    <p:sldId id="451" r:id="rId9"/>
    <p:sldId id="414" r:id="rId10"/>
    <p:sldId id="415" r:id="rId11"/>
    <p:sldId id="416" r:id="rId12"/>
    <p:sldId id="417" r:id="rId13"/>
    <p:sldId id="418" r:id="rId14"/>
    <p:sldId id="419" r:id="rId15"/>
    <p:sldId id="420" r:id="rId16"/>
    <p:sldId id="421" r:id="rId17"/>
    <p:sldId id="423" r:id="rId18"/>
    <p:sldId id="424" r:id="rId19"/>
    <p:sldId id="425" r:id="rId20"/>
    <p:sldId id="426" r:id="rId21"/>
    <p:sldId id="427" r:id="rId22"/>
    <p:sldId id="452" r:id="rId23"/>
    <p:sldId id="428" r:id="rId24"/>
    <p:sldId id="453" r:id="rId25"/>
    <p:sldId id="429" r:id="rId26"/>
    <p:sldId id="432" r:id="rId27"/>
    <p:sldId id="433" r:id="rId28"/>
    <p:sldId id="434" r:id="rId29"/>
    <p:sldId id="450" r:id="rId30"/>
    <p:sldId id="435" r:id="rId31"/>
    <p:sldId id="436" r:id="rId32"/>
    <p:sldId id="437" r:id="rId33"/>
    <p:sldId id="438" r:id="rId34"/>
    <p:sldId id="439" r:id="rId35"/>
    <p:sldId id="440" r:id="rId36"/>
    <p:sldId id="454" r:id="rId37"/>
    <p:sldId id="441" r:id="rId38"/>
    <p:sldId id="442" r:id="rId39"/>
    <p:sldId id="443" r:id="rId40"/>
    <p:sldId id="444" r:id="rId41"/>
    <p:sldId id="445" r:id="rId42"/>
    <p:sldId id="446" r:id="rId43"/>
    <p:sldId id="447" r:id="rId44"/>
    <p:sldId id="448" r:id="rId45"/>
    <p:sldId id="449" r:id="rId46"/>
    <p:sldId id="406" r:id="rId47"/>
  </p:sldIdLst>
  <p:sldSz cx="12192000" cy="6858000"/>
  <p:notesSz cx="7023100" cy="93091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15:clr>
            <a:srgbClr val="A4A3A4"/>
          </p15:clr>
        </p15:guide>
        <p15:guide id="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1D1D"/>
    <a:srgbClr val="7F7F7F"/>
    <a:srgbClr val="595959"/>
    <a:srgbClr val="EB2819"/>
    <a:srgbClr val="E420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B344D84-9AFB-497E-A393-DC336BA19D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50" autoAdjust="0"/>
    <p:restoredTop sz="79705" autoAdjust="0"/>
  </p:normalViewPr>
  <p:slideViewPr>
    <p:cSldViewPr snapToGrid="0" snapToObjects="1">
      <p:cViewPr varScale="1">
        <p:scale>
          <a:sx n="85" d="100"/>
          <a:sy n="85" d="100"/>
        </p:scale>
        <p:origin x="750" y="300"/>
      </p:cViewPr>
      <p:guideLst>
        <p:guide orient="horz" pos="2160"/>
        <p:guide pos="3840"/>
        <p:guide orient="horz"/>
        <p:guide/>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52" d="100"/>
          <a:sy n="52" d="100"/>
        </p:scale>
        <p:origin x="2514"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3324" tIns="46662" rIns="93324" bIns="46662"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3324" tIns="46662" rIns="93324" bIns="46662" rtlCol="0"/>
          <a:lstStyle>
            <a:lvl1pPr algn="r" eaLnBrk="1" fontAlgn="auto" hangingPunct="1">
              <a:spcBef>
                <a:spcPts val="0"/>
              </a:spcBef>
              <a:spcAft>
                <a:spcPts val="0"/>
              </a:spcAft>
              <a:defRPr sz="1200">
                <a:latin typeface="+mn-lt"/>
              </a:defRPr>
            </a:lvl1pPr>
          </a:lstStyle>
          <a:p>
            <a:pPr>
              <a:defRPr/>
            </a:pPr>
            <a:fld id="{4EE32258-FB80-45A8-9B74-1683BE9BBCA6}" type="datetimeFigureOut">
              <a:rPr lang="en-US"/>
              <a:pPr>
                <a:defRPr/>
              </a:pPr>
              <a:t>8/26/2025</a:t>
            </a:fld>
            <a:endParaRPr lang="en-US"/>
          </a:p>
        </p:txBody>
      </p:sp>
      <p:sp>
        <p:nvSpPr>
          <p:cNvPr id="4" name="Footer Placeholder 3"/>
          <p:cNvSpPr>
            <a:spLocks noGrp="1"/>
          </p:cNvSpPr>
          <p:nvPr>
            <p:ph type="ftr" sz="quarter" idx="2"/>
            <p:custDataLst>
              <p:tags r:id="rId2"/>
            </p:custDataLst>
          </p:nvPr>
        </p:nvSpPr>
        <p:spPr>
          <a:xfrm>
            <a:off x="0" y="8842375"/>
            <a:ext cx="7023100" cy="465138"/>
          </a:xfrm>
          <a:prstGeom prst="rect">
            <a:avLst/>
          </a:prstGeom>
        </p:spPr>
        <p:txBody>
          <a:bodyPr vert="horz" lIns="93324" tIns="46662" rIns="93324" bIns="46662" rtlCol="0" anchor="b"/>
          <a:lstStyle>
            <a:lvl1pPr algn="l" eaLnBrk="1" fontAlgn="auto" hangingPunct="1">
              <a:spcBef>
                <a:spcPts val="0"/>
              </a:spcBef>
              <a:spcAft>
                <a:spcPts val="0"/>
              </a:spcAft>
              <a:defRPr sz="1200">
                <a:latin typeface="+mn-lt"/>
              </a:defRPr>
            </a:lvl1pPr>
          </a:lstStyle>
          <a:p>
            <a:pPr>
              <a:defRPr/>
            </a:pPr>
            <a:r>
              <a:rPr lang="en-US" sz="700">
                <a:solidFill>
                  <a:srgbClr val="7F7F7F"/>
                </a:solidFill>
                <a:latin typeface="Arial" panose="020B0604020202020204" pitchFamily="34" charset="0"/>
              </a:rPr>
              <a:t>Honeywell Internal</a:t>
            </a:r>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3324" tIns="46662" rIns="93324" bIns="46662" rtlCol="0" anchor="b"/>
          <a:lstStyle>
            <a:lvl1pPr algn="r" eaLnBrk="1" fontAlgn="auto" hangingPunct="1">
              <a:spcBef>
                <a:spcPts val="0"/>
              </a:spcBef>
              <a:spcAft>
                <a:spcPts val="0"/>
              </a:spcAft>
              <a:defRPr sz="1200">
                <a:latin typeface="+mn-lt"/>
              </a:defRPr>
            </a:lvl1pPr>
          </a:lstStyle>
          <a:p>
            <a:pPr>
              <a:defRPr/>
            </a:pPr>
            <a:fld id="{7C3D88DF-F55F-4059-A130-039F3A2BD7AA}" type="slidenum">
              <a:rPr lang="en-US"/>
              <a:pPr>
                <a:defRPr/>
              </a:pPr>
              <a:t>‹#›</a:t>
            </a:fld>
            <a:endParaRPr lang="en-US"/>
          </a:p>
        </p:txBody>
      </p:sp>
    </p:spTree>
    <p:extLst>
      <p:ext uri="{BB962C8B-B14F-4D97-AF65-F5344CB8AC3E}">
        <p14:creationId xmlns:p14="http://schemas.microsoft.com/office/powerpoint/2010/main" val="126734475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2" Type="http://schemas.openxmlformats.org/officeDocument/2006/relationships/tags" Target="../tags/tag1.xml"/><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3324" tIns="46662" rIns="93324" bIns="46662"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8275" y="0"/>
            <a:ext cx="3043238" cy="465138"/>
          </a:xfrm>
          <a:prstGeom prst="rect">
            <a:avLst/>
          </a:prstGeom>
        </p:spPr>
        <p:txBody>
          <a:bodyPr vert="horz" lIns="93324" tIns="46662" rIns="93324" bIns="46662" rtlCol="0"/>
          <a:lstStyle>
            <a:lvl1pPr algn="r" eaLnBrk="1" fontAlgn="auto" hangingPunct="1">
              <a:spcBef>
                <a:spcPts val="0"/>
              </a:spcBef>
              <a:spcAft>
                <a:spcPts val="0"/>
              </a:spcAft>
              <a:defRPr sz="1200">
                <a:latin typeface="+mn-lt"/>
              </a:defRPr>
            </a:lvl1pPr>
          </a:lstStyle>
          <a:p>
            <a:pPr>
              <a:defRPr/>
            </a:pPr>
            <a:fld id="{04595965-5128-43C4-93B7-052CCC0E0867}" type="datetimeFigureOut">
              <a:rPr lang="en-US"/>
              <a:pPr>
                <a:defRPr/>
              </a:pPr>
              <a:t>8/26/2025</a:t>
            </a:fld>
            <a:endParaRPr lang="en-US"/>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324" tIns="46662" rIns="93324" bIns="46662" rtlCol="0" anchor="ctr"/>
          <a:lstStyle/>
          <a:p>
            <a:pPr lvl="0"/>
            <a:endParaRPr lang="en-US" noProof="0"/>
          </a:p>
        </p:txBody>
      </p:sp>
      <p:sp>
        <p:nvSpPr>
          <p:cNvPr id="5" name="Notes Placeholder 4"/>
          <p:cNvSpPr>
            <a:spLocks noGrp="1"/>
          </p:cNvSpPr>
          <p:nvPr>
            <p:ph type="body" sz="quarter" idx="3"/>
          </p:nvPr>
        </p:nvSpPr>
        <p:spPr>
          <a:xfrm>
            <a:off x="701675" y="4421188"/>
            <a:ext cx="5619750" cy="4189412"/>
          </a:xfrm>
          <a:prstGeom prst="rect">
            <a:avLst/>
          </a:prstGeom>
        </p:spPr>
        <p:txBody>
          <a:bodyPr vert="horz" lIns="93324" tIns="46662" rIns="93324" bIns="46662"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custDataLst>
              <p:tags r:id="rId2"/>
            </p:custDataLst>
          </p:nvPr>
        </p:nvSpPr>
        <p:spPr>
          <a:xfrm>
            <a:off x="0" y="8842375"/>
            <a:ext cx="7023100" cy="465138"/>
          </a:xfrm>
          <a:prstGeom prst="rect">
            <a:avLst/>
          </a:prstGeom>
        </p:spPr>
        <p:txBody>
          <a:bodyPr vert="horz" lIns="93324" tIns="46662" rIns="93324" bIns="46662" rtlCol="0" anchor="b"/>
          <a:lstStyle>
            <a:lvl1pPr algn="l" eaLnBrk="1" fontAlgn="auto" hangingPunct="1">
              <a:spcBef>
                <a:spcPts val="0"/>
              </a:spcBef>
              <a:spcAft>
                <a:spcPts val="0"/>
              </a:spcAft>
              <a:defRPr lang="en-US" sz="700" b="0" i="0" u="none">
                <a:solidFill>
                  <a:srgbClr val="7F7F7F"/>
                </a:solidFill>
                <a:latin typeface="Arial" panose="020B0604020202020204" pitchFamily="34" charset="0"/>
              </a:defRPr>
            </a:lvl1pPr>
          </a:lstStyle>
          <a:p>
            <a:pPr>
              <a:defRPr/>
            </a:pPr>
            <a:r>
              <a:rPr lang="en-US"/>
              <a:t>Honeywell Internal</a:t>
            </a:r>
          </a:p>
        </p:txBody>
      </p:sp>
      <p:sp>
        <p:nvSpPr>
          <p:cNvPr id="7" name="Slide Number Placeholder 6"/>
          <p:cNvSpPr>
            <a:spLocks noGrp="1"/>
          </p:cNvSpPr>
          <p:nvPr>
            <p:ph type="sldNum" sz="quarter" idx="5"/>
          </p:nvPr>
        </p:nvSpPr>
        <p:spPr>
          <a:xfrm>
            <a:off x="3978275" y="8842375"/>
            <a:ext cx="3043238" cy="465138"/>
          </a:xfrm>
          <a:prstGeom prst="rect">
            <a:avLst/>
          </a:prstGeom>
        </p:spPr>
        <p:txBody>
          <a:bodyPr vert="horz" lIns="93324" tIns="46662" rIns="93324" bIns="46662" rtlCol="0" anchor="b"/>
          <a:lstStyle>
            <a:lvl1pPr algn="r" eaLnBrk="1" fontAlgn="auto" hangingPunct="1">
              <a:spcBef>
                <a:spcPts val="0"/>
              </a:spcBef>
              <a:spcAft>
                <a:spcPts val="0"/>
              </a:spcAft>
              <a:defRPr sz="1200">
                <a:latin typeface="+mn-lt"/>
              </a:defRPr>
            </a:lvl1pPr>
          </a:lstStyle>
          <a:p>
            <a:pPr>
              <a:defRPr/>
            </a:pPr>
            <a:fld id="{277FC6C9-3F2A-4303-AD26-6D1FDF078F50}" type="slidenum">
              <a:rPr lang="en-US"/>
              <a:pPr>
                <a:defRPr/>
              </a:pPr>
              <a:t>‹#›</a:t>
            </a:fld>
            <a:endParaRPr lang="en-US"/>
          </a:p>
        </p:txBody>
      </p:sp>
    </p:spTree>
    <p:extLst>
      <p:ext uri="{BB962C8B-B14F-4D97-AF65-F5344CB8AC3E}">
        <p14:creationId xmlns:p14="http://schemas.microsoft.com/office/powerpoint/2010/main" val="3451969149"/>
      </p:ext>
    </p:extLst>
  </p:cSld>
  <p:clrMap bg1="lt1" tx1="dk1" bg2="lt2" tx2="dk2" accent1="accent1" accent2="accent2" accent3="accent3" accent4="accent4" accent5="accent5" accent6="accent6" hlink="hlink" folHlink="folHlink"/>
  <p:hf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qcs.demo.dev.connectedplant.honeywell.com/"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custDataLst>
              <p:tags r:id="rId1"/>
            </p:custDataLst>
          </p:nvPr>
        </p:nvSpPr>
        <p:spPr>
          <a:xfrm>
            <a:off x="0" y="8842375"/>
            <a:ext cx="7023100" cy="465138"/>
          </a:xfrm>
        </p:spPr>
        <p:txBody>
          <a:bodyPr/>
          <a:lstStyle/>
          <a:p>
            <a:pPr>
              <a:defRPr/>
            </a:pPr>
            <a:r>
              <a:rPr lang="en-US"/>
              <a:t>Honeywell Internal</a:t>
            </a:r>
          </a:p>
        </p:txBody>
      </p:sp>
      <p:sp>
        <p:nvSpPr>
          <p:cNvPr id="6" name="Slide Number Placeholder 5"/>
          <p:cNvSpPr>
            <a:spLocks noGrp="1"/>
          </p:cNvSpPr>
          <p:nvPr>
            <p:ph type="sldNum" sz="quarter" idx="12"/>
          </p:nvPr>
        </p:nvSpPr>
        <p:spPr/>
        <p:txBody>
          <a:bodyPr/>
          <a:lstStyle/>
          <a:p>
            <a:pPr>
              <a:defRPr/>
            </a:pPr>
            <a:fld id="{277FC6C9-3F2A-4303-AD26-6D1FDF078F50}" type="slidenum">
              <a:rPr lang="en-US" smtClean="0"/>
              <a:pPr>
                <a:defRPr/>
              </a:pPr>
              <a:t>0</a:t>
            </a:fld>
            <a:endParaRPr lang="en-US"/>
          </a:p>
        </p:txBody>
      </p:sp>
    </p:spTree>
    <p:extLst>
      <p:ext uri="{BB962C8B-B14F-4D97-AF65-F5344CB8AC3E}">
        <p14:creationId xmlns:p14="http://schemas.microsoft.com/office/powerpoint/2010/main" val="139062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Waterfall graphics in this</a:t>
            </a:r>
            <a:r>
              <a:rPr lang="en-US" baseline="0" dirty="0"/>
              <a:t> slide</a:t>
            </a:r>
            <a:r>
              <a:rPr lang="en-US" dirty="0"/>
              <a:t> shows 50 consecutive crepe folds per inch cross direction profile measurements before and after the blade change as where the most recent measurement is on the top. </a:t>
            </a:r>
          </a:p>
          <a:p>
            <a:r>
              <a:rPr lang="en-US" dirty="0"/>
              <a:t>Graphics clearly shows significant step right after the blade change. In addition to obvious jump in profile average, the shape of the profile also changes significantly. </a:t>
            </a:r>
          </a:p>
          <a:p>
            <a:r>
              <a:rPr lang="en-US" dirty="0"/>
              <a:t>As the blade reaches its end of life, profile gets more deviated from its flat optimum as can be seen in the graphics at the middle of the sheet. </a:t>
            </a:r>
          </a:p>
          <a:p>
            <a:r>
              <a:rPr lang="en-US" dirty="0"/>
              <a:t>Like with any other online measurement, it is possible to set specific profile deviation limits within the QCS system to notify operator if any of the crepe structure variables deviates more than accepted.</a:t>
            </a:r>
          </a:p>
          <a:p>
            <a:endParaRPr lang="en-US" dirty="0"/>
          </a:p>
          <a:p>
            <a:r>
              <a:rPr lang="en-US" dirty="0"/>
              <a:t>Profile measurement applies a tool for process target shifts or optimization. In addition, crepe profile data carries valuable information about condition of the process and helps user to evaluate possible needs for adjustments and maintenance actions to maintain quality within an acceptable range. Uniform quality of a jumbo roll crepe in cross direction ensures good efficiency and </a:t>
            </a:r>
            <a:r>
              <a:rPr lang="en-US" dirty="0" err="1"/>
              <a:t>runnability</a:t>
            </a:r>
            <a:r>
              <a:rPr lang="en-US" dirty="0"/>
              <a:t> in post converting process. </a:t>
            </a:r>
          </a:p>
          <a:p>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p>
        </p:txBody>
      </p:sp>
      <p:sp>
        <p:nvSpPr>
          <p:cNvPr id="6" name="Slide Number Placeholder 5"/>
          <p:cNvSpPr>
            <a:spLocks noGrp="1"/>
          </p:cNvSpPr>
          <p:nvPr>
            <p:ph type="sldNum" sz="quarter" idx="12"/>
          </p:nvPr>
        </p:nvSpPr>
        <p:spPr/>
        <p:txBody>
          <a:bodyPr/>
          <a:lstStyle/>
          <a:p>
            <a:pPr>
              <a:defRPr/>
            </a:pPr>
            <a:fld id="{277FC6C9-3F2A-4303-AD26-6D1FDF078F50}" type="slidenum">
              <a:rPr lang="en-US" smtClean="0"/>
              <a:pPr>
                <a:defRPr/>
              </a:pPr>
              <a:t>14</a:t>
            </a:fld>
            <a:endParaRPr lang="en-US"/>
          </a:p>
        </p:txBody>
      </p:sp>
    </p:spTree>
    <p:extLst>
      <p:ext uri="{BB962C8B-B14F-4D97-AF65-F5344CB8AC3E}">
        <p14:creationId xmlns:p14="http://schemas.microsoft.com/office/powerpoint/2010/main" val="36247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p>
        </p:txBody>
      </p:sp>
      <p:sp>
        <p:nvSpPr>
          <p:cNvPr id="6" name="Slide Number Placeholder 5"/>
          <p:cNvSpPr>
            <a:spLocks noGrp="1"/>
          </p:cNvSpPr>
          <p:nvPr>
            <p:ph type="sldNum" sz="quarter" idx="12"/>
          </p:nvPr>
        </p:nvSpPr>
        <p:spPr/>
        <p:txBody>
          <a:bodyPr/>
          <a:lstStyle/>
          <a:p>
            <a:pPr>
              <a:defRPr/>
            </a:pPr>
            <a:fld id="{277FC6C9-3F2A-4303-AD26-6D1FDF078F50}" type="slidenum">
              <a:rPr lang="en-US" smtClean="0"/>
              <a:pPr>
                <a:defRPr/>
              </a:pPr>
              <a:t>15</a:t>
            </a:fld>
            <a:endParaRPr lang="en-US"/>
          </a:p>
        </p:txBody>
      </p:sp>
    </p:spTree>
    <p:extLst>
      <p:ext uri="{BB962C8B-B14F-4D97-AF65-F5344CB8AC3E}">
        <p14:creationId xmlns:p14="http://schemas.microsoft.com/office/powerpoint/2010/main" val="1224574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sz="2100" dirty="0"/>
              <a:t>Seamless integration into the overall l  PKS topology =&gt; some of our competitors still claim today that our QCS is standalone and not integrated</a:t>
            </a:r>
          </a:p>
          <a:p>
            <a:pPr lvl="0">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D33DE36E-3A76-4205-9884-34CD6F5F7DB8}" type="slidenum">
              <a:rPr lang="en-CA" smtClean="0"/>
              <a:pPr>
                <a:defRPr/>
              </a:pPr>
              <a:t>20</a:t>
            </a:fld>
            <a:endParaRPr lang="en-CA" dirty="0"/>
          </a:p>
        </p:txBody>
      </p:sp>
    </p:spTree>
    <p:extLst>
      <p:ext uri="{BB962C8B-B14F-4D97-AF65-F5344CB8AC3E}">
        <p14:creationId xmlns:p14="http://schemas.microsoft.com/office/powerpoint/2010/main" val="866677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Dashboard – Important measurement parameters to be viewed from a distance all the time. (9)</a:t>
            </a: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Profile Control – Thickness profile mapped and filtered chart and </a:t>
            </a:r>
            <a:r>
              <a:rPr lang="en-US" sz="1200" kern="1200" dirty="0" err="1">
                <a:solidFill>
                  <a:schemeClr val="tx1"/>
                </a:solidFill>
                <a:effectLst/>
                <a:latin typeface="+mn-lt"/>
                <a:ea typeface="+mn-ea"/>
                <a:cs typeface="+mn-cs"/>
              </a:rPr>
              <a:t>diebolt</a:t>
            </a:r>
            <a:r>
              <a:rPr lang="en-US" sz="1200" kern="1200" dirty="0">
                <a:solidFill>
                  <a:schemeClr val="tx1"/>
                </a:solidFill>
                <a:effectLst/>
                <a:latin typeface="+mn-lt"/>
                <a:ea typeface="+mn-ea"/>
                <a:cs typeface="+mn-cs"/>
              </a:rPr>
              <a:t> opening in percentage (8)</a:t>
            </a:r>
          </a:p>
          <a:p>
            <a:pPr lvl="0"/>
            <a:r>
              <a:rPr lang="en-US" sz="1200" kern="1200" dirty="0">
                <a:solidFill>
                  <a:schemeClr val="tx1"/>
                </a:solidFill>
                <a:effectLst/>
                <a:latin typeface="+mn-lt"/>
                <a:ea typeface="+mn-ea"/>
                <a:cs typeface="+mn-cs"/>
              </a:rPr>
              <a:t>MD Control – Cast basis weight trend and MD control parameters (7)</a:t>
            </a:r>
          </a:p>
        </p:txBody>
      </p:sp>
      <p:sp>
        <p:nvSpPr>
          <p:cNvPr id="4" name="Slide Number Placeholder 3"/>
          <p:cNvSpPr>
            <a:spLocks noGrp="1"/>
          </p:cNvSpPr>
          <p:nvPr>
            <p:ph type="sldNum" sz="quarter" idx="10"/>
          </p:nvPr>
        </p:nvSpPr>
        <p:spPr/>
        <p:txBody>
          <a:bodyPr/>
          <a:lstStyle/>
          <a:p>
            <a:pPr>
              <a:defRPr/>
            </a:pPr>
            <a:fld id="{0BE59ADA-CF08-9440-BACD-BF7F5C851E71}" type="slidenum">
              <a:rPr lang="en-US" smtClean="0"/>
              <a:pPr>
                <a:defRPr/>
              </a:pPr>
              <a:t>23</a:t>
            </a:fld>
            <a:endParaRPr lang="en-US"/>
          </a:p>
        </p:txBody>
      </p:sp>
    </p:spTree>
    <p:extLst>
      <p:ext uri="{BB962C8B-B14F-4D97-AF65-F5344CB8AC3E}">
        <p14:creationId xmlns:p14="http://schemas.microsoft.com/office/powerpoint/2010/main" val="3810280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2C37D9-4538-463D-B742-AF8614BABCD3}" type="slidenum">
              <a:rPr lang="en-US"/>
              <a:pPr/>
              <a:t>33</a:t>
            </a:fld>
            <a:endParaRPr lang="en-US" dirty="0"/>
          </a:p>
        </p:txBody>
      </p:sp>
      <p:sp>
        <p:nvSpPr>
          <p:cNvPr id="505858" name="Rectangle 2"/>
          <p:cNvSpPr>
            <a:spLocks noGrp="1" noRot="1" noChangeAspect="1" noChangeArrowheads="1" noTextEdit="1"/>
          </p:cNvSpPr>
          <p:nvPr>
            <p:ph type="sldImg"/>
          </p:nvPr>
        </p:nvSpPr>
        <p:spPr>
          <a:ln/>
        </p:spPr>
      </p:sp>
      <p:sp>
        <p:nvSpPr>
          <p:cNvPr id="505859" name="Rectangle 3"/>
          <p:cNvSpPr>
            <a:spLocks noGrp="1" noChangeArrowheads="1"/>
          </p:cNvSpPr>
          <p:nvPr>
            <p:ph type="body" idx="1"/>
          </p:nvPr>
        </p:nvSpPr>
        <p:spPr/>
        <p:txBody>
          <a:bodyPr/>
          <a:lstStyle/>
          <a:p>
            <a:endParaRPr lang="en-CA" dirty="0"/>
          </a:p>
        </p:txBody>
      </p:sp>
    </p:spTree>
    <p:extLst>
      <p:ext uri="{BB962C8B-B14F-4D97-AF65-F5344CB8AC3E}">
        <p14:creationId xmlns:p14="http://schemas.microsoft.com/office/powerpoint/2010/main" val="770427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495EF3-417D-4AC5-B59A-941187F327A0}" type="slidenum">
              <a:rPr lang="en-US"/>
              <a:pPr/>
              <a:t>34</a:t>
            </a:fld>
            <a:endParaRPr lang="en-US" dirty="0"/>
          </a:p>
        </p:txBody>
      </p:sp>
      <p:sp>
        <p:nvSpPr>
          <p:cNvPr id="510978" name="Rectangle 2"/>
          <p:cNvSpPr>
            <a:spLocks noGrp="1" noRot="1" noChangeAspect="1" noChangeArrowheads="1" noTextEdit="1"/>
          </p:cNvSpPr>
          <p:nvPr>
            <p:ph type="sldImg"/>
          </p:nvPr>
        </p:nvSpPr>
        <p:spPr>
          <a:ln/>
        </p:spPr>
      </p:sp>
      <p:sp>
        <p:nvSpPr>
          <p:cNvPr id="510979" name="Rectangle 3"/>
          <p:cNvSpPr>
            <a:spLocks noGrp="1" noChangeArrowheads="1"/>
          </p:cNvSpPr>
          <p:nvPr>
            <p:ph type="body" idx="1"/>
          </p:nvPr>
        </p:nvSpPr>
        <p:spPr/>
        <p:txBody>
          <a:bodyPr/>
          <a:lstStyle/>
          <a:p>
            <a:endParaRPr lang="en-CA" dirty="0"/>
          </a:p>
        </p:txBody>
      </p:sp>
    </p:spTree>
    <p:extLst>
      <p:ext uri="{BB962C8B-B14F-4D97-AF65-F5344CB8AC3E}">
        <p14:creationId xmlns:p14="http://schemas.microsoft.com/office/powerpoint/2010/main" val="4183221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458D14-3C2E-47A4-A5DE-D5F710F6F8FB}" type="slidenum">
              <a:rPr lang="en-US"/>
              <a:pPr/>
              <a:t>35</a:t>
            </a:fld>
            <a:endParaRPr lang="en-US" dirty="0"/>
          </a:p>
        </p:txBody>
      </p:sp>
      <p:sp>
        <p:nvSpPr>
          <p:cNvPr id="514050" name="Rectangle 2"/>
          <p:cNvSpPr>
            <a:spLocks noGrp="1" noRot="1" noChangeAspect="1" noChangeArrowheads="1" noTextEdit="1"/>
          </p:cNvSpPr>
          <p:nvPr>
            <p:ph type="sldImg"/>
          </p:nvPr>
        </p:nvSpPr>
        <p:spPr>
          <a:ln/>
        </p:spPr>
      </p:sp>
      <p:sp>
        <p:nvSpPr>
          <p:cNvPr id="514051" name="Rectangle 3"/>
          <p:cNvSpPr>
            <a:spLocks noGrp="1" noChangeArrowheads="1"/>
          </p:cNvSpPr>
          <p:nvPr>
            <p:ph type="body" idx="1"/>
          </p:nvPr>
        </p:nvSpPr>
        <p:spPr/>
        <p:txBody>
          <a:bodyPr/>
          <a:lstStyle/>
          <a:p>
            <a:endParaRPr lang="en-CA" dirty="0"/>
          </a:p>
        </p:txBody>
      </p:sp>
    </p:spTree>
    <p:extLst>
      <p:ext uri="{BB962C8B-B14F-4D97-AF65-F5344CB8AC3E}">
        <p14:creationId xmlns:p14="http://schemas.microsoft.com/office/powerpoint/2010/main" val="2378068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439C9-56F6-4D3E-959F-01D00FDBE0BA}" type="slidenum">
              <a:rPr lang="en-US"/>
              <a:pPr/>
              <a:t>36</a:t>
            </a:fld>
            <a:endParaRPr lang="en-US" dirty="0"/>
          </a:p>
        </p:txBody>
      </p:sp>
      <p:sp>
        <p:nvSpPr>
          <p:cNvPr id="515074" name="Rectangle 2"/>
          <p:cNvSpPr>
            <a:spLocks noGrp="1" noRot="1" noChangeAspect="1" noChangeArrowheads="1" noTextEdit="1"/>
          </p:cNvSpPr>
          <p:nvPr>
            <p:ph type="sldImg"/>
          </p:nvPr>
        </p:nvSpPr>
        <p:spPr>
          <a:ln/>
        </p:spPr>
      </p:sp>
      <p:sp>
        <p:nvSpPr>
          <p:cNvPr id="515075" name="Rectangle 3"/>
          <p:cNvSpPr>
            <a:spLocks noGrp="1" noChangeArrowheads="1"/>
          </p:cNvSpPr>
          <p:nvPr>
            <p:ph type="body" idx="1"/>
          </p:nvPr>
        </p:nvSpPr>
        <p:spPr/>
        <p:txBody>
          <a:bodyPr/>
          <a:lstStyle/>
          <a:p>
            <a:endParaRPr lang="en-CA" dirty="0"/>
          </a:p>
        </p:txBody>
      </p:sp>
    </p:spTree>
    <p:extLst>
      <p:ext uri="{BB962C8B-B14F-4D97-AF65-F5344CB8AC3E}">
        <p14:creationId xmlns:p14="http://schemas.microsoft.com/office/powerpoint/2010/main" val="2716359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Demo: </a:t>
            </a:r>
            <a:r>
              <a:rPr lang="en-US" dirty="0">
                <a:hlinkClick r:id="rId3"/>
              </a:rPr>
              <a:t>https://qcs.demo.dev.connectedplant.honeywell.com/</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User: </a:t>
            </a:r>
            <a:r>
              <a:rPr lang="en-US" dirty="0" err="1"/>
              <a:t>smartline</a:t>
            </a:r>
            <a:endParaRPr lang="en-US" dirty="0"/>
          </a:p>
          <a:p>
            <a:r>
              <a:rPr lang="en-US" dirty="0" err="1"/>
              <a:t>Pwd</a:t>
            </a:r>
            <a:r>
              <a:rPr lang="en-US" dirty="0"/>
              <a:t>: </a:t>
            </a:r>
            <a:r>
              <a:rPr lang="en-US" dirty="0" err="1"/>
              <a:t>avt</a:t>
            </a:r>
            <a:endParaRPr lang="en-US" dirty="0"/>
          </a:p>
          <a:p>
            <a:r>
              <a:rPr lang="en-US" dirty="0"/>
              <a:t>Use</a:t>
            </a:r>
            <a:r>
              <a:rPr lang="en-US" baseline="0" dirty="0"/>
              <a:t> chrome for best results</a:t>
            </a:r>
            <a:endParaRPr lang="en-US" dirty="0"/>
          </a:p>
        </p:txBody>
      </p:sp>
      <p:sp>
        <p:nvSpPr>
          <p:cNvPr id="4" name="Header Placeholder 3"/>
          <p:cNvSpPr>
            <a:spLocks noGrp="1"/>
          </p:cNvSpPr>
          <p:nvPr>
            <p:ph type="hdr" sz="quarter" idx="10"/>
          </p:nvPr>
        </p:nvSpPr>
        <p:spPr/>
        <p:txBody>
          <a:bodyPr/>
          <a:lstStyle/>
          <a:p>
            <a:pPr>
              <a:defRPr/>
            </a:pPr>
            <a:r>
              <a:rPr lang="en-US"/>
              <a:t>Tissue-Overview_v6_090310.pptPower Exec Overview_v2_030310.ppt</a:t>
            </a:r>
          </a:p>
        </p:txBody>
      </p:sp>
      <p:sp>
        <p:nvSpPr>
          <p:cNvPr id="5" name="Date Placeholder 4"/>
          <p:cNvSpPr>
            <a:spLocks noGrp="1"/>
          </p:cNvSpPr>
          <p:nvPr>
            <p:ph type="dt" idx="11"/>
          </p:nvPr>
        </p:nvSpPr>
        <p:spPr/>
        <p:txBody>
          <a:bodyPr/>
          <a:lstStyle/>
          <a:p>
            <a:pPr>
              <a:defRPr/>
            </a:pPr>
            <a:fld id="{A34EB151-18D9-42E1-940D-DADF284285A7}" type="datetime1">
              <a:rPr lang="en-US" smtClean="0"/>
              <a:pPr>
                <a:defRPr/>
              </a:pPr>
              <a:t>8/26/2025</a:t>
            </a:fld>
            <a:endParaRPr lang="en-US"/>
          </a:p>
        </p:txBody>
      </p:sp>
      <p:sp>
        <p:nvSpPr>
          <p:cNvPr id="6" name="Slide Number Placeholder 5"/>
          <p:cNvSpPr>
            <a:spLocks noGrp="1"/>
          </p:cNvSpPr>
          <p:nvPr>
            <p:ph type="sldNum" sz="quarter" idx="12"/>
          </p:nvPr>
        </p:nvSpPr>
        <p:spPr/>
        <p:txBody>
          <a:bodyPr/>
          <a:lstStyle/>
          <a:p>
            <a:pPr>
              <a:defRPr/>
            </a:pPr>
            <a:fld id="{7E9E4EAB-0E92-4495-94D5-E42077D985CA}" type="slidenum">
              <a:rPr lang="en-US" smtClean="0"/>
              <a:pPr>
                <a:defRPr/>
              </a:pPr>
              <a:t>39</a:t>
            </a:fld>
            <a:endParaRPr lang="en-US"/>
          </a:p>
        </p:txBody>
      </p:sp>
    </p:spTree>
    <p:extLst>
      <p:ext uri="{BB962C8B-B14F-4D97-AF65-F5344CB8AC3E}">
        <p14:creationId xmlns:p14="http://schemas.microsoft.com/office/powerpoint/2010/main" val="3493713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p>
        </p:txBody>
      </p:sp>
      <p:sp>
        <p:nvSpPr>
          <p:cNvPr id="6" name="Slide Number Placeholder 5"/>
          <p:cNvSpPr>
            <a:spLocks noGrp="1"/>
          </p:cNvSpPr>
          <p:nvPr>
            <p:ph type="sldNum" sz="quarter" idx="12"/>
          </p:nvPr>
        </p:nvSpPr>
        <p:spPr/>
        <p:txBody>
          <a:bodyPr/>
          <a:lstStyle/>
          <a:p>
            <a:pPr>
              <a:defRPr/>
            </a:pPr>
            <a:fld id="{277FC6C9-3F2A-4303-AD26-6D1FDF078F50}" type="slidenum">
              <a:rPr lang="en-US" smtClean="0"/>
              <a:pPr>
                <a:defRPr/>
              </a:pPr>
              <a:t>41</a:t>
            </a:fld>
            <a:endParaRPr lang="en-US"/>
          </a:p>
        </p:txBody>
      </p:sp>
    </p:spTree>
    <p:extLst>
      <p:ext uri="{BB962C8B-B14F-4D97-AF65-F5344CB8AC3E}">
        <p14:creationId xmlns:p14="http://schemas.microsoft.com/office/powerpoint/2010/main" val="1472283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Pioneer</a:t>
            </a:r>
            <a:r>
              <a:rPr lang="en-US" baseline="0" dirty="0"/>
              <a:t> of DCS – TDC2000</a:t>
            </a:r>
          </a:p>
          <a:p>
            <a:r>
              <a:rPr lang="en-US" baseline="0" dirty="0"/>
              <a:t>P2: </a:t>
            </a:r>
            <a:r>
              <a:rPr lang="en-US" dirty="0"/>
              <a:t>Ahlstrom</a:t>
            </a:r>
            <a:r>
              <a:rPr lang="en-US" baseline="0" dirty="0"/>
              <a:t> -&gt; </a:t>
            </a:r>
            <a:r>
              <a:rPr lang="en-US" baseline="0" dirty="0" err="1"/>
              <a:t>Andritz</a:t>
            </a:r>
            <a:endParaRPr lang="en-US" baseline="0" dirty="0"/>
          </a:p>
          <a:p>
            <a:r>
              <a:rPr lang="en-US" baseline="0" dirty="0"/>
              <a:t>Global capability -&gt; complete solution provider</a:t>
            </a:r>
          </a:p>
          <a:p>
            <a:r>
              <a:rPr lang="en-US" baseline="0" dirty="0"/>
              <a:t>Strong track record of </a:t>
            </a:r>
            <a:r>
              <a:rPr lang="en-US" baseline="0" dirty="0" err="1"/>
              <a:t>succes</a:t>
            </a:r>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a:t>Honeywell Internal</a:t>
            </a:r>
            <a:endParaRPr lang="en-US" dirty="0"/>
          </a:p>
        </p:txBody>
      </p:sp>
      <p:sp>
        <p:nvSpPr>
          <p:cNvPr id="6" name="Slide Number Placeholder 5"/>
          <p:cNvSpPr>
            <a:spLocks noGrp="1"/>
          </p:cNvSpPr>
          <p:nvPr>
            <p:ph type="sldNum" sz="quarter" idx="12"/>
          </p:nvPr>
        </p:nvSpPr>
        <p:spPr/>
        <p:txBody>
          <a:bodyPr/>
          <a:lstStyle/>
          <a:p>
            <a:pPr>
              <a:defRPr/>
            </a:pPr>
            <a:fld id="{277FC6C9-3F2A-4303-AD26-6D1FDF078F50}" type="slidenum">
              <a:rPr lang="en-US" smtClean="0"/>
              <a:pPr>
                <a:defRPr/>
              </a:pPr>
              <a:t>1</a:t>
            </a:fld>
            <a:endParaRPr lang="en-US" dirty="0"/>
          </a:p>
        </p:txBody>
      </p:sp>
    </p:spTree>
    <p:extLst>
      <p:ext uri="{BB962C8B-B14F-4D97-AF65-F5344CB8AC3E}">
        <p14:creationId xmlns:p14="http://schemas.microsoft.com/office/powerpoint/2010/main" val="3326182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a typical year we will deliver 10-15 tissue machine QCS projects per year, all over the world</a:t>
            </a:r>
          </a:p>
          <a:p>
            <a:pPr marL="171450" indent="-171450">
              <a:buFontTx/>
              <a:buChar char="-"/>
            </a:pPr>
            <a:r>
              <a:rPr lang="en-US" baseline="0" dirty="0"/>
              <a:t>top global producers as well as local &amp; national producers</a:t>
            </a:r>
          </a:p>
          <a:p>
            <a:pPr marL="171450" indent="-171450">
              <a:buFontTx/>
              <a:buChar char="-"/>
            </a:pPr>
            <a:r>
              <a:rPr lang="en-US" baseline="0" dirty="0"/>
              <a:t>We are not dependent on any machinery company but we have good project track record with </a:t>
            </a:r>
            <a:r>
              <a:rPr lang="en-US" baseline="0" dirty="0" err="1"/>
              <a:t>Andritz</a:t>
            </a:r>
            <a:r>
              <a:rPr lang="en-US" baseline="0" dirty="0"/>
              <a:t> </a:t>
            </a:r>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p>
        </p:txBody>
      </p:sp>
      <p:sp>
        <p:nvSpPr>
          <p:cNvPr id="6" name="Slide Number Placeholder 5"/>
          <p:cNvSpPr>
            <a:spLocks noGrp="1"/>
          </p:cNvSpPr>
          <p:nvPr>
            <p:ph type="sldNum" sz="quarter" idx="12"/>
          </p:nvPr>
        </p:nvSpPr>
        <p:spPr/>
        <p:txBody>
          <a:bodyPr/>
          <a:lstStyle/>
          <a:p>
            <a:pPr>
              <a:defRPr/>
            </a:pPr>
            <a:fld id="{277FC6C9-3F2A-4303-AD26-6D1FDF078F50}" type="slidenum">
              <a:rPr lang="en-US" smtClean="0"/>
              <a:pPr>
                <a:defRPr/>
              </a:pPr>
              <a:t>2</a:t>
            </a:fld>
            <a:endParaRPr lang="en-US"/>
          </a:p>
        </p:txBody>
      </p:sp>
    </p:spTree>
    <p:extLst>
      <p:ext uri="{BB962C8B-B14F-4D97-AF65-F5344CB8AC3E}">
        <p14:creationId xmlns:p14="http://schemas.microsoft.com/office/powerpoint/2010/main" val="1367066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TW" dirty="0">
                <a:latin typeface="Arial" panose="020B0604020202020204" pitchFamily="34" charset="0"/>
              </a:rPr>
              <a:t>We have very successful tissue business with our partners such as </a:t>
            </a:r>
            <a:r>
              <a:rPr lang="en-US" altLang="zh-TW" dirty="0" err="1">
                <a:latin typeface="Arial" panose="020B0604020202020204" pitchFamily="34" charset="0"/>
              </a:rPr>
              <a:t>Andritz</a:t>
            </a:r>
            <a:r>
              <a:rPr lang="en-US" altLang="zh-TW" baseline="0" dirty="0">
                <a:latin typeface="Arial" panose="020B0604020202020204" pitchFamily="34" charset="0"/>
              </a:rPr>
              <a:t> &amp; other key customers around the world</a:t>
            </a:r>
            <a:r>
              <a:rPr lang="en-US" altLang="zh-TW" dirty="0">
                <a:latin typeface="Arial" panose="020B0604020202020204" pitchFamily="34" charset="0"/>
              </a:rPr>
              <a:t>. Crepe measurement is unique capability of HON. All critical</a:t>
            </a:r>
            <a:r>
              <a:rPr lang="en-US" altLang="zh-TW" baseline="0" dirty="0">
                <a:latin typeface="Arial" panose="020B0604020202020204" pitchFamily="34" charset="0"/>
              </a:rPr>
              <a:t> quality information can be integrated into our </a:t>
            </a:r>
            <a:r>
              <a:rPr lang="en-US" altLang="zh-TW" baseline="0" dirty="0" err="1">
                <a:latin typeface="Arial" panose="020B0604020202020204" pitchFamily="34" charset="0"/>
              </a:rPr>
              <a:t>ExperionMX</a:t>
            </a:r>
            <a:r>
              <a:rPr lang="en-US" altLang="zh-TW" baseline="0" dirty="0">
                <a:latin typeface="Arial" panose="020B0604020202020204" pitchFamily="34" charset="0"/>
              </a:rPr>
              <a:t>. </a:t>
            </a:r>
            <a:r>
              <a:rPr lang="en-US" altLang="zh-TW" baseline="0" dirty="0" err="1">
                <a:latin typeface="Arial" panose="020B0604020202020204" pitchFamily="34" charset="0"/>
              </a:rPr>
              <a:t>Devronizer</a:t>
            </a:r>
            <a:r>
              <a:rPr lang="en-US" altLang="zh-TW" baseline="0" dirty="0">
                <a:latin typeface="Arial" panose="020B0604020202020204" pitchFamily="34" charset="0"/>
              </a:rPr>
              <a:t> is perfect for tissue, basically guarantees 10% machine speed up, even in manual mode with no profile control. Integration with WIS brings in the visual defect information, for example to Quality Optimizer, for total view of sheet quality.</a:t>
            </a:r>
            <a:endParaRPr lang="zh-TW" altLang="zh-TW" dirty="0">
              <a:latin typeface="Arial" panose="020B0604020202020204" pitchFamily="34" charset="0"/>
            </a:endParaRPr>
          </a:p>
          <a:p>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p>
        </p:txBody>
      </p:sp>
      <p:sp>
        <p:nvSpPr>
          <p:cNvPr id="6" name="Slide Number Placeholder 5"/>
          <p:cNvSpPr>
            <a:spLocks noGrp="1"/>
          </p:cNvSpPr>
          <p:nvPr>
            <p:ph type="sldNum" sz="quarter" idx="12"/>
          </p:nvPr>
        </p:nvSpPr>
        <p:spPr/>
        <p:txBody>
          <a:bodyPr/>
          <a:lstStyle/>
          <a:p>
            <a:pPr>
              <a:defRPr/>
            </a:pPr>
            <a:fld id="{277FC6C9-3F2A-4303-AD26-6D1FDF078F50}" type="slidenum">
              <a:rPr lang="en-US" smtClean="0"/>
              <a:pPr>
                <a:defRPr/>
              </a:pPr>
              <a:t>3</a:t>
            </a:fld>
            <a:endParaRPr lang="en-US"/>
          </a:p>
        </p:txBody>
      </p:sp>
    </p:spTree>
    <p:extLst>
      <p:ext uri="{BB962C8B-B14F-4D97-AF65-F5344CB8AC3E}">
        <p14:creationId xmlns:p14="http://schemas.microsoft.com/office/powerpoint/2010/main" val="1175766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Reduce lifecycle</a:t>
            </a:r>
            <a:r>
              <a:rPr lang="en-US" baseline="0" dirty="0"/>
              <a:t> cost of ownership through EDAQ and QCS4.0 -&gt; very powerful combination</a:t>
            </a:r>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p>
        </p:txBody>
      </p:sp>
      <p:sp>
        <p:nvSpPr>
          <p:cNvPr id="6" name="Slide Number Placeholder 5"/>
          <p:cNvSpPr>
            <a:spLocks noGrp="1"/>
          </p:cNvSpPr>
          <p:nvPr>
            <p:ph type="sldNum" sz="quarter" idx="12"/>
          </p:nvPr>
        </p:nvSpPr>
        <p:spPr/>
        <p:txBody>
          <a:bodyPr/>
          <a:lstStyle/>
          <a:p>
            <a:pPr>
              <a:defRPr/>
            </a:pPr>
            <a:fld id="{277FC6C9-3F2A-4303-AD26-6D1FDF078F50}" type="slidenum">
              <a:rPr lang="en-US" smtClean="0"/>
              <a:pPr>
                <a:defRPr/>
              </a:pPr>
              <a:t>5</a:t>
            </a:fld>
            <a:endParaRPr lang="en-US"/>
          </a:p>
        </p:txBody>
      </p:sp>
    </p:spTree>
    <p:extLst>
      <p:ext uri="{BB962C8B-B14F-4D97-AF65-F5344CB8AC3E}">
        <p14:creationId xmlns:p14="http://schemas.microsoft.com/office/powerpoint/2010/main" val="4253456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Express</a:t>
            </a:r>
            <a:r>
              <a:rPr lang="en-US" baseline="0" dirty="0"/>
              <a:t> Moisture key features: gives moisture content &amp; profile before Yankee cylinder; this cannot be seen by the reel scanner but as machine speeds increase and wear &amp; tear on felts the wet end operation is critical for </a:t>
            </a:r>
            <a:r>
              <a:rPr lang="en-US" baseline="0" dirty="0" err="1"/>
              <a:t>runnability</a:t>
            </a:r>
            <a:r>
              <a:rPr lang="en-US" baseline="0" dirty="0"/>
              <a:t>/OEE</a:t>
            </a:r>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p>
        </p:txBody>
      </p:sp>
      <p:sp>
        <p:nvSpPr>
          <p:cNvPr id="6" name="Slide Number Placeholder 5"/>
          <p:cNvSpPr>
            <a:spLocks noGrp="1"/>
          </p:cNvSpPr>
          <p:nvPr>
            <p:ph type="sldNum" sz="quarter" idx="12"/>
          </p:nvPr>
        </p:nvSpPr>
        <p:spPr/>
        <p:txBody>
          <a:bodyPr/>
          <a:lstStyle/>
          <a:p>
            <a:pPr>
              <a:defRPr/>
            </a:pPr>
            <a:fld id="{277FC6C9-3F2A-4303-AD26-6D1FDF078F50}" type="slidenum">
              <a:rPr lang="en-US" smtClean="0"/>
              <a:pPr>
                <a:defRPr/>
              </a:pPr>
              <a:t>6</a:t>
            </a:fld>
            <a:endParaRPr lang="en-US"/>
          </a:p>
        </p:txBody>
      </p:sp>
    </p:spTree>
    <p:extLst>
      <p:ext uri="{BB962C8B-B14F-4D97-AF65-F5344CB8AC3E}">
        <p14:creationId xmlns:p14="http://schemas.microsoft.com/office/powerpoint/2010/main" val="663661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err="1"/>
              <a:t>ExPress</a:t>
            </a:r>
            <a:r>
              <a:rPr lang="en-US" altLang="en-US" dirty="0"/>
              <a:t> Moisture sensors are relatively simple. IR rich light is coupled into a fiber optic cable in the Sensor Support Cabinet, off-machine, usually on the back side of the machine. The fiber optic cable then delivers the light to the sensor head where it is redirected to the sheet. The light then interacts with the sheet and its moisture content, absorbing some wavelengths more than others. Some of the light is then emitted from the sheet and collected by the sensor head, which couples that light into a fiber optic cable and delivers it back to the SCC where the light is detected and analyzed. The measurement works on the same principle as all other IR moisture sensors, based upon selective absorption of IR radiation. </a:t>
            </a:r>
          </a:p>
          <a:p>
            <a:r>
              <a:rPr lang="en-US" altLang="en-US" dirty="0"/>
              <a:t>For the technically minded, </a:t>
            </a:r>
            <a:r>
              <a:rPr lang="en-GB" altLang="en-US" dirty="0"/>
              <a:t>two laser diode controllers are used to control both the temperature and drive current to the SLEDs (IR sources). An SLED with centre wavelength and full width half maximum line-width specification of 1310±20 nm and &gt;45 nm respectively is used as the reference source and an SLED with centre wavelength and full width half maximum line-width of 1450±10 nm and &gt;40 nm respectively is used as the measure source. These wavelengths were chosen because high power SLED sources are available at these wavelengths and there is a water absorption peak around 1450 nm.</a:t>
            </a:r>
            <a:r>
              <a:rPr lang="en-US" altLang="en-US" dirty="0"/>
              <a:t> </a:t>
            </a:r>
            <a:endParaRPr lang="en-CA" altLang="en-US" dirty="0"/>
          </a:p>
          <a:p>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p>
        </p:txBody>
      </p:sp>
      <p:sp>
        <p:nvSpPr>
          <p:cNvPr id="6" name="Slide Number Placeholder 5"/>
          <p:cNvSpPr>
            <a:spLocks noGrp="1"/>
          </p:cNvSpPr>
          <p:nvPr>
            <p:ph type="sldNum" sz="quarter" idx="12"/>
          </p:nvPr>
        </p:nvSpPr>
        <p:spPr/>
        <p:txBody>
          <a:bodyPr/>
          <a:lstStyle/>
          <a:p>
            <a:pPr>
              <a:defRPr/>
            </a:pPr>
            <a:fld id="{277FC6C9-3F2A-4303-AD26-6D1FDF078F50}" type="slidenum">
              <a:rPr lang="en-US" smtClean="0"/>
              <a:pPr>
                <a:defRPr/>
              </a:pPr>
              <a:t>7</a:t>
            </a:fld>
            <a:endParaRPr lang="en-US"/>
          </a:p>
        </p:txBody>
      </p:sp>
    </p:spTree>
    <p:extLst>
      <p:ext uri="{BB962C8B-B14F-4D97-AF65-F5344CB8AC3E}">
        <p14:creationId xmlns:p14="http://schemas.microsoft.com/office/powerpoint/2010/main" val="949494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Arial" pitchFamily="34" charset="0"/>
              </a:rPr>
              <a:t>This diagram shows schematically how the sensor works.  The INFRAND plates are shown as the white surfaces on either side of the gap labeled as Diffusing Reflective Surfaces.  This is a smart sensor that digitizes and timestamps its signals so that they can be communicated over Ethernet.</a:t>
            </a:r>
          </a:p>
          <a:p>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p>
        </p:txBody>
      </p:sp>
      <p:sp>
        <p:nvSpPr>
          <p:cNvPr id="6" name="Slide Number Placeholder 5"/>
          <p:cNvSpPr>
            <a:spLocks noGrp="1"/>
          </p:cNvSpPr>
          <p:nvPr>
            <p:ph type="sldNum" sz="quarter" idx="12"/>
          </p:nvPr>
        </p:nvSpPr>
        <p:spPr/>
        <p:txBody>
          <a:bodyPr/>
          <a:lstStyle/>
          <a:p>
            <a:pPr>
              <a:defRPr/>
            </a:pPr>
            <a:fld id="{277FC6C9-3F2A-4303-AD26-6D1FDF078F50}" type="slidenum">
              <a:rPr lang="en-US" smtClean="0"/>
              <a:pPr>
                <a:defRPr/>
              </a:pPr>
              <a:t>10</a:t>
            </a:fld>
            <a:endParaRPr lang="en-US"/>
          </a:p>
        </p:txBody>
      </p:sp>
    </p:spTree>
    <p:extLst>
      <p:ext uri="{BB962C8B-B14F-4D97-AF65-F5344CB8AC3E}">
        <p14:creationId xmlns:p14="http://schemas.microsoft.com/office/powerpoint/2010/main" val="3665237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Crepe</a:t>
            </a:r>
            <a:r>
              <a:rPr lang="fi-FI" baseline="0" dirty="0"/>
              <a:t> Structure Measurement provides numerical characterization for following variables</a:t>
            </a:r>
            <a:endParaRPr lang="fi-FI" dirty="0"/>
          </a:p>
          <a:p>
            <a:endParaRPr lang="fi-FI" dirty="0"/>
          </a:p>
          <a:p>
            <a:r>
              <a:rPr lang="fi-FI" dirty="0"/>
              <a:t>[X] Folds per Lenght (cm or inch)</a:t>
            </a:r>
          </a:p>
          <a:p>
            <a:r>
              <a:rPr lang="fi-FI" dirty="0"/>
              <a:t>Crepe Micro = image grey scale variance within given wavelength band (short)</a:t>
            </a:r>
          </a:p>
          <a:p>
            <a:r>
              <a:rPr lang="fi-FI" dirty="0"/>
              <a:t>Crepe Macro = image grey scale variance within given wavelength band (long)</a:t>
            </a:r>
          </a:p>
          <a:p>
            <a:r>
              <a:rPr lang="fi-FI" dirty="0"/>
              <a:t>Crepe Impurity = positive, if light pixels dominate; negative, if dark pixels dominate. </a:t>
            </a:r>
            <a:endParaRPr lang="en-US" dirty="0"/>
          </a:p>
          <a:p>
            <a:endParaRPr lang="fi-FI" dirty="0"/>
          </a:p>
          <a:p>
            <a:r>
              <a:rPr lang="fi-FI" dirty="0"/>
              <a:t>[X]</a:t>
            </a:r>
          </a:p>
          <a:p>
            <a:r>
              <a:rPr lang="fi-FI" dirty="0"/>
              <a:t>Caliper</a:t>
            </a:r>
            <a:r>
              <a:rPr lang="fi-FI" baseline="0" dirty="0"/>
              <a:t> and Streach are not primary, but additional measurements and are highly  dependend on application and grade</a:t>
            </a:r>
          </a:p>
          <a:p>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Honeywell Internal</a:t>
            </a:r>
          </a:p>
        </p:txBody>
      </p:sp>
      <p:sp>
        <p:nvSpPr>
          <p:cNvPr id="6" name="Slide Number Placeholder 5"/>
          <p:cNvSpPr>
            <a:spLocks noGrp="1"/>
          </p:cNvSpPr>
          <p:nvPr>
            <p:ph type="sldNum" sz="quarter" idx="12"/>
          </p:nvPr>
        </p:nvSpPr>
        <p:spPr/>
        <p:txBody>
          <a:bodyPr/>
          <a:lstStyle/>
          <a:p>
            <a:pPr>
              <a:defRPr/>
            </a:pPr>
            <a:fld id="{277FC6C9-3F2A-4303-AD26-6D1FDF078F50}" type="slidenum">
              <a:rPr lang="en-US" smtClean="0"/>
              <a:pPr>
                <a:defRPr/>
              </a:pPr>
              <a:t>11</a:t>
            </a:fld>
            <a:endParaRPr lang="en-US"/>
          </a:p>
        </p:txBody>
      </p:sp>
    </p:spTree>
    <p:extLst>
      <p:ext uri="{BB962C8B-B14F-4D97-AF65-F5344CB8AC3E}">
        <p14:creationId xmlns:p14="http://schemas.microsoft.com/office/powerpoint/2010/main" val="4122759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Image Cover">
    <p:spTree>
      <p:nvGrpSpPr>
        <p:cNvPr id="1" name=""/>
        <p:cNvGrpSpPr/>
        <p:nvPr/>
      </p:nvGrpSpPr>
      <p:grpSpPr>
        <a:xfrm>
          <a:off x="0" y="0"/>
          <a:ext cx="0" cy="0"/>
          <a:chOff x="0" y="0"/>
          <a:chExt cx="0" cy="0"/>
        </a:xfrm>
      </p:grpSpPr>
      <p:cxnSp>
        <p:nvCxnSpPr>
          <p:cNvPr id="18" name="Straight Connector 17"/>
          <p:cNvCxnSpPr/>
          <p:nvPr userDrawn="1"/>
        </p:nvCxnSpPr>
        <p:spPr>
          <a:xfrm>
            <a:off x="2851150" y="5954521"/>
            <a:ext cx="0" cy="492125"/>
          </a:xfrm>
          <a:prstGeom prst="lin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9" name="Text Placeholder 19"/>
          <p:cNvSpPr>
            <a:spLocks noGrp="1"/>
          </p:cNvSpPr>
          <p:nvPr>
            <p:ph type="body" sz="quarter" idx="13"/>
          </p:nvPr>
        </p:nvSpPr>
        <p:spPr>
          <a:xfrm>
            <a:off x="2864782" y="6222292"/>
            <a:ext cx="6617885" cy="254118"/>
          </a:xfrm>
          <a:prstGeom prst="rect">
            <a:avLst/>
          </a:prstGeom>
        </p:spPr>
        <p:txBody>
          <a:bodyPr vert="horz" anchor="ctr"/>
          <a:lstStyle>
            <a:lvl1pPr algn="l">
              <a:defRPr sz="1600">
                <a:solidFill>
                  <a:schemeClr val="tx1">
                    <a:lumMod val="65000"/>
                    <a:lumOff val="35000"/>
                  </a:schemeClr>
                </a:solidFill>
                <a:latin typeface="Arial" pitchFamily="34" charset="0"/>
                <a:cs typeface="Arial" pitchFamily="34" charset="0"/>
              </a:defRPr>
            </a:lvl1pPr>
          </a:lstStyle>
          <a:p>
            <a:pPr lvl="0"/>
            <a:r>
              <a:rPr lang="en-US"/>
              <a:t>Edit Master text styles</a:t>
            </a:r>
          </a:p>
        </p:txBody>
      </p:sp>
      <p:sp>
        <p:nvSpPr>
          <p:cNvPr id="20" name="Text Placeholder 17"/>
          <p:cNvSpPr>
            <a:spLocks noGrp="1"/>
          </p:cNvSpPr>
          <p:nvPr>
            <p:ph type="body" sz="quarter" idx="12"/>
          </p:nvPr>
        </p:nvSpPr>
        <p:spPr>
          <a:xfrm>
            <a:off x="2864781" y="5960247"/>
            <a:ext cx="6617887" cy="249655"/>
          </a:xfrm>
          <a:prstGeom prst="rect">
            <a:avLst/>
          </a:prstGeom>
        </p:spPr>
        <p:txBody>
          <a:bodyPr vert="horz" anchor="ctr"/>
          <a:lstStyle>
            <a:lvl1pPr>
              <a:defRPr sz="2400" b="1" i="0" cap="all" baseline="0">
                <a:solidFill>
                  <a:schemeClr val="tx1"/>
                </a:solidFill>
                <a:latin typeface="Arial" pitchFamily="34" charset="0"/>
                <a:cs typeface="Arial" pitchFamily="34" charset="0"/>
              </a:defRPr>
            </a:lvl1pPr>
          </a:lstStyle>
          <a:p>
            <a:pPr lvl="0"/>
            <a:r>
              <a:rPr lang="en-US"/>
              <a:t>Edit Master text styles</a:t>
            </a:r>
          </a:p>
        </p:txBody>
      </p:sp>
      <p:sp>
        <p:nvSpPr>
          <p:cNvPr id="21" name="Content Placeholder 6"/>
          <p:cNvSpPr>
            <a:spLocks noGrp="1"/>
          </p:cNvSpPr>
          <p:nvPr>
            <p:ph sz="quarter" idx="10"/>
          </p:nvPr>
        </p:nvSpPr>
        <p:spPr>
          <a:xfrm>
            <a:off x="351290" y="5932580"/>
            <a:ext cx="2483273" cy="236792"/>
          </a:xfrm>
          <a:prstGeom prst="rect">
            <a:avLst/>
          </a:prstGeom>
        </p:spPr>
        <p:txBody>
          <a:bodyPr vert="horz" anchor="t"/>
          <a:lstStyle>
            <a:lvl1pPr algn="r">
              <a:defRPr sz="1400">
                <a:solidFill>
                  <a:schemeClr val="tx1">
                    <a:lumMod val="65000"/>
                    <a:lumOff val="35000"/>
                  </a:schemeClr>
                </a:solidFill>
                <a:latin typeface="Arial" pitchFamily="34" charset="0"/>
                <a:cs typeface="Arial" pitchFamily="34" charset="0"/>
              </a:defRPr>
            </a:lvl1pPr>
          </a:lstStyle>
          <a:p>
            <a:pPr lvl="0"/>
            <a:r>
              <a:rPr lang="en-US"/>
              <a:t>Edit Master text styles</a:t>
            </a:r>
          </a:p>
        </p:txBody>
      </p:sp>
      <p:sp>
        <p:nvSpPr>
          <p:cNvPr id="22" name="Text Placeholder 8"/>
          <p:cNvSpPr>
            <a:spLocks noGrp="1"/>
          </p:cNvSpPr>
          <p:nvPr>
            <p:ph type="body" sz="quarter" idx="11"/>
          </p:nvPr>
        </p:nvSpPr>
        <p:spPr>
          <a:xfrm>
            <a:off x="351289" y="6172416"/>
            <a:ext cx="2483275" cy="248524"/>
          </a:xfrm>
          <a:prstGeom prst="rect">
            <a:avLst/>
          </a:prstGeom>
        </p:spPr>
        <p:txBody>
          <a:bodyPr vert="horz"/>
          <a:lstStyle>
            <a:lvl1pPr algn="r">
              <a:defRPr sz="1400">
                <a:solidFill>
                  <a:schemeClr val="tx1">
                    <a:lumMod val="65000"/>
                    <a:lumOff val="35000"/>
                  </a:schemeClr>
                </a:solidFill>
                <a:latin typeface="Arial" pitchFamily="34" charset="0"/>
                <a:cs typeface="Arial" pitchFamily="34" charset="0"/>
              </a:defRPr>
            </a:lvl1pPr>
          </a:lstStyle>
          <a:p>
            <a:pPr lvl="0"/>
            <a:r>
              <a:rPr lang="en-US"/>
              <a:t>Edit Master text styles</a:t>
            </a:r>
          </a:p>
        </p:txBody>
      </p:sp>
    </p:spTree>
    <p:extLst>
      <p:ext uri="{BB962C8B-B14F-4D97-AF65-F5344CB8AC3E}">
        <p14:creationId xmlns:p14="http://schemas.microsoft.com/office/powerpoint/2010/main" val="931640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2"/>
          <p:cNvSpPr>
            <a:spLocks noGrp="1"/>
          </p:cNvSpPr>
          <p:nvPr>
            <p:ph type="body" sz="quarter" idx="12"/>
          </p:nvPr>
        </p:nvSpPr>
        <p:spPr>
          <a:xfrm>
            <a:off x="713232" y="1074738"/>
            <a:ext cx="10642685" cy="5308600"/>
          </a:xfrm>
          <a:prstGeom prst="rect">
            <a:avLst/>
          </a:prstGeom>
        </p:spPr>
        <p:txBody>
          <a:bodyPr>
            <a:normAutofit/>
          </a:bodyPr>
          <a:lstStyle>
            <a:lvl1pPr>
              <a:buClr>
                <a:schemeClr val="tx2"/>
              </a:buClr>
              <a:defRPr>
                <a:solidFill>
                  <a:schemeClr val="tx1"/>
                </a:solidFill>
              </a:defRPr>
            </a:lvl1pPr>
            <a:lvl2pPr marL="457200" indent="-169863">
              <a:buClr>
                <a:schemeClr val="accent2"/>
              </a:buClr>
              <a:defRPr>
                <a:solidFill>
                  <a:schemeClr val="tx1"/>
                </a:solidFill>
              </a:defRPr>
            </a:lvl2pPr>
            <a:lvl3pPr marL="804863" indent="-177800">
              <a:buClr>
                <a:schemeClr val="accent2"/>
              </a:buClr>
              <a:defRPr>
                <a:solidFill>
                  <a:schemeClr val="tx1"/>
                </a:solidFill>
              </a:defRPr>
            </a:lvl3pPr>
            <a:lvl4pPr marL="1201738" indent="-168275">
              <a:buClr>
                <a:schemeClr val="accent2"/>
              </a:buClr>
              <a:buFontTx/>
              <a:buChar char="-"/>
              <a:defRPr sz="1400">
                <a:solidFill>
                  <a:schemeClr val="tx1"/>
                </a:solidFill>
              </a:defRPr>
            </a:lvl4pPr>
            <a:lvl5pPr marL="1719263" indent="-177800">
              <a:buClr>
                <a:schemeClr val="accent2"/>
              </a:buCl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3"/>
          </p:nvPr>
        </p:nvSpPr>
        <p:spPr/>
        <p:txBody>
          <a:bodyPr/>
          <a:lstStyle>
            <a:lvl1pPr>
              <a:defRPr/>
            </a:lvl1pPr>
          </a:lstStyle>
          <a:p>
            <a:pPr>
              <a:defRPr/>
            </a:pPr>
            <a:fld id="{1003F90B-D5F1-418E-9FD2-4BB9F7D68687}" type="slidenum">
              <a:rPr lang="en-US"/>
              <a:pPr>
                <a:defRPr/>
              </a:pPr>
              <a:t>‹#›</a:t>
            </a:fld>
            <a:endParaRPr lang="en-US" dirty="0"/>
          </a:p>
        </p:txBody>
      </p:sp>
    </p:spTree>
    <p:extLst>
      <p:ext uri="{BB962C8B-B14F-4D97-AF65-F5344CB8AC3E}">
        <p14:creationId xmlns:p14="http://schemas.microsoft.com/office/powerpoint/2010/main" val="46582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684" y="1371600"/>
            <a:ext cx="5740400" cy="48450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19285" y="1371600"/>
            <a:ext cx="5742516" cy="48450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3468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ith Takeaway">
    <p:spTree>
      <p:nvGrpSpPr>
        <p:cNvPr id="1" name=""/>
        <p:cNvGrpSpPr/>
        <p:nvPr/>
      </p:nvGrpSpPr>
      <p:grpSpPr>
        <a:xfrm>
          <a:off x="0" y="0"/>
          <a:ext cx="0" cy="0"/>
          <a:chOff x="0" y="0"/>
          <a:chExt cx="0" cy="0"/>
        </a:xfrm>
      </p:grpSpPr>
      <p:sp>
        <p:nvSpPr>
          <p:cNvPr id="6" name="Rectangle 5"/>
          <p:cNvSpPr/>
          <p:nvPr userDrawn="1"/>
        </p:nvSpPr>
        <p:spPr>
          <a:xfrm>
            <a:off x="214490" y="6364852"/>
            <a:ext cx="11977511" cy="493148"/>
          </a:xfrm>
          <a:prstGeom prst="rect">
            <a:avLst/>
          </a:prstGeom>
          <a:solidFill>
            <a:schemeClr val="bg1"/>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2066355A-084C-D24E-9AD2-7E4FC41EA627}" type="slidenum">
              <a:rPr lang="en-US" smtClean="0"/>
              <a:pPr/>
              <a:t>‹#›</a:t>
            </a:fld>
            <a:endParaRPr lang="en-US" dirty="0"/>
          </a:p>
        </p:txBody>
      </p:sp>
      <p:sp>
        <p:nvSpPr>
          <p:cNvPr id="4" name="Round Single Corner Rectangle 3"/>
          <p:cNvSpPr/>
          <p:nvPr userDrawn="1"/>
        </p:nvSpPr>
        <p:spPr>
          <a:xfrm>
            <a:off x="1" y="6364853"/>
            <a:ext cx="11585559" cy="504577"/>
          </a:xfrm>
          <a:prstGeom prst="round1Rect">
            <a:avLst>
              <a:gd name="adj" fmla="val 50000"/>
            </a:avLst>
          </a:prstGeom>
          <a:solidFill>
            <a:srgbClr val="E71D1D"/>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5" hasCustomPrompt="1"/>
          </p:nvPr>
        </p:nvSpPr>
        <p:spPr>
          <a:xfrm>
            <a:off x="315384" y="6416694"/>
            <a:ext cx="11063816" cy="457200"/>
          </a:xfrm>
          <a:prstGeom prst="rect">
            <a:avLst/>
          </a:prstGeom>
        </p:spPr>
        <p:txBody>
          <a:bodyPr/>
          <a:lstStyle>
            <a:lvl1pPr marL="0" indent="0" algn="r">
              <a:buNone/>
              <a:defRPr b="1">
                <a:solidFill>
                  <a:schemeClr val="bg1"/>
                </a:solidFill>
              </a:defRPr>
            </a:lvl1pPr>
          </a:lstStyle>
          <a:p>
            <a:pPr lvl="0"/>
            <a:r>
              <a:rPr lang="en-US" dirty="0"/>
              <a:t>Click to edit takeaway text</a:t>
            </a:r>
          </a:p>
        </p:txBody>
      </p:sp>
      <p:sp>
        <p:nvSpPr>
          <p:cNvPr id="11" name="Rectangle 10"/>
          <p:cNvSpPr/>
          <p:nvPr userDrawn="1"/>
        </p:nvSpPr>
        <p:spPr>
          <a:xfrm>
            <a:off x="206448" y="6078605"/>
            <a:ext cx="2517036" cy="200055"/>
          </a:xfrm>
          <a:prstGeom prst="rect">
            <a:avLst/>
          </a:prstGeom>
        </p:spPr>
        <p:txBody>
          <a:bodyPr wrap="none">
            <a:spAutoFit/>
          </a:bodyPr>
          <a:lstStyle/>
          <a:p>
            <a:r>
              <a:rPr lang="en-US" sz="700" b="0" i="0" dirty="0">
                <a:solidFill>
                  <a:srgbClr val="7F7F7F"/>
                </a:solidFill>
                <a:latin typeface="Arial" panose="020B0604020202020204" pitchFamily="34" charset="0"/>
                <a:cs typeface="Arial" panose="020B0604020202020204" pitchFamily="34" charset="0"/>
              </a:rPr>
              <a:t>© 2019 by Honeywell International Inc. All rights reserved. </a:t>
            </a:r>
          </a:p>
        </p:txBody>
      </p:sp>
      <p:sp>
        <p:nvSpPr>
          <p:cNvPr id="12" name="Rectangle 11"/>
          <p:cNvSpPr/>
          <p:nvPr userDrawn="1"/>
        </p:nvSpPr>
        <p:spPr>
          <a:xfrm>
            <a:off x="206448" y="6196572"/>
            <a:ext cx="8438979" cy="200055"/>
          </a:xfrm>
          <a:prstGeom prst="rect">
            <a:avLst/>
          </a:prstGeom>
        </p:spPr>
        <p:txBody>
          <a:bodyPr wrap="square">
            <a:spAutoFit/>
          </a:bodyPr>
          <a:lstStyle/>
          <a:p>
            <a:pPr algn="l" rtl="0"/>
            <a:r>
              <a:rPr lang="en-US" sz="700" kern="1200" dirty="0">
                <a:solidFill>
                  <a:srgbClr val="7F7F7F"/>
                </a:solidFill>
                <a:latin typeface="Arial" pitchFamily="34" charset="0"/>
                <a:ea typeface="+mn-ea"/>
                <a:cs typeface="Arial" pitchFamily="34" charset="0"/>
              </a:rPr>
              <a:t>Honeywell Confidential</a:t>
            </a:r>
            <a:r>
              <a:rPr lang="en-US" sz="700" kern="1200" baseline="0" dirty="0">
                <a:solidFill>
                  <a:srgbClr val="7F7F7F"/>
                </a:solidFill>
                <a:latin typeface="Arial" pitchFamily="34" charset="0"/>
                <a:ea typeface="+mn-ea"/>
                <a:cs typeface="Arial" pitchFamily="34" charset="0"/>
              </a:rPr>
              <a:t> and Proprietary</a:t>
            </a:r>
            <a:endParaRPr lang="en-US" sz="700" dirty="0">
              <a:solidFill>
                <a:srgbClr val="7F7F7F"/>
              </a:solidFill>
              <a:latin typeface="Arial" pitchFamily="34" charset="0"/>
              <a:cs typeface="Arial" pitchFamily="34" charset="0"/>
            </a:endParaRPr>
          </a:p>
        </p:txBody>
      </p:sp>
      <p:sp>
        <p:nvSpPr>
          <p:cNvPr id="16" name="Title 1"/>
          <p:cNvSpPr>
            <a:spLocks noGrp="1"/>
          </p:cNvSpPr>
          <p:nvPr>
            <p:ph type="title" hasCustomPrompt="1"/>
          </p:nvPr>
        </p:nvSpPr>
        <p:spPr>
          <a:xfrm>
            <a:off x="693440" y="223835"/>
            <a:ext cx="10830680" cy="373531"/>
          </a:xfrm>
        </p:spPr>
        <p:txBody>
          <a:bodyPr/>
          <a:lstStyle/>
          <a:p>
            <a:r>
              <a:rPr lang="en-US" dirty="0"/>
              <a:t>CLICK TO EDIT MASTER TITLE STYLE</a:t>
            </a:r>
          </a:p>
        </p:txBody>
      </p:sp>
    </p:spTree>
    <p:extLst>
      <p:ext uri="{BB962C8B-B14F-4D97-AF65-F5344CB8AC3E}">
        <p14:creationId xmlns:p14="http://schemas.microsoft.com/office/powerpoint/2010/main" val="2882315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59008" cy="728664"/>
          </a:xfrm>
          <a:prstGeom prst="rect">
            <a:avLst/>
          </a:prstGeom>
        </p:spPr>
        <p:txBody>
          <a:bodyPr/>
          <a:lstStyle/>
          <a:p>
            <a:r>
              <a:rPr lang="en-US" dirty="0"/>
              <a:t>Click to edit Master title style</a:t>
            </a:r>
            <a:endParaRPr lang="en-GB" dirty="0"/>
          </a:p>
        </p:txBody>
      </p:sp>
      <p:sp>
        <p:nvSpPr>
          <p:cNvPr id="3" name="Content Placeholder 2"/>
          <p:cNvSpPr>
            <a:spLocks noGrp="1"/>
          </p:cNvSpPr>
          <p:nvPr>
            <p:ph idx="1"/>
          </p:nvPr>
        </p:nvSpPr>
        <p:spPr>
          <a:xfrm>
            <a:off x="609851" y="1196753"/>
            <a:ext cx="10972549" cy="4788532"/>
          </a:xfrm>
          <a:prstGeom prst="rect">
            <a:avLst/>
          </a:prstGeom>
        </p:spPr>
        <p:txBody>
          <a:bodyPr/>
          <a:lstStyle>
            <a:lvl1pPr>
              <a:lnSpc>
                <a:spcPct val="95000"/>
              </a:lnSpc>
              <a:spcBef>
                <a:spcPts val="1200"/>
              </a:spcBef>
              <a:defRPr/>
            </a:lvl1pPr>
            <a:lvl2pPr>
              <a:lnSpc>
                <a:spcPct val="95000"/>
              </a:lnSpc>
              <a:spcBef>
                <a:spcPts val="600"/>
              </a:spcBef>
              <a:spcAft>
                <a:spcPts val="0"/>
              </a:spcAft>
              <a:defRPr/>
            </a:lvl2pPr>
            <a:lvl3pPr>
              <a:lnSpc>
                <a:spcPct val="95000"/>
              </a:lnSpc>
              <a:spcBef>
                <a:spcPts val="600"/>
              </a:spcBef>
              <a:spcAft>
                <a:spcPts val="0"/>
              </a:spcAft>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31702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443531017"/>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554038"/>
            <a:ext cx="10363200" cy="658812"/>
          </a:xfrm>
        </p:spPr>
        <p:txBody>
          <a:bodyPr/>
          <a:lstStyle/>
          <a:p>
            <a:r>
              <a:rPr lang="en-US"/>
              <a:t>Click to edit Master title style</a:t>
            </a:r>
            <a:endParaRPr lang="en-CA"/>
          </a:p>
        </p:txBody>
      </p:sp>
      <p:sp>
        <p:nvSpPr>
          <p:cNvPr id="3" name="Text Placeholder 2"/>
          <p:cNvSpPr>
            <a:spLocks noGrp="1"/>
          </p:cNvSpPr>
          <p:nvPr>
            <p:ph type="body" sz="half" idx="1"/>
          </p:nvPr>
        </p:nvSpPr>
        <p:spPr>
          <a:xfrm>
            <a:off x="914400" y="1533525"/>
            <a:ext cx="5080000" cy="3657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533525"/>
            <a:ext cx="5080000" cy="3657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76142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1645815" y="-28146"/>
            <a:ext cx="674365" cy="503963"/>
          </a:xfrm>
          <a:prstGeom prst="rect">
            <a:avLst/>
          </a:prstGeom>
        </p:spPr>
        <p:txBody>
          <a:bodyPr vert="horz" lIns="91440" tIns="45720" rIns="91440" bIns="45720" rtlCol="0" anchor="ctr"/>
          <a:lstStyle>
            <a:lvl1pPr algn="l">
              <a:defRPr sz="1000" b="1" i="0">
                <a:solidFill>
                  <a:schemeClr val="bg1"/>
                </a:solidFill>
                <a:latin typeface="HelveticaNeue MediumCond"/>
                <a:cs typeface="HelveticaNeue MediumCond"/>
              </a:defRPr>
            </a:lvl1pPr>
          </a:lstStyle>
          <a:p>
            <a:fld id="{2066355A-084C-D24E-9AD2-7E4FC41EA627}" type="slidenum">
              <a:rPr lang="en-US" smtClean="0"/>
              <a:pPr/>
              <a:t>‹#›</a:t>
            </a:fld>
            <a:endParaRPr lang="en-US" dirty="0"/>
          </a:p>
        </p:txBody>
      </p:sp>
      <p:sp>
        <p:nvSpPr>
          <p:cNvPr id="6" name="Title 1"/>
          <p:cNvSpPr>
            <a:spLocks noGrp="1"/>
          </p:cNvSpPr>
          <p:nvPr>
            <p:ph type="title" hasCustomPrompt="1"/>
          </p:nvPr>
        </p:nvSpPr>
        <p:spPr>
          <a:xfrm>
            <a:off x="686106" y="223835"/>
            <a:ext cx="10669812" cy="373531"/>
          </a:xfrm>
        </p:spPr>
        <p:txBody>
          <a:bodyPr/>
          <a:lstStyle/>
          <a:p>
            <a:r>
              <a:rPr lang="en-US" dirty="0"/>
              <a:t>CLICK TO EDIT MASTER TITLE STYLE</a:t>
            </a:r>
          </a:p>
        </p:txBody>
      </p:sp>
      <p:sp>
        <p:nvSpPr>
          <p:cNvPr id="3" name="Text Placeholder 2"/>
          <p:cNvSpPr>
            <a:spLocks noGrp="1"/>
          </p:cNvSpPr>
          <p:nvPr>
            <p:ph type="body" sz="quarter" idx="10"/>
          </p:nvPr>
        </p:nvSpPr>
        <p:spPr>
          <a:xfrm>
            <a:off x="685800" y="1074738"/>
            <a:ext cx="10670117" cy="5308600"/>
          </a:xfrm>
          <a:prstGeom prst="rect">
            <a:avLst/>
          </a:prstGeom>
        </p:spPr>
        <p:txBody>
          <a:bodyPr>
            <a:normAutofit/>
          </a:bodyPr>
          <a:lstStyle>
            <a:lvl2pPr marL="457200" indent="-169863">
              <a:defRPr/>
            </a:lvl2pPr>
            <a:lvl3pPr marL="804863" indent="-177800">
              <a:defRPr/>
            </a:lvl3pPr>
            <a:lvl4pPr marL="1201738" indent="-168275">
              <a:buClr>
                <a:schemeClr val="tx1">
                  <a:lumMod val="50000"/>
                  <a:lumOff val="50000"/>
                </a:schemeClr>
              </a:buClr>
              <a:buFontTx/>
              <a:buChar char="-"/>
              <a:defRPr sz="1400"/>
            </a:lvl4pPr>
            <a:lvl5pPr marL="1719263" indent="-177800">
              <a:buClr>
                <a:schemeClr val="tx1">
                  <a:lumMod val="50000"/>
                  <a:lumOff val="50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350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mple Text with Takeaway">
    <p:spTree>
      <p:nvGrpSpPr>
        <p:cNvPr id="1" name=""/>
        <p:cNvGrpSpPr/>
        <p:nvPr/>
      </p:nvGrpSpPr>
      <p:grpSpPr>
        <a:xfrm>
          <a:off x="0" y="0"/>
          <a:ext cx="0" cy="0"/>
          <a:chOff x="0" y="0"/>
          <a:chExt cx="0" cy="0"/>
        </a:xfrm>
      </p:grpSpPr>
      <p:sp>
        <p:nvSpPr>
          <p:cNvPr id="16" name="Title 1"/>
          <p:cNvSpPr>
            <a:spLocks noGrp="1"/>
          </p:cNvSpPr>
          <p:nvPr>
            <p:ph type="title"/>
          </p:nvPr>
        </p:nvSpPr>
        <p:spPr>
          <a:xfrm>
            <a:off x="709621" y="364015"/>
            <a:ext cx="10491779" cy="511862"/>
          </a:xfrm>
        </p:spPr>
        <p:txBody>
          <a:bodyPr/>
          <a:lstStyle/>
          <a:p>
            <a:r>
              <a:rPr lang="en-US" dirty="0"/>
              <a:t>Click to edit Master title style</a:t>
            </a:r>
          </a:p>
        </p:txBody>
      </p:sp>
      <p:sp>
        <p:nvSpPr>
          <p:cNvPr id="14" name="Text Placeholder 9"/>
          <p:cNvSpPr>
            <a:spLocks noGrp="1"/>
          </p:cNvSpPr>
          <p:nvPr>
            <p:ph type="body" sz="quarter" idx="15"/>
          </p:nvPr>
        </p:nvSpPr>
        <p:spPr>
          <a:xfrm>
            <a:off x="315384" y="640080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sp>
        <p:nvSpPr>
          <p:cNvPr id="7" name="Slide Number Placeholder 5"/>
          <p:cNvSpPr>
            <a:spLocks noGrp="1"/>
          </p:cNvSpPr>
          <p:nvPr>
            <p:ph type="sldNum" sz="quarter" idx="16"/>
          </p:nvPr>
        </p:nvSpPr>
        <p:spPr/>
        <p:txBody>
          <a:bodyPr/>
          <a:lstStyle>
            <a:lvl1pPr algn="l">
              <a:defRPr sz="1000" b="1" i="0">
                <a:solidFill>
                  <a:schemeClr val="bg1"/>
                </a:solidFill>
                <a:latin typeface="+mn-lt"/>
                <a:cs typeface="HelveticaNeue MediumCond"/>
              </a:defRPr>
            </a:lvl1pPr>
          </a:lstStyle>
          <a:p>
            <a:pPr>
              <a:defRPr/>
            </a:pPr>
            <a:fld id="{EDB926B2-095E-4571-A4EA-B3D2263F082D}" type="slidenum">
              <a:rPr lang="en-US"/>
              <a:pPr>
                <a:defRPr/>
              </a:pPr>
              <a:t>‹#›</a:t>
            </a:fld>
            <a:endParaRPr lang="en-US" dirty="0"/>
          </a:p>
        </p:txBody>
      </p:sp>
      <p:sp>
        <p:nvSpPr>
          <p:cNvPr id="3" name="Footer Placeholder 2"/>
          <p:cNvSpPr>
            <a:spLocks noGrp="1"/>
          </p:cNvSpPr>
          <p:nvPr>
            <p:ph type="ftr" sz="quarter" idx="17"/>
          </p:nvPr>
        </p:nvSpPr>
        <p:spPr/>
        <p:txBody>
          <a:bodyPr/>
          <a:lstStyle/>
          <a:p>
            <a:endParaRPr lang="en-US" dirty="0"/>
          </a:p>
        </p:txBody>
      </p:sp>
      <p:sp>
        <p:nvSpPr>
          <p:cNvPr id="8" name="Content Placeholder 4"/>
          <p:cNvSpPr>
            <a:spLocks noGrp="1"/>
          </p:cNvSpPr>
          <p:nvPr>
            <p:ph sz="quarter" idx="12"/>
          </p:nvPr>
        </p:nvSpPr>
        <p:spPr>
          <a:xfrm>
            <a:off x="714568" y="1005840"/>
            <a:ext cx="10507947" cy="5053316"/>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1794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with Takeaway">
    <p:spTree>
      <p:nvGrpSpPr>
        <p:cNvPr id="1" name=""/>
        <p:cNvGrpSpPr/>
        <p:nvPr/>
      </p:nvGrpSpPr>
      <p:grpSpPr>
        <a:xfrm>
          <a:off x="0" y="0"/>
          <a:ext cx="0" cy="0"/>
          <a:chOff x="0" y="0"/>
          <a:chExt cx="0" cy="0"/>
        </a:xfrm>
      </p:grpSpPr>
      <p:cxnSp>
        <p:nvCxnSpPr>
          <p:cNvPr id="8" name="Straight Connector 7"/>
          <p:cNvCxnSpPr/>
          <p:nvPr userDrawn="1"/>
        </p:nvCxnSpPr>
        <p:spPr bwMode="auto">
          <a:xfrm>
            <a:off x="5995436" y="996950"/>
            <a:ext cx="0" cy="5056188"/>
          </a:xfrm>
          <a:prstGeom prst="line">
            <a:avLst/>
          </a:prstGeom>
          <a:noFill/>
          <a:ln w="9525" cap="flat" cmpd="sng" algn="ctr">
            <a:solidFill>
              <a:schemeClr val="accent3"/>
            </a:solidFill>
            <a:prstDash val="solid"/>
            <a:round/>
            <a:headEnd type="none" w="med" len="med"/>
            <a:tailEnd type="none" w="med" len="med"/>
          </a:ln>
          <a:effectLst/>
        </p:spPr>
      </p:cxnSp>
      <p:sp>
        <p:nvSpPr>
          <p:cNvPr id="18"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sp>
        <p:nvSpPr>
          <p:cNvPr id="9" name="Slide Number Placeholder 2"/>
          <p:cNvSpPr>
            <a:spLocks noGrp="1"/>
          </p:cNvSpPr>
          <p:nvPr>
            <p:ph type="sldNum" sz="quarter" idx="17"/>
          </p:nvPr>
        </p:nvSpPr>
        <p:spPr/>
        <p:txBody>
          <a:bodyPr/>
          <a:lstStyle>
            <a:lvl1pPr>
              <a:defRPr/>
            </a:lvl1pPr>
          </a:lstStyle>
          <a:p>
            <a:pPr>
              <a:defRPr/>
            </a:pPr>
            <a:fld id="{E55B2C39-C6CC-42D0-AE05-9F96B4FF368A}" type="slidenum">
              <a:rPr lang="en-US"/>
              <a:pPr>
                <a:defRPr/>
              </a:pPr>
              <a:t>‹#›</a:t>
            </a:fld>
            <a:endParaRPr lang="en-US" dirty="0"/>
          </a:p>
        </p:txBody>
      </p:sp>
      <p:sp>
        <p:nvSpPr>
          <p:cNvPr id="4" name="Title 3"/>
          <p:cNvSpPr>
            <a:spLocks noGrp="1"/>
          </p:cNvSpPr>
          <p:nvPr>
            <p:ph type="title"/>
          </p:nvPr>
        </p:nvSpPr>
        <p:spPr/>
        <p:txBody>
          <a:bodyPr/>
          <a:lstStyle/>
          <a:p>
            <a:r>
              <a:rPr lang="en-US" dirty="0"/>
              <a:t>Click to edit Master title style</a:t>
            </a:r>
          </a:p>
        </p:txBody>
      </p:sp>
      <p:sp>
        <p:nvSpPr>
          <p:cNvPr id="2" name="Footer Placeholder 1"/>
          <p:cNvSpPr>
            <a:spLocks noGrp="1"/>
          </p:cNvSpPr>
          <p:nvPr>
            <p:ph type="ftr" sz="quarter" idx="18"/>
          </p:nvPr>
        </p:nvSpPr>
        <p:spPr/>
        <p:txBody>
          <a:bodyPr/>
          <a:lstStyle/>
          <a:p>
            <a:endParaRPr lang="en-US" dirty="0"/>
          </a:p>
        </p:txBody>
      </p:sp>
      <p:sp>
        <p:nvSpPr>
          <p:cNvPr id="14" name="Content Placeholder 4"/>
          <p:cNvSpPr>
            <a:spLocks noGrp="1"/>
          </p:cNvSpPr>
          <p:nvPr>
            <p:ph sz="quarter" idx="19"/>
          </p:nvPr>
        </p:nvSpPr>
        <p:spPr>
          <a:xfrm>
            <a:off x="6150446" y="1005840"/>
            <a:ext cx="5120640" cy="5053316"/>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
          <p:cNvSpPr>
            <a:spLocks noGrp="1"/>
          </p:cNvSpPr>
          <p:nvPr>
            <p:ph sz="quarter" idx="20"/>
          </p:nvPr>
        </p:nvSpPr>
        <p:spPr>
          <a:xfrm>
            <a:off x="714568" y="1005840"/>
            <a:ext cx="5120640" cy="5053316"/>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24618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lumn with Takeaway">
    <p:spTree>
      <p:nvGrpSpPr>
        <p:cNvPr id="1" name=""/>
        <p:cNvGrpSpPr/>
        <p:nvPr/>
      </p:nvGrpSpPr>
      <p:grpSpPr>
        <a:xfrm>
          <a:off x="0" y="0"/>
          <a:ext cx="0" cy="0"/>
          <a:chOff x="0" y="0"/>
          <a:chExt cx="0" cy="0"/>
        </a:xfrm>
      </p:grpSpPr>
      <p:sp>
        <p:nvSpPr>
          <p:cNvPr id="18"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sp>
        <p:nvSpPr>
          <p:cNvPr id="9" name="Slide Number Placeholder 2"/>
          <p:cNvSpPr>
            <a:spLocks noGrp="1"/>
          </p:cNvSpPr>
          <p:nvPr>
            <p:ph type="sldNum" sz="quarter" idx="17"/>
          </p:nvPr>
        </p:nvSpPr>
        <p:spPr/>
        <p:txBody>
          <a:bodyPr/>
          <a:lstStyle>
            <a:lvl1pPr>
              <a:defRPr/>
            </a:lvl1pPr>
          </a:lstStyle>
          <a:p>
            <a:pPr>
              <a:defRPr/>
            </a:pPr>
            <a:fld id="{E55B2C39-C6CC-42D0-AE05-9F96B4FF368A}" type="slidenum">
              <a:rPr lang="en-US"/>
              <a:pPr>
                <a:defRPr/>
              </a:pPr>
              <a:t>‹#›</a:t>
            </a:fld>
            <a:endParaRPr lang="en-US" dirty="0"/>
          </a:p>
        </p:txBody>
      </p:sp>
      <p:sp>
        <p:nvSpPr>
          <p:cNvPr id="4" name="Title 3"/>
          <p:cNvSpPr>
            <a:spLocks noGrp="1"/>
          </p:cNvSpPr>
          <p:nvPr>
            <p:ph type="title"/>
          </p:nvPr>
        </p:nvSpPr>
        <p:spPr/>
        <p:txBody>
          <a:bodyPr/>
          <a:lstStyle/>
          <a:p>
            <a:r>
              <a:rPr lang="en-US" dirty="0"/>
              <a:t>Click to edit Master title style</a:t>
            </a:r>
          </a:p>
        </p:txBody>
      </p:sp>
      <p:sp>
        <p:nvSpPr>
          <p:cNvPr id="2" name="Footer Placeholder 1"/>
          <p:cNvSpPr>
            <a:spLocks noGrp="1"/>
          </p:cNvSpPr>
          <p:nvPr>
            <p:ph type="ftr" sz="quarter" idx="18"/>
          </p:nvPr>
        </p:nvSpPr>
        <p:spPr/>
        <p:txBody>
          <a:bodyPr/>
          <a:lstStyle/>
          <a:p>
            <a:endParaRPr lang="en-US" dirty="0"/>
          </a:p>
        </p:txBody>
      </p:sp>
      <p:sp>
        <p:nvSpPr>
          <p:cNvPr id="14" name="Content Placeholder 4"/>
          <p:cNvSpPr>
            <a:spLocks noGrp="1"/>
          </p:cNvSpPr>
          <p:nvPr>
            <p:ph sz="quarter" idx="19"/>
          </p:nvPr>
        </p:nvSpPr>
        <p:spPr>
          <a:xfrm>
            <a:off x="6150446" y="1005840"/>
            <a:ext cx="5120640" cy="5053316"/>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
          <p:cNvSpPr>
            <a:spLocks noGrp="1"/>
          </p:cNvSpPr>
          <p:nvPr>
            <p:ph sz="quarter" idx="20"/>
          </p:nvPr>
        </p:nvSpPr>
        <p:spPr>
          <a:xfrm>
            <a:off x="714568" y="1005840"/>
            <a:ext cx="5120640" cy="5053316"/>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1620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8" y="357810"/>
            <a:ext cx="10507948" cy="498610"/>
          </a:xfrm>
        </p:spPr>
        <p:txBody>
          <a:bodyPr/>
          <a:lstStyle>
            <a:lvl1pPr>
              <a:defRPr baseline="0">
                <a:solidFill>
                  <a:schemeClr val="tx1"/>
                </a:solidFill>
              </a:defRPr>
            </a:lvl1pPr>
          </a:lstStyle>
          <a:p>
            <a:r>
              <a:rPr lang="en-US" dirty="0"/>
              <a:t>Click to edit Master title style</a:t>
            </a:r>
          </a:p>
        </p:txBody>
      </p:sp>
      <p:sp>
        <p:nvSpPr>
          <p:cNvPr id="5" name="Content Placeholder 4"/>
          <p:cNvSpPr>
            <a:spLocks noGrp="1"/>
          </p:cNvSpPr>
          <p:nvPr>
            <p:ph sz="quarter" idx="12"/>
          </p:nvPr>
        </p:nvSpPr>
        <p:spPr>
          <a:xfrm>
            <a:off x="714568" y="1005840"/>
            <a:ext cx="10507947" cy="5053316"/>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lvl1pPr>
          </a:lstStyle>
          <a:p>
            <a:pPr>
              <a:defRPr/>
            </a:pPr>
            <a:fld id="{65C380C9-3062-4F1D-A521-BEC000498A55}" type="slidenum">
              <a:rPr lang="en-US"/>
              <a:pPr>
                <a:defRPr/>
              </a:pPr>
              <a:t>‹#›</a:t>
            </a:fld>
            <a:endParaRPr lang="en-US" dirty="0"/>
          </a:p>
        </p:txBody>
      </p:sp>
      <p:sp>
        <p:nvSpPr>
          <p:cNvPr id="2" name="Footer Placeholder 1"/>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3413001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Up Layout With Takeaway">
    <p:spTree>
      <p:nvGrpSpPr>
        <p:cNvPr id="1" name=""/>
        <p:cNvGrpSpPr/>
        <p:nvPr/>
      </p:nvGrpSpPr>
      <p:grpSpPr>
        <a:xfrm>
          <a:off x="0" y="0"/>
          <a:ext cx="0" cy="0"/>
          <a:chOff x="0" y="0"/>
          <a:chExt cx="0" cy="0"/>
        </a:xfrm>
      </p:grpSpPr>
      <p:cxnSp>
        <p:nvCxnSpPr>
          <p:cNvPr id="10" name="Straight Connector 9"/>
          <p:cNvCxnSpPr/>
          <p:nvPr userDrawn="1"/>
        </p:nvCxnSpPr>
        <p:spPr bwMode="auto">
          <a:xfrm flipH="1">
            <a:off x="714375" y="3542680"/>
            <a:ext cx="10531475" cy="0"/>
          </a:xfrm>
          <a:prstGeom prst="line">
            <a:avLst/>
          </a:prstGeom>
          <a:noFill/>
          <a:ln w="9525" cap="flat" cmpd="sng" algn="ctr">
            <a:solidFill>
              <a:schemeClr val="accent3"/>
            </a:solidFill>
            <a:prstDash val="solid"/>
            <a:round/>
            <a:headEnd type="none" w="med" len="med"/>
            <a:tailEnd type="none" w="med" len="med"/>
          </a:ln>
          <a:effectLst/>
        </p:spPr>
      </p:cxnSp>
      <p:cxnSp>
        <p:nvCxnSpPr>
          <p:cNvPr id="11" name="Straight Connector 10"/>
          <p:cNvCxnSpPr/>
          <p:nvPr userDrawn="1"/>
        </p:nvCxnSpPr>
        <p:spPr bwMode="auto">
          <a:xfrm>
            <a:off x="5991338" y="967740"/>
            <a:ext cx="0" cy="5156532"/>
          </a:xfrm>
          <a:prstGeom prst="line">
            <a:avLst/>
          </a:prstGeom>
          <a:noFill/>
          <a:ln w="9525" cap="flat" cmpd="sng" algn="ctr">
            <a:solidFill>
              <a:schemeClr val="accent3"/>
            </a:solidFill>
            <a:prstDash val="solid"/>
            <a:round/>
            <a:headEnd type="none" w="med" len="med"/>
            <a:tailEnd type="none" w="med" len="med"/>
          </a:ln>
          <a:effectLst/>
        </p:spPr>
      </p:cxnSp>
      <p:sp>
        <p:nvSpPr>
          <p:cNvPr id="16" name="Title 1"/>
          <p:cNvSpPr>
            <a:spLocks noGrp="1"/>
          </p:cNvSpPr>
          <p:nvPr>
            <p:ph type="title"/>
          </p:nvPr>
        </p:nvSpPr>
        <p:spPr>
          <a:xfrm>
            <a:off x="714108" y="364859"/>
            <a:ext cx="10472508" cy="485358"/>
          </a:xfrm>
        </p:spPr>
        <p:txBody>
          <a:bodyPr/>
          <a:lstStyle/>
          <a:p>
            <a:r>
              <a:rPr lang="en-US" dirty="0"/>
              <a:t>Click to edit Master title style</a:t>
            </a:r>
          </a:p>
        </p:txBody>
      </p:sp>
      <p:sp>
        <p:nvSpPr>
          <p:cNvPr id="19"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26"/>
          </p:nvPr>
        </p:nvSpPr>
        <p:spPr/>
        <p:txBody>
          <a:bodyPr/>
          <a:lstStyle>
            <a:lvl1pPr algn="l">
              <a:defRPr sz="1100" b="1" i="0">
                <a:solidFill>
                  <a:schemeClr val="bg1"/>
                </a:solidFill>
                <a:latin typeface="+mn-lt"/>
                <a:cs typeface="HelveticaNeue MediumCond"/>
              </a:defRPr>
            </a:lvl1pPr>
          </a:lstStyle>
          <a:p>
            <a:pPr>
              <a:defRPr/>
            </a:pPr>
            <a:fld id="{5A60E25D-90C3-4421-A5B5-3BFD0CA09E3E}" type="slidenum">
              <a:rPr lang="en-US"/>
              <a:pPr>
                <a:defRPr/>
              </a:pPr>
              <a:t>‹#›</a:t>
            </a:fld>
            <a:endParaRPr lang="en-US" dirty="0"/>
          </a:p>
        </p:txBody>
      </p:sp>
      <p:sp>
        <p:nvSpPr>
          <p:cNvPr id="3" name="Footer Placeholder 2"/>
          <p:cNvSpPr>
            <a:spLocks noGrp="1"/>
          </p:cNvSpPr>
          <p:nvPr>
            <p:ph type="ftr" sz="quarter" idx="27"/>
          </p:nvPr>
        </p:nvSpPr>
        <p:spPr/>
        <p:txBody>
          <a:bodyPr/>
          <a:lstStyle/>
          <a:p>
            <a:endParaRPr lang="en-US" dirty="0"/>
          </a:p>
        </p:txBody>
      </p:sp>
      <p:sp>
        <p:nvSpPr>
          <p:cNvPr id="13" name="Content Placeholder 4"/>
          <p:cNvSpPr>
            <a:spLocks noGrp="1"/>
          </p:cNvSpPr>
          <p:nvPr>
            <p:ph sz="quarter" idx="18"/>
          </p:nvPr>
        </p:nvSpPr>
        <p:spPr>
          <a:xfrm>
            <a:off x="714568" y="967740"/>
            <a:ext cx="5175504" cy="2468880"/>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4"/>
          <p:cNvSpPr>
            <a:spLocks noGrp="1"/>
          </p:cNvSpPr>
          <p:nvPr>
            <p:ph sz="quarter" idx="28"/>
          </p:nvPr>
        </p:nvSpPr>
        <p:spPr>
          <a:xfrm>
            <a:off x="6092283" y="967740"/>
            <a:ext cx="5172010" cy="2468880"/>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
          <p:cNvSpPr>
            <a:spLocks noGrp="1"/>
          </p:cNvSpPr>
          <p:nvPr>
            <p:ph sz="quarter" idx="29"/>
          </p:nvPr>
        </p:nvSpPr>
        <p:spPr>
          <a:xfrm>
            <a:off x="714568" y="3655392"/>
            <a:ext cx="5172010" cy="2468880"/>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4"/>
          <p:cNvSpPr>
            <a:spLocks noGrp="1"/>
          </p:cNvSpPr>
          <p:nvPr>
            <p:ph sz="quarter" idx="30"/>
          </p:nvPr>
        </p:nvSpPr>
        <p:spPr>
          <a:xfrm>
            <a:off x="6092283" y="3655392"/>
            <a:ext cx="5172010" cy="2468880"/>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6163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4-Up Layout With Takeaway">
    <p:spTree>
      <p:nvGrpSpPr>
        <p:cNvPr id="1" name=""/>
        <p:cNvGrpSpPr/>
        <p:nvPr/>
      </p:nvGrpSpPr>
      <p:grpSpPr>
        <a:xfrm>
          <a:off x="0" y="0"/>
          <a:ext cx="0" cy="0"/>
          <a:chOff x="0" y="0"/>
          <a:chExt cx="0" cy="0"/>
        </a:xfrm>
      </p:grpSpPr>
      <p:sp>
        <p:nvSpPr>
          <p:cNvPr id="16" name="Title 1"/>
          <p:cNvSpPr>
            <a:spLocks noGrp="1"/>
          </p:cNvSpPr>
          <p:nvPr>
            <p:ph type="title"/>
          </p:nvPr>
        </p:nvSpPr>
        <p:spPr>
          <a:xfrm>
            <a:off x="714108" y="364859"/>
            <a:ext cx="10472508" cy="485358"/>
          </a:xfrm>
        </p:spPr>
        <p:txBody>
          <a:bodyPr/>
          <a:lstStyle/>
          <a:p>
            <a:r>
              <a:rPr lang="en-US" dirty="0"/>
              <a:t>Click to edit Master title style</a:t>
            </a:r>
          </a:p>
        </p:txBody>
      </p:sp>
      <p:sp>
        <p:nvSpPr>
          <p:cNvPr id="19"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26"/>
          </p:nvPr>
        </p:nvSpPr>
        <p:spPr/>
        <p:txBody>
          <a:bodyPr/>
          <a:lstStyle>
            <a:lvl1pPr algn="l">
              <a:defRPr sz="1100" b="1" i="0">
                <a:solidFill>
                  <a:schemeClr val="bg1"/>
                </a:solidFill>
                <a:latin typeface="+mn-lt"/>
                <a:cs typeface="HelveticaNeue MediumCond"/>
              </a:defRPr>
            </a:lvl1pPr>
          </a:lstStyle>
          <a:p>
            <a:pPr>
              <a:defRPr/>
            </a:pPr>
            <a:fld id="{5A60E25D-90C3-4421-A5B5-3BFD0CA09E3E}" type="slidenum">
              <a:rPr lang="en-US"/>
              <a:pPr>
                <a:defRPr/>
              </a:pPr>
              <a:t>‹#›</a:t>
            </a:fld>
            <a:endParaRPr lang="en-US" dirty="0"/>
          </a:p>
        </p:txBody>
      </p:sp>
      <p:sp>
        <p:nvSpPr>
          <p:cNvPr id="3" name="Footer Placeholder 2"/>
          <p:cNvSpPr>
            <a:spLocks noGrp="1"/>
          </p:cNvSpPr>
          <p:nvPr>
            <p:ph type="ftr" sz="quarter" idx="27"/>
          </p:nvPr>
        </p:nvSpPr>
        <p:spPr/>
        <p:txBody>
          <a:bodyPr/>
          <a:lstStyle/>
          <a:p>
            <a:endParaRPr lang="en-US" dirty="0"/>
          </a:p>
        </p:txBody>
      </p:sp>
      <p:sp>
        <p:nvSpPr>
          <p:cNvPr id="13" name="Content Placeholder 4"/>
          <p:cNvSpPr>
            <a:spLocks noGrp="1"/>
          </p:cNvSpPr>
          <p:nvPr>
            <p:ph sz="quarter" idx="18"/>
          </p:nvPr>
        </p:nvSpPr>
        <p:spPr>
          <a:xfrm>
            <a:off x="714568" y="967740"/>
            <a:ext cx="5175504" cy="2468880"/>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4"/>
          <p:cNvSpPr>
            <a:spLocks noGrp="1"/>
          </p:cNvSpPr>
          <p:nvPr>
            <p:ph sz="quarter" idx="28"/>
          </p:nvPr>
        </p:nvSpPr>
        <p:spPr>
          <a:xfrm>
            <a:off x="6092283" y="967740"/>
            <a:ext cx="5172010" cy="2468880"/>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
          <p:cNvSpPr>
            <a:spLocks noGrp="1"/>
          </p:cNvSpPr>
          <p:nvPr>
            <p:ph sz="quarter" idx="29"/>
          </p:nvPr>
        </p:nvSpPr>
        <p:spPr>
          <a:xfrm>
            <a:off x="714568" y="3655392"/>
            <a:ext cx="5172010" cy="2468880"/>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4"/>
          <p:cNvSpPr>
            <a:spLocks noGrp="1"/>
          </p:cNvSpPr>
          <p:nvPr>
            <p:ph sz="quarter" idx="30"/>
          </p:nvPr>
        </p:nvSpPr>
        <p:spPr>
          <a:xfrm>
            <a:off x="6092283" y="3655392"/>
            <a:ext cx="5172010" cy="2468880"/>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3831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pen Layout W/ Takeaway">
    <p:spTree>
      <p:nvGrpSpPr>
        <p:cNvPr id="1" name=""/>
        <p:cNvGrpSpPr/>
        <p:nvPr/>
      </p:nvGrpSpPr>
      <p:grpSpPr>
        <a:xfrm>
          <a:off x="0" y="0"/>
          <a:ext cx="0" cy="0"/>
          <a:chOff x="0" y="0"/>
          <a:chExt cx="0" cy="0"/>
        </a:xfrm>
      </p:grpSpPr>
      <p:sp>
        <p:nvSpPr>
          <p:cNvPr id="2" name="Title 1"/>
          <p:cNvSpPr>
            <a:spLocks noGrp="1"/>
          </p:cNvSpPr>
          <p:nvPr>
            <p:ph type="title"/>
          </p:nvPr>
        </p:nvSpPr>
        <p:spPr>
          <a:xfrm>
            <a:off x="714240" y="357189"/>
            <a:ext cx="10455164" cy="498475"/>
          </a:xfrm>
        </p:spPr>
        <p:txBody>
          <a:bodyPr/>
          <a:lstStyle/>
          <a:p>
            <a:r>
              <a:rPr lang="en-US" dirty="0"/>
              <a:t>Click to edit Master title style</a:t>
            </a:r>
          </a:p>
        </p:txBody>
      </p:sp>
      <p:sp>
        <p:nvSpPr>
          <p:cNvPr id="12"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sp>
        <p:nvSpPr>
          <p:cNvPr id="6" name="Slide Number Placeholder 2"/>
          <p:cNvSpPr>
            <a:spLocks noGrp="1"/>
          </p:cNvSpPr>
          <p:nvPr>
            <p:ph type="sldNum" sz="quarter" idx="16"/>
          </p:nvPr>
        </p:nvSpPr>
        <p:spPr/>
        <p:txBody>
          <a:bodyPr/>
          <a:lstStyle>
            <a:lvl1pPr>
              <a:defRPr sz="1100"/>
            </a:lvl1pPr>
          </a:lstStyle>
          <a:p>
            <a:pPr>
              <a:defRPr/>
            </a:pPr>
            <a:fld id="{528D6B90-B26E-4C9F-854B-7A7111C42F8C}" type="slidenum">
              <a:rPr lang="en-US"/>
              <a:pPr>
                <a:defRPr/>
              </a:pPr>
              <a:t>‹#›</a:t>
            </a:fld>
            <a:endParaRPr lang="en-US" dirty="0"/>
          </a:p>
        </p:txBody>
      </p:sp>
      <p:sp>
        <p:nvSpPr>
          <p:cNvPr id="7" name="Footer Placeholder 6"/>
          <p:cNvSpPr>
            <a:spLocks noGrp="1"/>
          </p:cNvSpPr>
          <p:nvPr>
            <p:ph type="ftr" sz="quarter" idx="17"/>
          </p:nvPr>
        </p:nvSpPr>
        <p:spPr/>
        <p:txBody>
          <a:bodyPr/>
          <a:lstStyle/>
          <a:p>
            <a:endParaRPr lang="en-US" dirty="0"/>
          </a:p>
        </p:txBody>
      </p:sp>
    </p:spTree>
    <p:extLst>
      <p:ext uri="{BB962C8B-B14F-4D97-AF65-F5344CB8AC3E}">
        <p14:creationId xmlns:p14="http://schemas.microsoft.com/office/powerpoint/2010/main" val="181809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11" name="Content Placeholder 4"/>
          <p:cNvSpPr>
            <a:spLocks noGrp="1"/>
          </p:cNvSpPr>
          <p:nvPr>
            <p:ph sz="quarter" idx="19"/>
          </p:nvPr>
        </p:nvSpPr>
        <p:spPr>
          <a:xfrm>
            <a:off x="6150446" y="1005840"/>
            <a:ext cx="5120640" cy="5053316"/>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p:cNvCxnSpPr/>
          <p:nvPr userDrawn="1"/>
        </p:nvCxnSpPr>
        <p:spPr bwMode="auto">
          <a:xfrm>
            <a:off x="5982184" y="1005840"/>
            <a:ext cx="0" cy="5053316"/>
          </a:xfrm>
          <a:prstGeom prst="line">
            <a:avLst/>
          </a:prstGeom>
          <a:noFill/>
          <a:ln w="9525" cap="flat" cmpd="sng" algn="ctr">
            <a:solidFill>
              <a:schemeClr val="accent3"/>
            </a:solidFill>
            <a:prstDash val="solid"/>
            <a:round/>
            <a:headEnd type="none" w="med" len="med"/>
            <a:tailEnd type="none" w="med" len="med"/>
          </a:ln>
          <a:effectLst/>
        </p:spPr>
      </p:cxnSp>
      <p:sp>
        <p:nvSpPr>
          <p:cNvPr id="13" name="Title 1"/>
          <p:cNvSpPr>
            <a:spLocks noGrp="1"/>
          </p:cNvSpPr>
          <p:nvPr>
            <p:ph type="title"/>
          </p:nvPr>
        </p:nvSpPr>
        <p:spPr>
          <a:xfrm>
            <a:off x="714567" y="357810"/>
            <a:ext cx="10499918" cy="498610"/>
          </a:xfrm>
        </p:spPr>
        <p:txBody>
          <a:bodyPr/>
          <a:lstStyle/>
          <a:p>
            <a:r>
              <a:rPr lang="en-US" dirty="0"/>
              <a:t>Click to edit Master title style</a:t>
            </a:r>
          </a:p>
        </p:txBody>
      </p:sp>
      <p:sp>
        <p:nvSpPr>
          <p:cNvPr id="6" name="Slide Number Placeholder 5"/>
          <p:cNvSpPr>
            <a:spLocks noGrp="1"/>
          </p:cNvSpPr>
          <p:nvPr>
            <p:ph type="sldNum" sz="quarter" idx="16"/>
          </p:nvPr>
        </p:nvSpPr>
        <p:spPr/>
        <p:txBody>
          <a:bodyPr/>
          <a:lstStyle>
            <a:lvl1pPr>
              <a:defRPr/>
            </a:lvl1pPr>
          </a:lstStyle>
          <a:p>
            <a:pPr>
              <a:defRPr/>
            </a:pPr>
            <a:fld id="{F0121559-6FAE-4C9F-95D5-751370D9C50E}" type="slidenum">
              <a:rPr lang="en-US"/>
              <a:pPr>
                <a:defRPr/>
              </a:pPr>
              <a:t>‹#›</a:t>
            </a:fld>
            <a:endParaRPr lang="en-US" dirty="0"/>
          </a:p>
        </p:txBody>
      </p:sp>
      <p:sp>
        <p:nvSpPr>
          <p:cNvPr id="2" name="Footer Placeholder 1"/>
          <p:cNvSpPr>
            <a:spLocks noGrp="1"/>
          </p:cNvSpPr>
          <p:nvPr>
            <p:ph type="ftr" sz="quarter" idx="17"/>
          </p:nvPr>
        </p:nvSpPr>
        <p:spPr/>
        <p:txBody>
          <a:bodyPr/>
          <a:lstStyle/>
          <a:p>
            <a:endParaRPr lang="en-US" dirty="0"/>
          </a:p>
        </p:txBody>
      </p:sp>
      <p:sp>
        <p:nvSpPr>
          <p:cNvPr id="10" name="Content Placeholder 4"/>
          <p:cNvSpPr>
            <a:spLocks noGrp="1"/>
          </p:cNvSpPr>
          <p:nvPr>
            <p:ph sz="quarter" idx="18"/>
          </p:nvPr>
        </p:nvSpPr>
        <p:spPr>
          <a:xfrm>
            <a:off x="712788" y="1005840"/>
            <a:ext cx="5120640" cy="5053316"/>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91295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lumn">
    <p:spTree>
      <p:nvGrpSpPr>
        <p:cNvPr id="1" name=""/>
        <p:cNvGrpSpPr/>
        <p:nvPr/>
      </p:nvGrpSpPr>
      <p:grpSpPr>
        <a:xfrm>
          <a:off x="0" y="0"/>
          <a:ext cx="0" cy="0"/>
          <a:chOff x="0" y="0"/>
          <a:chExt cx="0" cy="0"/>
        </a:xfrm>
      </p:grpSpPr>
      <p:sp>
        <p:nvSpPr>
          <p:cNvPr id="11" name="Content Placeholder 4"/>
          <p:cNvSpPr>
            <a:spLocks noGrp="1"/>
          </p:cNvSpPr>
          <p:nvPr>
            <p:ph sz="quarter" idx="19"/>
          </p:nvPr>
        </p:nvSpPr>
        <p:spPr>
          <a:xfrm>
            <a:off x="6150446" y="1005840"/>
            <a:ext cx="5120640" cy="5053316"/>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714567" y="357810"/>
            <a:ext cx="10499918" cy="498610"/>
          </a:xfrm>
        </p:spPr>
        <p:txBody>
          <a:bodyPr/>
          <a:lstStyle/>
          <a:p>
            <a:r>
              <a:rPr lang="en-US" dirty="0"/>
              <a:t>Click to edit Master title style</a:t>
            </a:r>
          </a:p>
        </p:txBody>
      </p:sp>
      <p:sp>
        <p:nvSpPr>
          <p:cNvPr id="6" name="Slide Number Placeholder 5"/>
          <p:cNvSpPr>
            <a:spLocks noGrp="1"/>
          </p:cNvSpPr>
          <p:nvPr>
            <p:ph type="sldNum" sz="quarter" idx="16"/>
          </p:nvPr>
        </p:nvSpPr>
        <p:spPr/>
        <p:txBody>
          <a:bodyPr/>
          <a:lstStyle>
            <a:lvl1pPr>
              <a:defRPr/>
            </a:lvl1pPr>
          </a:lstStyle>
          <a:p>
            <a:pPr>
              <a:defRPr/>
            </a:pPr>
            <a:fld id="{F0121559-6FAE-4C9F-95D5-751370D9C50E}" type="slidenum">
              <a:rPr lang="en-US"/>
              <a:pPr>
                <a:defRPr/>
              </a:pPr>
              <a:t>‹#›</a:t>
            </a:fld>
            <a:endParaRPr lang="en-US" dirty="0"/>
          </a:p>
        </p:txBody>
      </p:sp>
      <p:sp>
        <p:nvSpPr>
          <p:cNvPr id="2" name="Footer Placeholder 1"/>
          <p:cNvSpPr>
            <a:spLocks noGrp="1"/>
          </p:cNvSpPr>
          <p:nvPr>
            <p:ph type="ftr" sz="quarter" idx="17"/>
          </p:nvPr>
        </p:nvSpPr>
        <p:spPr/>
        <p:txBody>
          <a:bodyPr/>
          <a:lstStyle/>
          <a:p>
            <a:endParaRPr lang="en-US" dirty="0"/>
          </a:p>
        </p:txBody>
      </p:sp>
      <p:sp>
        <p:nvSpPr>
          <p:cNvPr id="10" name="Content Placeholder 4"/>
          <p:cNvSpPr>
            <a:spLocks noGrp="1"/>
          </p:cNvSpPr>
          <p:nvPr>
            <p:ph sz="quarter" idx="18"/>
          </p:nvPr>
        </p:nvSpPr>
        <p:spPr>
          <a:xfrm>
            <a:off x="712788" y="1005840"/>
            <a:ext cx="5120640" cy="5053316"/>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1850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Up Layout">
    <p:spTree>
      <p:nvGrpSpPr>
        <p:cNvPr id="1" name=""/>
        <p:cNvGrpSpPr/>
        <p:nvPr/>
      </p:nvGrpSpPr>
      <p:grpSpPr>
        <a:xfrm>
          <a:off x="0" y="0"/>
          <a:ext cx="0" cy="0"/>
          <a:chOff x="0" y="0"/>
          <a:chExt cx="0" cy="0"/>
        </a:xfrm>
      </p:grpSpPr>
      <p:cxnSp>
        <p:nvCxnSpPr>
          <p:cNvPr id="7" name="Straight Connector 6"/>
          <p:cNvCxnSpPr/>
          <p:nvPr userDrawn="1"/>
        </p:nvCxnSpPr>
        <p:spPr bwMode="auto">
          <a:xfrm flipH="1">
            <a:off x="712788" y="3592636"/>
            <a:ext cx="10531475" cy="0"/>
          </a:xfrm>
          <a:prstGeom prst="line">
            <a:avLst/>
          </a:prstGeom>
          <a:noFill/>
          <a:ln w="9525" cap="flat" cmpd="sng" algn="ctr">
            <a:solidFill>
              <a:schemeClr val="accent3"/>
            </a:solidFill>
            <a:prstDash val="solid"/>
            <a:round/>
            <a:headEnd type="none" w="med" len="med"/>
            <a:tailEnd type="none" w="med" len="med"/>
          </a:ln>
          <a:effectLst/>
        </p:spPr>
      </p:cxnSp>
      <p:cxnSp>
        <p:nvCxnSpPr>
          <p:cNvPr id="8" name="Straight Connector 7"/>
          <p:cNvCxnSpPr/>
          <p:nvPr userDrawn="1"/>
        </p:nvCxnSpPr>
        <p:spPr bwMode="auto">
          <a:xfrm>
            <a:off x="5994174" y="1011464"/>
            <a:ext cx="0" cy="5158977"/>
          </a:xfrm>
          <a:prstGeom prst="line">
            <a:avLst/>
          </a:prstGeom>
          <a:noFill/>
          <a:ln w="9525" cap="flat" cmpd="sng" algn="ctr">
            <a:solidFill>
              <a:schemeClr val="accent3"/>
            </a:solidFill>
            <a:prstDash val="solid"/>
            <a:round/>
            <a:headEnd type="none" w="med" len="med"/>
            <a:tailEnd type="none" w="med" len="med"/>
          </a:ln>
          <a:effectLst/>
        </p:spPr>
      </p:cxnSp>
      <p:sp>
        <p:nvSpPr>
          <p:cNvPr id="9" name="TextBox 11"/>
          <p:cNvSpPr txBox="1">
            <a:spLocks noChangeArrowheads="1"/>
          </p:cNvSpPr>
          <p:nvPr userDrawn="1"/>
        </p:nvSpPr>
        <p:spPr bwMode="auto">
          <a:xfrm>
            <a:off x="1666875" y="6804025"/>
            <a:ext cx="1857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a:p>
        </p:txBody>
      </p:sp>
      <p:sp>
        <p:nvSpPr>
          <p:cNvPr id="20" name="Title 1"/>
          <p:cNvSpPr>
            <a:spLocks noGrp="1"/>
          </p:cNvSpPr>
          <p:nvPr>
            <p:ph type="title"/>
          </p:nvPr>
        </p:nvSpPr>
        <p:spPr>
          <a:xfrm>
            <a:off x="714240" y="364798"/>
            <a:ext cx="10531033" cy="512064"/>
          </a:xfrm>
        </p:spPr>
        <p:txBody>
          <a:bodyPr/>
          <a:lstStyle/>
          <a:p>
            <a:r>
              <a:rPr lang="en-US"/>
              <a:t>Click to edit Master title style</a:t>
            </a:r>
            <a:endParaRPr lang="en-US" dirty="0"/>
          </a:p>
        </p:txBody>
      </p:sp>
      <p:sp>
        <p:nvSpPr>
          <p:cNvPr id="14" name="Slide Number Placeholder 5"/>
          <p:cNvSpPr>
            <a:spLocks noGrp="1"/>
          </p:cNvSpPr>
          <p:nvPr>
            <p:ph type="sldNum" sz="quarter" idx="24"/>
          </p:nvPr>
        </p:nvSpPr>
        <p:spPr/>
        <p:txBody>
          <a:bodyPr/>
          <a:lstStyle>
            <a:lvl1pPr algn="l">
              <a:defRPr sz="1100" b="1" i="0">
                <a:solidFill>
                  <a:schemeClr val="bg1"/>
                </a:solidFill>
                <a:latin typeface="+mn-lt"/>
                <a:cs typeface="HelveticaNeue MediumCond"/>
              </a:defRPr>
            </a:lvl1pPr>
          </a:lstStyle>
          <a:p>
            <a:pPr>
              <a:defRPr/>
            </a:pPr>
            <a:fld id="{7A6399F0-1CB9-4AF2-8492-04A4C562147A}" type="slidenum">
              <a:rPr lang="en-US"/>
              <a:pPr>
                <a:defRPr/>
              </a:pPr>
              <a:t>‹#›</a:t>
            </a:fld>
            <a:endParaRPr lang="en-US" dirty="0"/>
          </a:p>
        </p:txBody>
      </p:sp>
      <p:sp>
        <p:nvSpPr>
          <p:cNvPr id="2" name="Footer Placeholder 1"/>
          <p:cNvSpPr>
            <a:spLocks noGrp="1"/>
          </p:cNvSpPr>
          <p:nvPr>
            <p:ph type="ftr" sz="quarter" idx="25"/>
          </p:nvPr>
        </p:nvSpPr>
        <p:spPr/>
        <p:txBody>
          <a:bodyPr/>
          <a:lstStyle/>
          <a:p>
            <a:endParaRPr lang="en-US" dirty="0"/>
          </a:p>
        </p:txBody>
      </p:sp>
      <p:sp>
        <p:nvSpPr>
          <p:cNvPr id="19" name="Content Placeholder 4"/>
          <p:cNvSpPr>
            <a:spLocks noGrp="1"/>
          </p:cNvSpPr>
          <p:nvPr>
            <p:ph sz="quarter" idx="18"/>
          </p:nvPr>
        </p:nvSpPr>
        <p:spPr>
          <a:xfrm>
            <a:off x="714568" y="1016313"/>
            <a:ext cx="5172010" cy="2468880"/>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4"/>
          <p:cNvSpPr>
            <a:spLocks noGrp="1"/>
          </p:cNvSpPr>
          <p:nvPr>
            <p:ph sz="quarter" idx="26"/>
          </p:nvPr>
        </p:nvSpPr>
        <p:spPr>
          <a:xfrm>
            <a:off x="6096000" y="1017107"/>
            <a:ext cx="5172010" cy="2468880"/>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4"/>
          <p:cNvSpPr>
            <a:spLocks noGrp="1"/>
          </p:cNvSpPr>
          <p:nvPr>
            <p:ph sz="quarter" idx="27"/>
          </p:nvPr>
        </p:nvSpPr>
        <p:spPr>
          <a:xfrm>
            <a:off x="714568" y="3702504"/>
            <a:ext cx="5172010" cy="2468880"/>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4"/>
          <p:cNvSpPr>
            <a:spLocks noGrp="1"/>
          </p:cNvSpPr>
          <p:nvPr>
            <p:ph sz="quarter" idx="28"/>
          </p:nvPr>
        </p:nvSpPr>
        <p:spPr>
          <a:xfrm>
            <a:off x="6096000" y="3701561"/>
            <a:ext cx="5172010" cy="2468880"/>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3806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4-Up Layout">
    <p:spTree>
      <p:nvGrpSpPr>
        <p:cNvPr id="1" name=""/>
        <p:cNvGrpSpPr/>
        <p:nvPr/>
      </p:nvGrpSpPr>
      <p:grpSpPr>
        <a:xfrm>
          <a:off x="0" y="0"/>
          <a:ext cx="0" cy="0"/>
          <a:chOff x="0" y="0"/>
          <a:chExt cx="0" cy="0"/>
        </a:xfrm>
      </p:grpSpPr>
      <p:sp>
        <p:nvSpPr>
          <p:cNvPr id="9" name="TextBox 11"/>
          <p:cNvSpPr txBox="1">
            <a:spLocks noChangeArrowheads="1"/>
          </p:cNvSpPr>
          <p:nvPr userDrawn="1"/>
        </p:nvSpPr>
        <p:spPr bwMode="auto">
          <a:xfrm>
            <a:off x="1666875" y="6804025"/>
            <a:ext cx="1857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a:p>
        </p:txBody>
      </p:sp>
      <p:sp>
        <p:nvSpPr>
          <p:cNvPr id="20" name="Title 1"/>
          <p:cNvSpPr>
            <a:spLocks noGrp="1"/>
          </p:cNvSpPr>
          <p:nvPr>
            <p:ph type="title"/>
          </p:nvPr>
        </p:nvSpPr>
        <p:spPr>
          <a:xfrm>
            <a:off x="714240" y="364798"/>
            <a:ext cx="10531033" cy="512064"/>
          </a:xfrm>
        </p:spPr>
        <p:txBody>
          <a:bodyPr/>
          <a:lstStyle/>
          <a:p>
            <a:r>
              <a:rPr lang="en-US"/>
              <a:t>Click to edit Master title style</a:t>
            </a:r>
            <a:endParaRPr lang="en-US" dirty="0"/>
          </a:p>
        </p:txBody>
      </p:sp>
      <p:sp>
        <p:nvSpPr>
          <p:cNvPr id="14" name="Slide Number Placeholder 5"/>
          <p:cNvSpPr>
            <a:spLocks noGrp="1"/>
          </p:cNvSpPr>
          <p:nvPr>
            <p:ph type="sldNum" sz="quarter" idx="24"/>
          </p:nvPr>
        </p:nvSpPr>
        <p:spPr/>
        <p:txBody>
          <a:bodyPr/>
          <a:lstStyle>
            <a:lvl1pPr algn="l">
              <a:defRPr sz="1100" b="1" i="0">
                <a:solidFill>
                  <a:schemeClr val="bg1"/>
                </a:solidFill>
                <a:latin typeface="+mn-lt"/>
                <a:cs typeface="HelveticaNeue MediumCond"/>
              </a:defRPr>
            </a:lvl1pPr>
          </a:lstStyle>
          <a:p>
            <a:pPr>
              <a:defRPr/>
            </a:pPr>
            <a:fld id="{7A6399F0-1CB9-4AF2-8492-04A4C562147A}" type="slidenum">
              <a:rPr lang="en-US"/>
              <a:pPr>
                <a:defRPr/>
              </a:pPr>
              <a:t>‹#›</a:t>
            </a:fld>
            <a:endParaRPr lang="en-US" dirty="0"/>
          </a:p>
        </p:txBody>
      </p:sp>
      <p:sp>
        <p:nvSpPr>
          <p:cNvPr id="2" name="Footer Placeholder 1"/>
          <p:cNvSpPr>
            <a:spLocks noGrp="1"/>
          </p:cNvSpPr>
          <p:nvPr>
            <p:ph type="ftr" sz="quarter" idx="25"/>
          </p:nvPr>
        </p:nvSpPr>
        <p:spPr/>
        <p:txBody>
          <a:bodyPr/>
          <a:lstStyle/>
          <a:p>
            <a:endParaRPr lang="en-US" dirty="0"/>
          </a:p>
        </p:txBody>
      </p:sp>
      <p:sp>
        <p:nvSpPr>
          <p:cNvPr id="19" name="Content Placeholder 4"/>
          <p:cNvSpPr>
            <a:spLocks noGrp="1"/>
          </p:cNvSpPr>
          <p:nvPr>
            <p:ph sz="quarter" idx="18"/>
          </p:nvPr>
        </p:nvSpPr>
        <p:spPr>
          <a:xfrm>
            <a:off x="714568" y="1016313"/>
            <a:ext cx="5172010" cy="2468880"/>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4"/>
          <p:cNvSpPr>
            <a:spLocks noGrp="1"/>
          </p:cNvSpPr>
          <p:nvPr>
            <p:ph sz="quarter" idx="26"/>
          </p:nvPr>
        </p:nvSpPr>
        <p:spPr>
          <a:xfrm>
            <a:off x="6096000" y="1017107"/>
            <a:ext cx="5172010" cy="2468880"/>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4"/>
          <p:cNvSpPr>
            <a:spLocks noGrp="1"/>
          </p:cNvSpPr>
          <p:nvPr>
            <p:ph sz="quarter" idx="27"/>
          </p:nvPr>
        </p:nvSpPr>
        <p:spPr>
          <a:xfrm>
            <a:off x="714568" y="3702504"/>
            <a:ext cx="5172010" cy="2468880"/>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4"/>
          <p:cNvSpPr>
            <a:spLocks noGrp="1"/>
          </p:cNvSpPr>
          <p:nvPr>
            <p:ph sz="quarter" idx="28"/>
          </p:nvPr>
        </p:nvSpPr>
        <p:spPr>
          <a:xfrm>
            <a:off x="6096000" y="3701561"/>
            <a:ext cx="5172010" cy="2468880"/>
          </a:xfrm>
          <a:prstGeom prst="rect">
            <a:avLst/>
          </a:prstGeom>
        </p:spPr>
        <p:txBody>
          <a:bodyPr/>
          <a:lstStyle>
            <a:lvl1pPr marL="274320">
              <a:spcBef>
                <a:spcPts val="0"/>
              </a:spcBef>
              <a:spcAft>
                <a:spcPts val="200"/>
              </a:spcAft>
              <a:buClr>
                <a:schemeClr val="accent1"/>
              </a:buClr>
              <a:defRPr/>
            </a:lvl1pPr>
            <a:lvl2pPr marL="502920">
              <a:spcBef>
                <a:spcPts val="0"/>
              </a:spcBef>
              <a:spcAft>
                <a:spcPts val="200"/>
              </a:spcAft>
              <a:buClr>
                <a:schemeClr val="accent3"/>
              </a:buClr>
              <a:defRPr/>
            </a:lvl2pPr>
            <a:lvl3pPr marL="685800">
              <a:spcBef>
                <a:spcPts val="0"/>
              </a:spcBef>
              <a:spcAft>
                <a:spcPts val="200"/>
              </a:spcAft>
              <a:buClr>
                <a:schemeClr val="accent3"/>
              </a:buClr>
              <a:defRPr/>
            </a:lvl3pPr>
            <a:lvl4pPr marL="914400" indent="-173736">
              <a:spcBef>
                <a:spcPts val="0"/>
              </a:spcBef>
              <a:spcAft>
                <a:spcPts val="200"/>
              </a:spcAft>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marL="1097280" indent="-173736">
              <a:spcAft>
                <a:spcPts val="200"/>
              </a:spcAft>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6003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en Layout">
    <p:spTree>
      <p:nvGrpSpPr>
        <p:cNvPr id="1" name=""/>
        <p:cNvGrpSpPr/>
        <p:nvPr/>
      </p:nvGrpSpPr>
      <p:grpSpPr>
        <a:xfrm>
          <a:off x="0" y="0"/>
          <a:ext cx="0" cy="0"/>
          <a:chOff x="0" y="0"/>
          <a:chExt cx="0" cy="0"/>
        </a:xfrm>
      </p:grpSpPr>
      <p:sp>
        <p:nvSpPr>
          <p:cNvPr id="2" name="Title 1"/>
          <p:cNvSpPr>
            <a:spLocks noGrp="1"/>
          </p:cNvSpPr>
          <p:nvPr>
            <p:ph type="title"/>
          </p:nvPr>
        </p:nvSpPr>
        <p:spPr>
          <a:xfrm>
            <a:off x="714240" y="357189"/>
            <a:ext cx="10523336" cy="498475"/>
          </a:xfrm>
        </p:spPr>
        <p:txBody>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521D1E3F-96BE-4EC6-B772-60D92C1E53EA}" type="slidenum">
              <a:rPr lang="en-US"/>
              <a:pPr>
                <a:defRPr/>
              </a:pPr>
              <a:t>‹#›</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14305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Title 1"/>
          <p:cNvSpPr>
            <a:spLocks noGrp="1"/>
          </p:cNvSpPr>
          <p:nvPr>
            <p:ph type="title"/>
          </p:nvPr>
        </p:nvSpPr>
        <p:spPr>
          <a:xfrm>
            <a:off x="0" y="2119726"/>
            <a:ext cx="12192000" cy="498475"/>
          </a:xfrm>
        </p:spPr>
        <p:txBody>
          <a:bodyPr/>
          <a:lstStyle>
            <a:lvl1pPr algn="ctr">
              <a:defRPr/>
            </a:lvl1p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E7709538-BB9A-4E8C-A50F-1F4EB6EDDBD2}" type="slidenum">
              <a:rPr lang="en-US"/>
              <a:pPr>
                <a:defRPr/>
              </a:pPr>
              <a:t>‹#›</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1537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Open Layout W/ Takeaway">
    <p:spTree>
      <p:nvGrpSpPr>
        <p:cNvPr id="1" name=""/>
        <p:cNvGrpSpPr/>
        <p:nvPr/>
      </p:nvGrpSpPr>
      <p:grpSpPr>
        <a:xfrm>
          <a:off x="0" y="0"/>
          <a:ext cx="0" cy="0"/>
          <a:chOff x="0" y="0"/>
          <a:chExt cx="0" cy="0"/>
        </a:xfrm>
      </p:grpSpPr>
      <p:sp>
        <p:nvSpPr>
          <p:cNvPr id="2" name="Title 1"/>
          <p:cNvSpPr>
            <a:spLocks noGrp="1"/>
          </p:cNvSpPr>
          <p:nvPr>
            <p:ph type="title"/>
          </p:nvPr>
        </p:nvSpPr>
        <p:spPr>
          <a:xfrm>
            <a:off x="714240" y="357189"/>
            <a:ext cx="10455164" cy="498475"/>
          </a:xfrm>
        </p:spPr>
        <p:txBody>
          <a:bodyPr/>
          <a:lstStyle/>
          <a:p>
            <a:r>
              <a:rPr lang="en-US"/>
              <a:t>Click to edit Master title style</a:t>
            </a:r>
            <a:endParaRPr lang="en-US" dirty="0"/>
          </a:p>
        </p:txBody>
      </p:sp>
      <p:sp>
        <p:nvSpPr>
          <p:cNvPr id="12"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sp>
        <p:nvSpPr>
          <p:cNvPr id="6" name="Slide Number Placeholder 2"/>
          <p:cNvSpPr>
            <a:spLocks noGrp="1"/>
          </p:cNvSpPr>
          <p:nvPr>
            <p:ph type="sldNum" sz="quarter" idx="16"/>
          </p:nvPr>
        </p:nvSpPr>
        <p:spPr/>
        <p:txBody>
          <a:bodyPr/>
          <a:lstStyle>
            <a:lvl1pPr>
              <a:defRPr sz="1100"/>
            </a:lvl1pPr>
          </a:lstStyle>
          <a:p>
            <a:pPr>
              <a:defRPr/>
            </a:pPr>
            <a:fld id="{528D6B90-B26E-4C9F-854B-7A7111C42F8C}" type="slidenum">
              <a:rPr lang="en-US"/>
              <a:pPr>
                <a:defRPr/>
              </a:pPr>
              <a:t>‹#›</a:t>
            </a:fld>
            <a:endParaRPr lang="en-US" dirty="0"/>
          </a:p>
        </p:txBody>
      </p:sp>
      <p:sp>
        <p:nvSpPr>
          <p:cNvPr id="7" name="Footer Placeholder 6"/>
          <p:cNvSpPr>
            <a:spLocks noGrp="1"/>
          </p:cNvSpPr>
          <p:nvPr>
            <p:ph type="ftr" sz="quarter" idx="17"/>
          </p:nvPr>
        </p:nvSpPr>
        <p:spPr>
          <a:xfrm>
            <a:off x="712788" y="6147014"/>
            <a:ext cx="1490916" cy="200025"/>
          </a:xfrm>
          <a:prstGeom prst="rect">
            <a:avLst/>
          </a:prstGeom>
        </p:spPr>
        <p:txBody>
          <a:bodyPr/>
          <a:lstStyle/>
          <a:p>
            <a:endParaRPr lang="en-US" dirty="0"/>
          </a:p>
        </p:txBody>
      </p:sp>
    </p:spTree>
    <p:extLst>
      <p:ext uri="{BB962C8B-B14F-4D97-AF65-F5344CB8AC3E}">
        <p14:creationId xmlns:p14="http://schemas.microsoft.com/office/powerpoint/2010/main" val="2376231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image" Target="../media/image11.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10.png"/><Relationship Id="rId2" Type="http://schemas.openxmlformats.org/officeDocument/2006/relationships/slideLayout" Target="../slideLayouts/slideLayout3.xml"/><Relationship Id="rId16"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ExperionMX_Scanner_Alt1d.png"/>
          <p:cNvPicPr>
            <a:picLocks noChangeAspect="1"/>
          </p:cNvPicPr>
          <p:nvPr userDrawn="1"/>
        </p:nvPicPr>
        <p:blipFill>
          <a:blip r:embed="rId3" cstate="print"/>
          <a:srcRect/>
          <a:stretch>
            <a:fillRect/>
          </a:stretch>
        </p:blipFill>
        <p:spPr>
          <a:xfrm>
            <a:off x="-3" y="2796"/>
            <a:ext cx="3285714" cy="5628571"/>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82093" y="0"/>
            <a:ext cx="3101788" cy="2588996"/>
          </a:xfrm>
          <a:prstGeom prst="rect">
            <a:avLst/>
          </a:prstGeom>
        </p:spPr>
      </p:pic>
      <p:pic>
        <p:nvPicPr>
          <p:cNvPr id="12" name="Picture 11"/>
          <p:cNvPicPr>
            <a:picLocks noChangeAspect="1"/>
          </p:cNvPicPr>
          <p:nvPr userDrawn="1"/>
        </p:nvPicPr>
        <p:blipFill>
          <a:blip r:embed="rId5">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2253775" y="2588996"/>
            <a:ext cx="7512627" cy="3107164"/>
          </a:xfrm>
          <a:prstGeom prst="rect">
            <a:avLst/>
          </a:prstGeom>
        </p:spPr>
      </p:pic>
      <p:pic>
        <p:nvPicPr>
          <p:cNvPr id="8" name="Picture 5" descr="Corner-01 copy.png"/>
          <p:cNvPicPr>
            <a:picLocks noChangeAspect="1"/>
          </p:cNvPicPr>
          <p:nvPr userDrawn="1"/>
        </p:nvPicPr>
        <p:blipFill>
          <a:blip r:embed="rId6">
            <a:extLst>
              <a:ext uri="{28A0092B-C50C-407E-A947-70E740481C1C}">
                <a14:useLocalDpi xmlns:a14="http://schemas.microsoft.com/office/drawing/2010/main"/>
              </a:ext>
            </a:extLst>
          </a:blip>
          <a:srcRect/>
          <a:stretch>
            <a:fillRect/>
          </a:stretch>
        </p:blipFill>
        <p:spPr bwMode="auto">
          <a:xfrm>
            <a:off x="22715" y="3820128"/>
            <a:ext cx="12169285" cy="3052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a:ext>
            </a:extLst>
          </a:blip>
          <a:srcRect b="29952"/>
          <a:stretch/>
        </p:blipFill>
        <p:spPr>
          <a:xfrm>
            <a:off x="9723200" y="5959015"/>
            <a:ext cx="1788000" cy="362041"/>
          </a:xfrm>
          <a:prstGeom prst="rect">
            <a:avLst/>
          </a:prstGeom>
        </p:spPr>
      </p:pic>
      <p:pic>
        <p:nvPicPr>
          <p:cNvPr id="16" name="Picture 88"/>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189725" y="2796"/>
            <a:ext cx="3231856" cy="25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10154E04-BBFA-4509-8AC3-19E43B6FB947}"/>
              </a:ext>
            </a:extLst>
          </p:cNvPr>
          <p:cNvPicPr>
            <a:picLocks noChangeAspect="1"/>
          </p:cNvPicPr>
          <p:nvPr userDrawn="1"/>
        </p:nvPicPr>
        <p:blipFill>
          <a:blip r:embed="rId9"/>
          <a:stretch>
            <a:fillRect/>
          </a:stretch>
        </p:blipFill>
        <p:spPr>
          <a:xfrm>
            <a:off x="9617963" y="168568"/>
            <a:ext cx="2574037" cy="2157574"/>
          </a:xfrm>
          <a:prstGeom prst="rect">
            <a:avLst/>
          </a:prstGeom>
        </p:spPr>
      </p:pic>
      <p:pic>
        <p:nvPicPr>
          <p:cNvPr id="4" name="Picture 3">
            <a:extLst>
              <a:ext uri="{FF2B5EF4-FFF2-40B4-BE49-F238E27FC236}">
                <a16:creationId xmlns:a16="http://schemas.microsoft.com/office/drawing/2014/main" id="{706438DF-92EB-4AFB-8533-EA74559868C7}"/>
              </a:ext>
            </a:extLst>
          </p:cNvPr>
          <p:cNvPicPr>
            <a:picLocks noChangeAspect="1"/>
          </p:cNvPicPr>
          <p:nvPr userDrawn="1"/>
        </p:nvPicPr>
        <p:blipFill>
          <a:blip r:embed="rId10"/>
          <a:stretch>
            <a:fillRect/>
          </a:stretch>
        </p:blipFill>
        <p:spPr>
          <a:xfrm>
            <a:off x="9289099" y="2789157"/>
            <a:ext cx="1193152" cy="2386039"/>
          </a:xfrm>
          <a:prstGeom prst="rect">
            <a:avLst/>
          </a:prstGeom>
        </p:spPr>
      </p:pic>
      <p:pic>
        <p:nvPicPr>
          <p:cNvPr id="1026" name="Picture 2" descr="C:\Users\e726011\AppData\Local\Temp\SNAGHTML35fa79c9.PNG">
            <a:extLst>
              <a:ext uri="{FF2B5EF4-FFF2-40B4-BE49-F238E27FC236}">
                <a16:creationId xmlns:a16="http://schemas.microsoft.com/office/drawing/2014/main" id="{15809D0D-B8BE-45C3-839B-D77DC30AFCFE}"/>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0282993" y="2787343"/>
            <a:ext cx="1763503" cy="235292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6737131" y="2133600"/>
            <a:ext cx="1061545" cy="338554"/>
          </a:xfrm>
          <a:prstGeom prst="rect">
            <a:avLst/>
          </a:prstGeom>
          <a:noFill/>
        </p:spPr>
        <p:txBody>
          <a:bodyPr wrap="square" rtlCol="0">
            <a:spAutoFit/>
          </a:bodyPr>
          <a:lstStyle/>
          <a:p>
            <a:r>
              <a:rPr lang="en-GB" sz="1600" dirty="0">
                <a:solidFill>
                  <a:schemeClr val="bg1"/>
                </a:solidFill>
              </a:rPr>
              <a:t>QCS 4.0</a:t>
            </a:r>
          </a:p>
        </p:txBody>
      </p:sp>
    </p:spTree>
    <p:extLst>
      <p:ext uri="{BB962C8B-B14F-4D97-AF65-F5344CB8AC3E}">
        <p14:creationId xmlns:p14="http://schemas.microsoft.com/office/powerpoint/2010/main" val="3946787434"/>
      </p:ext>
    </p:extLst>
  </p:cSld>
  <p:clrMap bg1="lt1" tx1="dk1" bg2="lt2" tx2="dk2" accent1="accent1" accent2="accent2" accent3="accent3" accent4="accent4" accent5="accent5" accent6="accent6" hlink="hlink" folHlink="folHlink"/>
  <p:sldLayoutIdLst>
    <p:sldLayoutId id="2147493609" r:id="rId1"/>
  </p:sldLayoutIdLst>
  <p:hf hdr="0" dt="0"/>
  <p:txStyles>
    <p:titleStyle>
      <a:lvl1pPr algn="l" defTabSz="457200" rtl="0" eaLnBrk="1" fontAlgn="base" hangingPunct="1">
        <a:spcBef>
          <a:spcPct val="0"/>
        </a:spcBef>
        <a:spcAft>
          <a:spcPct val="0"/>
        </a:spcAft>
        <a:defRPr sz="2400" kern="1200">
          <a:solidFill>
            <a:schemeClr val="tx1"/>
          </a:solidFill>
          <a:latin typeface="HelveticaNeue BoldCond"/>
          <a:ea typeface="HelveticaNeue BoldCond"/>
          <a:cs typeface="HelveticaNeue BoldCond"/>
        </a:defRPr>
      </a:lvl1pPr>
      <a:lvl2pPr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2pPr>
      <a:lvl3pPr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3pPr>
      <a:lvl4pPr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4pPr>
      <a:lvl5pPr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5pPr>
      <a:lvl6pPr marL="457200"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6pPr>
      <a:lvl7pPr marL="914400"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7pPr>
      <a:lvl8pPr marL="1371600"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8pPr>
      <a:lvl9pPr marL="1828800"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9pPr>
    </p:titleStyle>
    <p:bodyStyle>
      <a:lvl1pPr algn="l" defTabSz="457200" rtl="0" eaLnBrk="1" fontAlgn="base" hangingPunct="1">
        <a:spcBef>
          <a:spcPct val="20000"/>
        </a:spcBef>
        <a:spcAft>
          <a:spcPct val="0"/>
        </a:spcAft>
        <a:buFont typeface="Arial" panose="020B0604020202020204" pitchFamily="34" charset="0"/>
        <a:defRPr kern="1200">
          <a:solidFill>
            <a:schemeClr val="tx1"/>
          </a:solidFill>
          <a:latin typeface="Helvetica 55 Roman"/>
          <a:ea typeface="Helvetica 55 Roman"/>
          <a:cs typeface="Helvetica 55 Roman"/>
        </a:defRPr>
      </a:lvl1pPr>
      <a:lvl2pPr marL="742950" indent="-285750" algn="l" defTabSz="457200" rtl="0" eaLnBrk="1" fontAlgn="base" hangingPunct="1">
        <a:spcBef>
          <a:spcPct val="20000"/>
        </a:spcBef>
        <a:spcAft>
          <a:spcPct val="0"/>
        </a:spcAft>
        <a:buFont typeface="Arial" panose="020B0604020202020204" pitchFamily="34" charset="0"/>
        <a:buChar char="•"/>
        <a:defRPr sz="1600" kern="1200">
          <a:solidFill>
            <a:schemeClr val="tx1"/>
          </a:solidFill>
          <a:latin typeface="Helvetica Neue"/>
          <a:ea typeface="Helvetica Neue"/>
          <a:cs typeface="Helvetica Neue"/>
        </a:defRPr>
      </a:lvl2pPr>
      <a:lvl3pPr marL="1143000" indent="-228600" algn="l" defTabSz="457200" rtl="0" eaLnBrk="1" fontAlgn="base" hangingPunct="1">
        <a:spcBef>
          <a:spcPct val="20000"/>
        </a:spcBef>
        <a:spcAft>
          <a:spcPct val="0"/>
        </a:spcAft>
        <a:buSzPct val="90000"/>
        <a:buFont typeface="Courier New" panose="02070309020205020404" pitchFamily="49" charset="0"/>
        <a:buChar char="o"/>
        <a:defRPr sz="1400" kern="1200">
          <a:solidFill>
            <a:schemeClr val="tx1"/>
          </a:solidFill>
          <a:latin typeface="Helvetica Neue"/>
          <a:ea typeface="Helvetica Neue"/>
          <a:cs typeface="Helvetica Neue"/>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0381863" y="0"/>
            <a:ext cx="1810137" cy="1810137"/>
          </a:xfrm>
          <a:prstGeom prst="rect">
            <a:avLst/>
          </a:prstGeom>
        </p:spPr>
      </p:pic>
      <p:sp>
        <p:nvSpPr>
          <p:cNvPr id="3075" name="Title Placeholder 1"/>
          <p:cNvSpPr>
            <a:spLocks noGrp="1"/>
          </p:cNvSpPr>
          <p:nvPr>
            <p:ph type="title"/>
          </p:nvPr>
        </p:nvSpPr>
        <p:spPr bwMode="auto">
          <a:xfrm>
            <a:off x="712788" y="357188"/>
            <a:ext cx="10480675" cy="49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9" name="Slide Number Placeholder 5"/>
          <p:cNvSpPr>
            <a:spLocks noGrp="1"/>
          </p:cNvSpPr>
          <p:nvPr>
            <p:ph type="sldNum" sz="quarter" idx="4"/>
          </p:nvPr>
        </p:nvSpPr>
        <p:spPr>
          <a:xfrm>
            <a:off x="11645900" y="0"/>
            <a:ext cx="674688"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1"/>
                </a:solidFill>
                <a:latin typeface="+mn-lt"/>
                <a:cs typeface="HelveticaNeue MediumCond"/>
              </a:defRPr>
            </a:lvl1pPr>
          </a:lstStyle>
          <a:p>
            <a:pPr>
              <a:defRPr/>
            </a:pPr>
            <a:fld id="{C05CE228-874B-4B88-8E7B-BE8A2097705B}" type="slidenum">
              <a:rPr lang="en-US"/>
              <a:pPr>
                <a:defRPr/>
              </a:pPr>
              <a:t>‹#›</a:t>
            </a:fld>
            <a:endParaRPr lang="en-US" dirty="0"/>
          </a:p>
        </p:txBody>
      </p:sp>
      <p:sp>
        <p:nvSpPr>
          <p:cNvPr id="10" name="Rectangle 23"/>
          <p:cNvSpPr>
            <a:spLocks noChangeArrowheads="1"/>
          </p:cNvSpPr>
          <p:nvPr/>
        </p:nvSpPr>
        <p:spPr bwMode="auto">
          <a:xfrm>
            <a:off x="4200081" y="6656832"/>
            <a:ext cx="3506088" cy="200055"/>
          </a:xfrm>
          <a:prstGeom prst="rect">
            <a:avLst/>
          </a:prstGeom>
          <a:noFill/>
          <a:ln>
            <a:noFill/>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700" dirty="0">
                <a:solidFill>
                  <a:schemeClr val="accent3"/>
                </a:solidFill>
                <a:cs typeface="Arial" panose="020B0604020202020204" pitchFamily="34" charset="0"/>
              </a:rPr>
              <a:t>Honeywell Confidential - © 2019 by Honeywell International Inc. All rights reserved. </a:t>
            </a:r>
          </a:p>
        </p:txBody>
      </p:sp>
      <p:sp>
        <p:nvSpPr>
          <p:cNvPr id="2" name="Footer Placeholder 1"/>
          <p:cNvSpPr>
            <a:spLocks noGrp="1"/>
          </p:cNvSpPr>
          <p:nvPr>
            <p:ph type="ftr" sz="quarter" idx="3"/>
          </p:nvPr>
        </p:nvSpPr>
        <p:spPr>
          <a:xfrm>
            <a:off x="712788" y="6656832"/>
            <a:ext cx="1248739" cy="276999"/>
          </a:xfrm>
          <a:prstGeom prst="rect">
            <a:avLst/>
          </a:prstGeom>
        </p:spPr>
        <p:txBody>
          <a:bodyPr vert="horz" wrap="square" lIns="91440" tIns="45720" rIns="91440" bIns="45720" rtlCol="0" anchor="t" anchorCtr="0">
            <a:spAutoFit/>
          </a:bodyPr>
          <a:lstStyle>
            <a:lvl1pPr algn="ctr">
              <a:defRPr sz="1200">
                <a:solidFill>
                  <a:schemeClr val="tx1">
                    <a:tint val="75000"/>
                  </a:schemeClr>
                </a:solidFill>
              </a:defRPr>
            </a:lvl1pPr>
          </a:lstStyle>
          <a:p>
            <a:endParaRPr lang="en-US" dirty="0"/>
          </a:p>
        </p:txBody>
      </p:sp>
      <p:pic>
        <p:nvPicPr>
          <p:cNvPr id="7" name="Picture 6"/>
          <p:cNvPicPr>
            <a:picLocks noChangeAspect="1"/>
          </p:cNvPicPr>
          <p:nvPr/>
        </p:nvPicPr>
        <p:blipFill rotWithShape="1">
          <a:blip r:embed="rId18" cstate="print">
            <a:extLst>
              <a:ext uri="{28A0092B-C50C-407E-A947-70E740481C1C}">
                <a14:useLocalDpi xmlns:a14="http://schemas.microsoft.com/office/drawing/2010/main"/>
              </a:ext>
            </a:extLst>
          </a:blip>
          <a:srcRect b="24777"/>
          <a:stretch/>
        </p:blipFill>
        <p:spPr>
          <a:xfrm>
            <a:off x="10692956" y="6329244"/>
            <a:ext cx="1280160" cy="268258"/>
          </a:xfrm>
          <a:prstGeom prst="rect">
            <a:avLst/>
          </a:prstGeom>
        </p:spPr>
      </p:pic>
    </p:spTree>
  </p:cSld>
  <p:clrMap bg1="lt1" tx1="dk1" bg2="lt2" tx2="dk2" accent1="accent1" accent2="accent2" accent3="accent3" accent4="accent4" accent5="accent5" accent6="accent6" hlink="hlink" folHlink="folHlink"/>
  <p:sldLayoutIdLst>
    <p:sldLayoutId id="2147493560" r:id="rId1"/>
    <p:sldLayoutId id="2147493565" r:id="rId2"/>
    <p:sldLayoutId id="2147493611" r:id="rId3"/>
    <p:sldLayoutId id="2147493566" r:id="rId4"/>
    <p:sldLayoutId id="2147493610" r:id="rId5"/>
    <p:sldLayoutId id="2147493561" r:id="rId6"/>
    <p:sldLayoutId id="2147493562" r:id="rId7"/>
    <p:sldLayoutId id="2147493614" r:id="rId8"/>
    <p:sldLayoutId id="2147493615" r:id="rId9"/>
    <p:sldLayoutId id="2147493616" r:id="rId10"/>
    <p:sldLayoutId id="2147493617" r:id="rId11"/>
    <p:sldLayoutId id="2147493618" r:id="rId12"/>
    <p:sldLayoutId id="2147493619" r:id="rId13"/>
    <p:sldLayoutId id="2147493620" r:id="rId14"/>
    <p:sldLayoutId id="2147493621" r:id="rId15"/>
  </p:sldLayoutIdLst>
  <p:hf hdr="0" ftr="0" dt="0"/>
  <p:txStyles>
    <p:title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381863" y="0"/>
            <a:ext cx="1810137" cy="1810137"/>
          </a:xfrm>
          <a:prstGeom prst="rect">
            <a:avLst/>
          </a:prstGeom>
        </p:spPr>
      </p:pic>
      <p:sp>
        <p:nvSpPr>
          <p:cNvPr id="4099" name="Title Placeholder 1"/>
          <p:cNvSpPr>
            <a:spLocks noGrp="1"/>
          </p:cNvSpPr>
          <p:nvPr>
            <p:ph type="title"/>
          </p:nvPr>
        </p:nvSpPr>
        <p:spPr bwMode="auto">
          <a:xfrm>
            <a:off x="712788" y="357188"/>
            <a:ext cx="10509250" cy="49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3076" name="Rectangle 23"/>
          <p:cNvSpPr>
            <a:spLocks noChangeArrowheads="1"/>
          </p:cNvSpPr>
          <p:nvPr/>
        </p:nvSpPr>
        <p:spPr bwMode="auto">
          <a:xfrm>
            <a:off x="4214369" y="6162039"/>
            <a:ext cx="3506088" cy="200055"/>
          </a:xfrm>
          <a:prstGeom prst="rect">
            <a:avLst/>
          </a:prstGeom>
          <a:noFill/>
          <a:ln>
            <a:noFill/>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700" dirty="0">
                <a:solidFill>
                  <a:schemeClr val="accent3"/>
                </a:solidFill>
                <a:cs typeface="Arial" panose="020B0604020202020204" pitchFamily="34" charset="0"/>
              </a:rPr>
              <a:t>Honeywell Confidential - © 2019 by Honeywell International Inc. All rights reserved. </a:t>
            </a:r>
          </a:p>
        </p:txBody>
      </p:sp>
      <p:sp>
        <p:nvSpPr>
          <p:cNvPr id="9" name="Slide Number Placeholder 5"/>
          <p:cNvSpPr>
            <a:spLocks noGrp="1"/>
          </p:cNvSpPr>
          <p:nvPr>
            <p:ph type="sldNum" sz="quarter" idx="4"/>
          </p:nvPr>
        </p:nvSpPr>
        <p:spPr>
          <a:xfrm>
            <a:off x="11645900" y="0"/>
            <a:ext cx="674688"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1"/>
                </a:solidFill>
                <a:latin typeface="+mn-lt"/>
                <a:cs typeface="HelveticaNeue MediumCond"/>
              </a:defRPr>
            </a:lvl1pPr>
          </a:lstStyle>
          <a:p>
            <a:pPr>
              <a:defRPr/>
            </a:pPr>
            <a:fld id="{C7F57E65-5E51-47D0-99CC-FC05E212C347}" type="slidenum">
              <a:rPr lang="en-US"/>
              <a:pPr>
                <a:defRPr/>
              </a:pPr>
              <a:t>‹#›</a:t>
            </a:fld>
            <a:endParaRPr lang="en-US" dirty="0"/>
          </a:p>
        </p:txBody>
      </p:sp>
      <p:sp>
        <p:nvSpPr>
          <p:cNvPr id="3" name="Footer Placeholder 2"/>
          <p:cNvSpPr>
            <a:spLocks noGrp="1"/>
          </p:cNvSpPr>
          <p:nvPr>
            <p:ph type="ftr" sz="quarter" idx="3"/>
          </p:nvPr>
        </p:nvSpPr>
        <p:spPr>
          <a:xfrm>
            <a:off x="712788" y="6147014"/>
            <a:ext cx="1490916" cy="200025"/>
          </a:xfrm>
          <a:prstGeom prst="rect">
            <a:avLst/>
          </a:prstGeom>
        </p:spPr>
        <p:txBody>
          <a:bodyPr vert="horz" wrap="square" lIns="91440" tIns="45720" rIns="91440" bIns="45720" rtlCol="0" anchor="t" anchorCtr="0">
            <a:spAutoFit/>
          </a:bodyPr>
          <a:lstStyle>
            <a:lvl1pPr algn="ctr">
              <a:defRPr sz="1200">
                <a:solidFill>
                  <a:schemeClr val="tx1">
                    <a:tint val="75000"/>
                  </a:schemeClr>
                </a:solidFill>
              </a:defRPr>
            </a:lvl1pPr>
          </a:lstStyle>
          <a:p>
            <a:endParaRPr lang="en-US" dirty="0"/>
          </a:p>
        </p:txBody>
      </p:sp>
      <p:sp>
        <p:nvSpPr>
          <p:cNvPr id="8" name="Round Single Corner Rectangle 7"/>
          <p:cNvSpPr/>
          <p:nvPr/>
        </p:nvSpPr>
        <p:spPr>
          <a:xfrm>
            <a:off x="0" y="6377149"/>
            <a:ext cx="11583988"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2"/>
              </a:solidFill>
            </a:endParaRPr>
          </a:p>
        </p:txBody>
      </p:sp>
    </p:spTree>
  </p:cSld>
  <p:clrMap bg1="lt1" tx1="dk1" bg2="lt2" tx2="dk2" accent1="accent1" accent2="accent2" accent3="accent3" accent4="accent4" accent5="accent5" accent6="accent6" hlink="hlink" folHlink="folHlink"/>
  <p:sldLayoutIdLst>
    <p:sldLayoutId id="2147493567" r:id="rId1"/>
    <p:sldLayoutId id="2147493568" r:id="rId2"/>
    <p:sldLayoutId id="2147493612" r:id="rId3"/>
    <p:sldLayoutId id="2147493569" r:id="rId4"/>
    <p:sldLayoutId id="2147493613" r:id="rId5"/>
    <p:sldLayoutId id="2147493570" r:id="rId6"/>
  </p:sldLayoutIdLst>
  <p:hf hdr="0" ftr="0" dt="0"/>
  <p:txStyles>
    <p:title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11.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s>
</file>

<file path=ppt/slides/_rels/slide12.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png"/><Relationship Id="rId7" Type="http://schemas.openxmlformats.org/officeDocument/2006/relationships/image" Target="../media/image9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1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1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image" Target="../media/image103.png"/><Relationship Id="rId1" Type="http://schemas.openxmlformats.org/officeDocument/2006/relationships/slideLayout" Target="../slideLayouts/slideLayout16.xml"/><Relationship Id="rId6" Type="http://schemas.openxmlformats.org/officeDocument/2006/relationships/image" Target="../media/image48.wmf"/><Relationship Id="rId5" Type="http://schemas.openxmlformats.org/officeDocument/2006/relationships/image" Target="../media/image106.png"/><Relationship Id="rId4" Type="http://schemas.openxmlformats.org/officeDocument/2006/relationships/image" Target="../media/image105.jpeg"/></Relationships>
</file>

<file path=ppt/slides/_rels/slide1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48.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hyperlink" Target="http://www.voith.com/index.html" TargetMode="External"/><Relationship Id="rId26" Type="http://schemas.openxmlformats.org/officeDocument/2006/relationships/image" Target="../media/image26.jpeg"/><Relationship Id="rId39" Type="http://schemas.openxmlformats.org/officeDocument/2006/relationships/image" Target="../media/image37.jpeg"/><Relationship Id="rId21" Type="http://schemas.openxmlformats.org/officeDocument/2006/relationships/image" Target="../media/image22.png"/><Relationship Id="rId34" Type="http://schemas.openxmlformats.org/officeDocument/2006/relationships/image" Target="../media/image33.png"/><Relationship Id="rId42" Type="http://schemas.openxmlformats.org/officeDocument/2006/relationships/image" Target="../media/image39.png"/><Relationship Id="rId7" Type="http://schemas.openxmlformats.org/officeDocument/2006/relationships/image" Target="../media/image14.jpeg"/><Relationship Id="rId2" Type="http://schemas.openxmlformats.org/officeDocument/2006/relationships/notesSlide" Target="../notesSlides/notesSlide2.xml"/><Relationship Id="rId16" Type="http://schemas.openxmlformats.org/officeDocument/2006/relationships/hyperlink" Target="http://www.macromedia.com/shockwave/download/index.cgi?P1_Prod_Version=ShockwaveFlash" TargetMode="External"/><Relationship Id="rId29" Type="http://schemas.openxmlformats.org/officeDocument/2006/relationships/image" Target="../media/image29.jpeg"/><Relationship Id="rId1" Type="http://schemas.openxmlformats.org/officeDocument/2006/relationships/slideLayout" Target="../slideLayouts/slideLayout9.xml"/><Relationship Id="rId6" Type="http://schemas.openxmlformats.org/officeDocument/2006/relationships/hyperlink" Target="http://images.google.at/imgres?imgurl=http://media.duf.de/pw7/34/pw73445607.jpg&amp;imgrefurl=http://www.paper-world.com/ergebnis.php?sprache=de&amp;menue=10&amp;nomenklatur=52.02.05&amp;h=81&amp;w=325&amp;sz=34&amp;hl=de&amp;start=1&amp;tbnid=k9P5IrjibjS9JM:&amp;tbnh=29&amp;tbnw=118&amp;prev=/images?q=Allimand&amp;gbv=2&amp;svnum=10&amp;hl=de&amp;sa=G" TargetMode="External"/><Relationship Id="rId11" Type="http://schemas.openxmlformats.org/officeDocument/2006/relationships/image" Target="../media/image16.jpeg"/><Relationship Id="rId24" Type="http://schemas.openxmlformats.org/officeDocument/2006/relationships/image" Target="../media/image25.jpeg"/><Relationship Id="rId32" Type="http://schemas.openxmlformats.org/officeDocument/2006/relationships/image" Target="../media/image31.jpeg"/><Relationship Id="rId37" Type="http://schemas.openxmlformats.org/officeDocument/2006/relationships/image" Target="../media/image35.png"/><Relationship Id="rId40" Type="http://schemas.openxmlformats.org/officeDocument/2006/relationships/image" Target="../media/image38.png"/><Relationship Id="rId45" Type="http://schemas.openxmlformats.org/officeDocument/2006/relationships/image" Target="../media/image42.jpeg"/><Relationship Id="rId5" Type="http://schemas.openxmlformats.org/officeDocument/2006/relationships/image" Target="../media/image13.jpeg"/><Relationship Id="rId15" Type="http://schemas.openxmlformats.org/officeDocument/2006/relationships/image" Target="../media/image19.png"/><Relationship Id="rId23" Type="http://schemas.openxmlformats.org/officeDocument/2006/relationships/image" Target="../media/image24.png"/><Relationship Id="rId28" Type="http://schemas.openxmlformats.org/officeDocument/2006/relationships/image" Target="../media/image28.png"/><Relationship Id="rId36" Type="http://schemas.openxmlformats.org/officeDocument/2006/relationships/hyperlink" Target="http://www.toscotec.com/home/base.asp" TargetMode="External"/><Relationship Id="rId10" Type="http://schemas.openxmlformats.org/officeDocument/2006/relationships/hyperlink" Target="http://images.google.co.uk/imgres?imgurl=http://www.pmpgroup.com/images/stories/divisions/logo/pmpoland_logo.gif&amp;imgrefurl=http://www.pmpgroup.com/index.php?option=com_content&amp;task=blogcategory&amp;id=27&amp;Itemid=36&amp;h=74&amp;w=100&amp;sz=3&amp;hl=en&amp;start=2&amp;um=1&amp;tbnid=5CBtMdE7-_6i1M:&amp;tbnh=61&amp;tbnw=82&amp;prev=/images?q=PMPoland&amp;svnum=10&amp;um=1&amp;hl=en&amp;rlz=1T4ADBF_en-GBFR239FR241&amp;sa=N" TargetMode="External"/><Relationship Id="rId19" Type="http://schemas.openxmlformats.org/officeDocument/2006/relationships/image" Target="../media/image21.png"/><Relationship Id="rId31" Type="http://schemas.openxmlformats.org/officeDocument/2006/relationships/hyperlink" Target="http://www.andritz-bmb.com/andritzcomneu/index.php?id=0" TargetMode="External"/><Relationship Id="rId44" Type="http://schemas.openxmlformats.org/officeDocument/2006/relationships/image" Target="../media/image41.jpeg"/><Relationship Id="rId4" Type="http://schemas.openxmlformats.org/officeDocument/2006/relationships/image" Target="../media/image12.jpeg"/><Relationship Id="rId9" Type="http://schemas.openxmlformats.org/officeDocument/2006/relationships/image" Target="../media/image15.jpeg"/><Relationship Id="rId14" Type="http://schemas.openxmlformats.org/officeDocument/2006/relationships/image" Target="../media/image18.jpeg"/><Relationship Id="rId22" Type="http://schemas.openxmlformats.org/officeDocument/2006/relationships/image" Target="../media/image23.png"/><Relationship Id="rId27" Type="http://schemas.openxmlformats.org/officeDocument/2006/relationships/image" Target="../media/image27.jpeg"/><Relationship Id="rId30" Type="http://schemas.openxmlformats.org/officeDocument/2006/relationships/image" Target="../media/image30.jpeg"/><Relationship Id="rId35" Type="http://schemas.openxmlformats.org/officeDocument/2006/relationships/image" Target="../media/image34.png"/><Relationship Id="rId43" Type="http://schemas.openxmlformats.org/officeDocument/2006/relationships/image" Target="../media/image40.jpeg"/><Relationship Id="rId8" Type="http://schemas.openxmlformats.org/officeDocument/2006/relationships/hyperlink" Target="http://images.google.at/imgres?imgurl=http://www.industrystock.de/produktfirmenlogo/1938.gif&amp;imgrefurl=http://www.industrystock.de/html/Zellstoffherstellung/product-result-de-70426-0.html&amp;h=34&amp;w=170&amp;sz=6&amp;hl=de&amp;start=5&amp;tbnid=mhImsWmG74Y7oM:&amp;tbnh=20&amp;tbnw=99&amp;prev=/images?q=Bellmer+GmbH&amp;gbv=2&amp;svnum=10&amp;hl=de" TargetMode="External"/><Relationship Id="rId3" Type="http://schemas.openxmlformats.org/officeDocument/2006/relationships/hyperlink" Target="http://upload.wikimedia.org/wikipedia/commons/6/6e/Europe_countries_map_de.png" TargetMode="External"/><Relationship Id="rId12" Type="http://schemas.openxmlformats.org/officeDocument/2006/relationships/hyperlink" Target="http://www.pmpe.co.uk/home.htm" TargetMode="External"/><Relationship Id="rId17" Type="http://schemas.openxmlformats.org/officeDocument/2006/relationships/image" Target="../media/image20.jpeg"/><Relationship Id="rId25" Type="http://schemas.openxmlformats.org/officeDocument/2006/relationships/hyperlink" Target="http://www.papcel.cz/en/" TargetMode="External"/><Relationship Id="rId33" Type="http://schemas.openxmlformats.org/officeDocument/2006/relationships/image" Target="../media/image32.jpeg"/><Relationship Id="rId38" Type="http://schemas.openxmlformats.org/officeDocument/2006/relationships/image" Target="../media/image36.jpeg"/><Relationship Id="rId46" Type="http://schemas.openxmlformats.org/officeDocument/2006/relationships/image" Target="../media/image43.jpeg"/><Relationship Id="rId20" Type="http://schemas.openxmlformats.org/officeDocument/2006/relationships/hyperlink" Target="http://www.pbm.onego.ru/eng/" TargetMode="External"/><Relationship Id="rId41" Type="http://schemas.openxmlformats.org/officeDocument/2006/relationships/hyperlink" Target="http://www.geco-plus.com/"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09.jpeg"/><Relationship Id="rId7" Type="http://schemas.openxmlformats.org/officeDocument/2006/relationships/image" Target="../media/image113.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112.jpeg"/><Relationship Id="rId5" Type="http://schemas.openxmlformats.org/officeDocument/2006/relationships/image" Target="../media/image111.jpeg"/><Relationship Id="rId10" Type="http://schemas.openxmlformats.org/officeDocument/2006/relationships/image" Target="../media/image116.jpeg"/><Relationship Id="rId4" Type="http://schemas.openxmlformats.org/officeDocument/2006/relationships/image" Target="../media/image110.jpeg"/><Relationship Id="rId9" Type="http://schemas.openxmlformats.org/officeDocument/2006/relationships/image" Target="../media/image1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5.xml"/><Relationship Id="rId4" Type="http://schemas.openxmlformats.org/officeDocument/2006/relationships/image" Target="../media/image121.jpeg"/></Relationships>
</file>

<file path=ppt/slides/_rels/slide2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25.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png"/><Relationship Id="rId1" Type="http://schemas.openxmlformats.org/officeDocument/2006/relationships/slideLayout" Target="../slideLayouts/slideLayout12.xml"/><Relationship Id="rId6" Type="http://schemas.openxmlformats.org/officeDocument/2006/relationships/image" Target="../media/image129.png"/><Relationship Id="rId11" Type="http://schemas.openxmlformats.org/officeDocument/2006/relationships/image" Target="../media/image134.jpeg"/><Relationship Id="rId5" Type="http://schemas.openxmlformats.org/officeDocument/2006/relationships/image" Target="../media/image128.png"/><Relationship Id="rId10" Type="http://schemas.openxmlformats.org/officeDocument/2006/relationships/image" Target="../media/image133.jpeg"/><Relationship Id="rId4" Type="http://schemas.openxmlformats.org/officeDocument/2006/relationships/image" Target="../media/image127.png"/><Relationship Id="rId9" Type="http://schemas.openxmlformats.org/officeDocument/2006/relationships/image" Target="../media/image13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148.wmf"/><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150.wmf"/><Relationship Id="rId2" Type="http://schemas.openxmlformats.org/officeDocument/2006/relationships/image" Target="../media/image149.wmf"/><Relationship Id="rId1" Type="http://schemas.openxmlformats.org/officeDocument/2006/relationships/slideLayout" Target="../slideLayouts/slideLayout15.xml"/><Relationship Id="rId5" Type="http://schemas.openxmlformats.org/officeDocument/2006/relationships/image" Target="../media/image152.wmf"/><Relationship Id="rId4" Type="http://schemas.openxmlformats.org/officeDocument/2006/relationships/image" Target="../media/image151.wmf"/></Relationships>
</file>

<file path=ppt/slides/_rels/slide3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12.xml"/><Relationship Id="rId6" Type="http://schemas.openxmlformats.org/officeDocument/2006/relationships/image" Target="../media/image157.png"/><Relationship Id="rId5" Type="http://schemas.openxmlformats.org/officeDocument/2006/relationships/image" Target="../media/image156.jpeg"/><Relationship Id="rId4" Type="http://schemas.openxmlformats.org/officeDocument/2006/relationships/image" Target="../media/image155.png"/></Relationships>
</file>

<file path=ppt/slides/_rels/slide4.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jpeg"/><Relationship Id="rId18" Type="http://schemas.openxmlformats.org/officeDocument/2006/relationships/image" Target="../media/image59.png"/><Relationship Id="rId3" Type="http://schemas.openxmlformats.org/officeDocument/2006/relationships/image" Target="../media/image44.png"/><Relationship Id="rId21" Type="http://schemas.openxmlformats.org/officeDocument/2006/relationships/image" Target="../media/image61.png"/><Relationship Id="rId7" Type="http://schemas.openxmlformats.org/officeDocument/2006/relationships/image" Target="../media/image48.wmf"/><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notesSlide" Target="../notesSlides/notesSlide4.xml"/><Relationship Id="rId16" Type="http://schemas.openxmlformats.org/officeDocument/2006/relationships/image" Target="../media/image57.png"/><Relationship Id="rId20" Type="http://schemas.openxmlformats.org/officeDocument/2006/relationships/image" Target="../media/image60.png"/><Relationship Id="rId1" Type="http://schemas.openxmlformats.org/officeDocument/2006/relationships/slideLayout" Target="../slideLayouts/slideLayout10.xml"/><Relationship Id="rId6" Type="http://schemas.openxmlformats.org/officeDocument/2006/relationships/image" Target="../media/image47.wmf"/><Relationship Id="rId11" Type="http://schemas.openxmlformats.org/officeDocument/2006/relationships/image" Target="../media/image52.png"/><Relationship Id="rId5" Type="http://schemas.openxmlformats.org/officeDocument/2006/relationships/image" Target="../media/image46.jpeg"/><Relationship Id="rId15" Type="http://schemas.openxmlformats.org/officeDocument/2006/relationships/image" Target="../media/image56.png"/><Relationship Id="rId10" Type="http://schemas.openxmlformats.org/officeDocument/2006/relationships/image" Target="../media/image51.png"/><Relationship Id="rId19" Type="http://schemas.microsoft.com/office/2007/relationships/hdphoto" Target="../media/hdphoto1.wdp"/><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4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159.jpeg"/><Relationship Id="rId4" Type="http://schemas.openxmlformats.org/officeDocument/2006/relationships/hyperlink" Target="https://qcs.demo.dev.connectedplant.honeywell.com/"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62.png"/><Relationship Id="rId4" Type="http://schemas.openxmlformats.org/officeDocument/2006/relationships/image" Target="../media/image64.jpeg"/></Relationships>
</file>

<file path=ppt/slides/_rels/slide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67.jpeg"/></Relationships>
</file>

<file path=ppt/slides/_rels/slide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prstGeom prst="rect">
            <a:avLst/>
          </a:prstGeom>
        </p:spPr>
        <p:txBody>
          <a:bodyPr/>
          <a:lstStyle/>
          <a:p>
            <a:pPr>
              <a:buFont typeface="Arial" charset="0"/>
              <a:buNone/>
              <a:defRPr/>
            </a:pPr>
            <a:r>
              <a:rPr lang="en-US" dirty="0" err="1">
                <a:latin typeface="+mj-lt"/>
              </a:rPr>
              <a:t>Experion</a:t>
            </a:r>
            <a:r>
              <a:rPr lang="en-US" dirty="0">
                <a:latin typeface="+mj-lt"/>
              </a:rPr>
              <a:t> MX</a:t>
            </a:r>
          </a:p>
        </p:txBody>
      </p:sp>
      <p:sp>
        <p:nvSpPr>
          <p:cNvPr id="2" name="Text Placeholder 1"/>
          <p:cNvSpPr>
            <a:spLocks noGrp="1"/>
          </p:cNvSpPr>
          <p:nvPr>
            <p:ph type="body" sz="quarter" idx="12"/>
          </p:nvPr>
        </p:nvSpPr>
        <p:spPr>
          <a:prstGeom prst="rect">
            <a:avLst/>
          </a:prstGeom>
        </p:spPr>
        <p:txBody>
          <a:bodyPr/>
          <a:lstStyle/>
          <a:p>
            <a:pPr>
              <a:buFont typeface="Arial" charset="0"/>
              <a:buNone/>
              <a:defRPr/>
            </a:pPr>
            <a:r>
              <a:rPr lang="en-US" dirty="0"/>
              <a:t>Honeywell Tissue solutions</a:t>
            </a:r>
          </a:p>
        </p:txBody>
      </p:sp>
      <p:sp>
        <p:nvSpPr>
          <p:cNvPr id="3" name="Text Placeholder 2"/>
          <p:cNvSpPr>
            <a:spLocks noGrp="1"/>
          </p:cNvSpPr>
          <p:nvPr>
            <p:ph type="body" sz="quarter" idx="11"/>
          </p:nvPr>
        </p:nvSpPr>
        <p:spPr>
          <a:xfrm>
            <a:off x="351289" y="5973768"/>
            <a:ext cx="2483275" cy="248524"/>
          </a:xfrm>
          <a:prstGeom prst="rect">
            <a:avLst/>
          </a:prstGeom>
        </p:spPr>
        <p:txBody>
          <a:bodyPr/>
          <a:lstStyle/>
          <a:p>
            <a:pPr algn="r">
              <a:buFont typeface="Arial" charset="0"/>
              <a:buNone/>
              <a:defRPr/>
            </a:pPr>
            <a:r>
              <a:rPr lang="en-US"/>
              <a:t>August 2025</a:t>
            </a:r>
            <a:endParaRPr lang="en-US" dirty="0"/>
          </a:p>
          <a:p>
            <a:pPr algn="r">
              <a:buFont typeface="Arial" charset="0"/>
              <a:buNone/>
              <a:defRPr/>
            </a:pPr>
            <a:r>
              <a:rPr lang="en-US" dirty="0"/>
              <a:t>Johann Resl</a:t>
            </a:r>
          </a:p>
        </p:txBody>
      </p:sp>
    </p:spTree>
    <p:extLst>
      <p:ext uri="{BB962C8B-B14F-4D97-AF65-F5344CB8AC3E}">
        <p14:creationId xmlns:p14="http://schemas.microsoft.com/office/powerpoint/2010/main" val="3387273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QCS New Measurements: Extensive &amp; Growing portfolio</a:t>
            </a:r>
          </a:p>
        </p:txBody>
      </p:sp>
      <p:sp>
        <p:nvSpPr>
          <p:cNvPr id="11" name="Content Placeholder 3"/>
          <p:cNvSpPr>
            <a:spLocks noGrp="1"/>
          </p:cNvSpPr>
          <p:nvPr>
            <p:ph type="body" sz="quarter" idx="15"/>
          </p:nvPr>
        </p:nvSpPr>
        <p:spPr>
          <a:prstGeom prst="rect">
            <a:avLst/>
          </a:prstGeom>
        </p:spPr>
        <p:txBody>
          <a:bodyPr>
            <a:noAutofit/>
          </a:bodyPr>
          <a:lstStyle/>
          <a:p>
            <a:pPr algn="ctr"/>
            <a:r>
              <a:rPr lang="en-US" sz="1600" i="1" dirty="0">
                <a:effectLst>
                  <a:outerShdw blurRad="38100" dist="38100" dir="2700000" algn="tl">
                    <a:srgbClr val="000000">
                      <a:alpha val="43137"/>
                    </a:srgbClr>
                  </a:outerShdw>
                </a:effectLst>
              </a:rPr>
              <a:t>Honeywell has introduced more on-line sensors in the last decade than all of the competition combined</a:t>
            </a:r>
          </a:p>
          <a:p>
            <a:endParaRPr lang="en-US" sz="1200" dirty="0"/>
          </a:p>
        </p:txBody>
      </p:sp>
      <p:sp>
        <p:nvSpPr>
          <p:cNvPr id="4" name="Slide Number Placeholder 3"/>
          <p:cNvSpPr>
            <a:spLocks noGrp="1"/>
          </p:cNvSpPr>
          <p:nvPr>
            <p:ph type="sldNum" sz="quarter" idx="16"/>
          </p:nvPr>
        </p:nvSpPr>
        <p:spPr/>
        <p:txBody>
          <a:bodyPr/>
          <a:lstStyle/>
          <a:p>
            <a:pPr>
              <a:defRPr/>
            </a:pPr>
            <a:fld id="{1003F90B-D5F1-418E-9FD2-4BB9F7D68687}" type="slidenum">
              <a:rPr lang="en-US" smtClean="0"/>
              <a:pPr>
                <a:defRPr/>
              </a:pPr>
              <a:t>9</a:t>
            </a:fld>
            <a:endParaRPr lang="en-US" dirty="0"/>
          </a:p>
        </p:txBody>
      </p:sp>
      <p:sp>
        <p:nvSpPr>
          <p:cNvPr id="10" name="Content Placeholder 2"/>
          <p:cNvSpPr>
            <a:spLocks noGrp="1"/>
          </p:cNvSpPr>
          <p:nvPr>
            <p:ph sz="quarter" idx="12"/>
          </p:nvPr>
        </p:nvSpPr>
        <p:spPr>
          <a:xfrm>
            <a:off x="502476" y="1005840"/>
            <a:ext cx="10507947" cy="5053316"/>
          </a:xfrm>
          <a:prstGeom prst="rect">
            <a:avLst/>
          </a:prstGeom>
        </p:spPr>
        <p:txBody>
          <a:bodyPr>
            <a:normAutofit/>
          </a:bodyPr>
          <a:lstStyle/>
          <a:p>
            <a:r>
              <a:rPr lang="en-US" dirty="0"/>
              <a:t>Basis weight</a:t>
            </a:r>
          </a:p>
          <a:p>
            <a:pPr lvl="1"/>
            <a:r>
              <a:rPr lang="en-US" b="1" i="1" u="sng" dirty="0"/>
              <a:t>Infra-Red (Tissue)</a:t>
            </a:r>
          </a:p>
          <a:p>
            <a:pPr lvl="1"/>
            <a:r>
              <a:rPr lang="en-US" dirty="0"/>
              <a:t>Isotope choices: </a:t>
            </a:r>
            <a:r>
              <a:rPr lang="en-US" baseline="30000" dirty="0"/>
              <a:t>147</a:t>
            </a:r>
            <a:r>
              <a:rPr lang="en-US" dirty="0"/>
              <a:t>Pm </a:t>
            </a:r>
            <a:r>
              <a:rPr lang="en-US" baseline="30000" dirty="0"/>
              <a:t>85</a:t>
            </a:r>
            <a:r>
              <a:rPr lang="en-US" dirty="0"/>
              <a:t>Kr </a:t>
            </a:r>
            <a:r>
              <a:rPr lang="en-US" baseline="30000" dirty="0"/>
              <a:t>90</a:t>
            </a:r>
            <a:r>
              <a:rPr lang="en-US" dirty="0"/>
              <a:t>Sr</a:t>
            </a:r>
          </a:p>
          <a:p>
            <a:pPr lvl="1"/>
            <a:r>
              <a:rPr lang="en-US" dirty="0"/>
              <a:t>Ash insensitivity choices</a:t>
            </a:r>
          </a:p>
          <a:p>
            <a:r>
              <a:rPr lang="en-US" dirty="0"/>
              <a:t>Moisture</a:t>
            </a:r>
          </a:p>
          <a:p>
            <a:pPr lvl="1"/>
            <a:r>
              <a:rPr lang="en-US" dirty="0"/>
              <a:t>Infrared</a:t>
            </a:r>
          </a:p>
          <a:p>
            <a:pPr lvl="2"/>
            <a:r>
              <a:rPr lang="en-US" dirty="0"/>
              <a:t>Single Sided</a:t>
            </a:r>
          </a:p>
          <a:p>
            <a:pPr lvl="2"/>
            <a:r>
              <a:rPr lang="en-US" dirty="0"/>
              <a:t>Transmission</a:t>
            </a:r>
          </a:p>
          <a:p>
            <a:pPr lvl="1"/>
            <a:r>
              <a:rPr lang="en-US" dirty="0"/>
              <a:t>Microwave</a:t>
            </a:r>
          </a:p>
          <a:p>
            <a:pPr lvl="1"/>
            <a:r>
              <a:rPr lang="en-US" dirty="0"/>
              <a:t>ExPress Moisture (MD &amp; CD)</a:t>
            </a:r>
          </a:p>
          <a:p>
            <a:r>
              <a:rPr lang="en-US" dirty="0"/>
              <a:t>Caliper</a:t>
            </a:r>
          </a:p>
          <a:p>
            <a:pPr lvl="1"/>
            <a:r>
              <a:rPr lang="en-US" dirty="0"/>
              <a:t>Contacting</a:t>
            </a:r>
          </a:p>
          <a:p>
            <a:pPr lvl="1"/>
            <a:r>
              <a:rPr lang="en-US" i="1" dirty="0"/>
              <a:t>Non-contacting Optical</a:t>
            </a:r>
          </a:p>
          <a:p>
            <a:r>
              <a:rPr lang="en-US" dirty="0"/>
              <a:t>Ash</a:t>
            </a:r>
          </a:p>
          <a:p>
            <a:pPr lvl="1"/>
            <a:r>
              <a:rPr lang="en-US" dirty="0"/>
              <a:t>Mixture insensitivity choices</a:t>
            </a:r>
          </a:p>
          <a:p>
            <a:r>
              <a:rPr lang="en-US" i="1" dirty="0"/>
              <a:t>Porosity</a:t>
            </a:r>
          </a:p>
        </p:txBody>
      </p:sp>
      <p:pic>
        <p:nvPicPr>
          <p:cNvPr id="5" name="Picture 4" descr="Moisture_TRIR_20100729.jpg"/>
          <p:cNvPicPr>
            <a:picLocks noChangeAspect="1"/>
          </p:cNvPicPr>
          <p:nvPr/>
        </p:nvPicPr>
        <p:blipFill>
          <a:blip r:embed="rId2" cstate="screen"/>
          <a:stretch>
            <a:fillRect/>
          </a:stretch>
        </p:blipFill>
        <p:spPr>
          <a:xfrm>
            <a:off x="4027384" y="2340351"/>
            <a:ext cx="1682970" cy="1262129"/>
          </a:xfrm>
          <a:prstGeom prst="rect">
            <a:avLst/>
          </a:prstGeom>
        </p:spPr>
      </p:pic>
      <p:pic>
        <p:nvPicPr>
          <p:cNvPr id="6" name="Picture 5" descr="Ash_20100729.jpg"/>
          <p:cNvPicPr>
            <a:picLocks noChangeAspect="1"/>
          </p:cNvPicPr>
          <p:nvPr/>
        </p:nvPicPr>
        <p:blipFill>
          <a:blip r:embed="rId3" cstate="screen"/>
          <a:stretch>
            <a:fillRect/>
          </a:stretch>
        </p:blipFill>
        <p:spPr>
          <a:xfrm>
            <a:off x="4114650" y="3889892"/>
            <a:ext cx="1678511" cy="1258785"/>
          </a:xfrm>
          <a:prstGeom prst="rect">
            <a:avLst/>
          </a:prstGeom>
        </p:spPr>
      </p:pic>
      <p:pic>
        <p:nvPicPr>
          <p:cNvPr id="7" name="Picture 6" descr="Fiber_Orientation_20100729.jpg"/>
          <p:cNvPicPr>
            <a:picLocks noChangeAspect="1"/>
          </p:cNvPicPr>
          <p:nvPr/>
        </p:nvPicPr>
        <p:blipFill rotWithShape="1">
          <a:blip r:embed="rId4" cstate="screen"/>
          <a:srcRect b="30971"/>
          <a:stretch/>
        </p:blipFill>
        <p:spPr>
          <a:xfrm>
            <a:off x="9477490" y="4342799"/>
            <a:ext cx="1615777" cy="836460"/>
          </a:xfrm>
          <a:prstGeom prst="rect">
            <a:avLst/>
          </a:prstGeom>
        </p:spPr>
      </p:pic>
      <p:pic>
        <p:nvPicPr>
          <p:cNvPr id="8" name="Picture 7" descr="Coat_Weight_20100729.jpg"/>
          <p:cNvPicPr>
            <a:picLocks noChangeAspect="1"/>
          </p:cNvPicPr>
          <p:nvPr/>
        </p:nvPicPr>
        <p:blipFill>
          <a:blip r:embed="rId5" cstate="screen"/>
          <a:stretch>
            <a:fillRect/>
          </a:stretch>
        </p:blipFill>
        <p:spPr>
          <a:xfrm>
            <a:off x="9492600" y="2859503"/>
            <a:ext cx="1609183" cy="1206793"/>
          </a:xfrm>
          <a:prstGeom prst="rect">
            <a:avLst/>
          </a:prstGeom>
        </p:spPr>
      </p:pic>
      <p:pic>
        <p:nvPicPr>
          <p:cNvPr id="9" name="Picture 8" descr="Color_20100729.jpg"/>
          <p:cNvPicPr>
            <a:picLocks noChangeAspect="1"/>
          </p:cNvPicPr>
          <p:nvPr/>
        </p:nvPicPr>
        <p:blipFill>
          <a:blip r:embed="rId6" cstate="screen"/>
          <a:stretch>
            <a:fillRect/>
          </a:stretch>
        </p:blipFill>
        <p:spPr>
          <a:xfrm>
            <a:off x="9450919" y="1314070"/>
            <a:ext cx="1609182" cy="1206792"/>
          </a:xfrm>
          <a:prstGeom prst="rect">
            <a:avLst/>
          </a:prstGeom>
        </p:spPr>
      </p:pic>
      <p:sp>
        <p:nvSpPr>
          <p:cNvPr id="12" name="Content Placeholder 3"/>
          <p:cNvSpPr txBox="1">
            <a:spLocks/>
          </p:cNvSpPr>
          <p:nvPr/>
        </p:nvSpPr>
        <p:spPr>
          <a:xfrm>
            <a:off x="6167644" y="1007173"/>
            <a:ext cx="3981450" cy="3786187"/>
          </a:xfrm>
          <a:prstGeom prst="rect">
            <a:avLst/>
          </a:prstGeom>
        </p:spPr>
        <p:txBody>
          <a:bodyPr>
            <a:noAutofit/>
          </a:bodyPr>
          <a:lst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i="1" dirty="0"/>
              <a:t>Color</a:t>
            </a:r>
          </a:p>
          <a:p>
            <a:r>
              <a:rPr lang="en-US" dirty="0"/>
              <a:t>Gloss</a:t>
            </a:r>
          </a:p>
          <a:p>
            <a:r>
              <a:rPr lang="en-US" dirty="0"/>
              <a:t>Opacity</a:t>
            </a:r>
          </a:p>
          <a:p>
            <a:r>
              <a:rPr lang="en-US" b="1" i="1" u="sng" dirty="0"/>
              <a:t>Crepe</a:t>
            </a:r>
          </a:p>
          <a:p>
            <a:r>
              <a:rPr lang="en-US" i="1" dirty="0"/>
              <a:t>Surface Topography</a:t>
            </a:r>
          </a:p>
          <a:p>
            <a:pPr lvl="1"/>
            <a:r>
              <a:rPr lang="en-US" dirty="0"/>
              <a:t>Smoothness</a:t>
            </a:r>
          </a:p>
          <a:p>
            <a:pPr lvl="1"/>
            <a:r>
              <a:rPr lang="en-US" dirty="0"/>
              <a:t>Roughness</a:t>
            </a:r>
          </a:p>
          <a:p>
            <a:r>
              <a:rPr lang="en-US" i="1" dirty="0"/>
              <a:t>Formation</a:t>
            </a:r>
          </a:p>
          <a:p>
            <a:r>
              <a:rPr lang="en-US" i="1" dirty="0"/>
              <a:t>Fiber Orientation, Anisotropy</a:t>
            </a:r>
          </a:p>
          <a:p>
            <a:r>
              <a:rPr lang="en-US" dirty="0"/>
              <a:t>Strength (ESS)</a:t>
            </a:r>
          </a:p>
          <a:p>
            <a:r>
              <a:rPr lang="en-US" i="1" dirty="0"/>
              <a:t>Coat Weight</a:t>
            </a:r>
          </a:p>
          <a:p>
            <a:r>
              <a:rPr lang="en-US" i="1" dirty="0"/>
              <a:t>Multi-layers/Polymers (RIS)</a:t>
            </a:r>
          </a:p>
          <a:p>
            <a:r>
              <a:rPr lang="en-US" dirty="0"/>
              <a:t>Sheet Temperature</a:t>
            </a:r>
          </a:p>
          <a:p>
            <a:r>
              <a:rPr lang="en-US" dirty="0"/>
              <a:t>X, Y &amp; Z</a:t>
            </a:r>
          </a:p>
        </p:txBody>
      </p:sp>
    </p:spTree>
    <p:extLst>
      <p:ext uri="{BB962C8B-B14F-4D97-AF65-F5344CB8AC3E}">
        <p14:creationId xmlns:p14="http://schemas.microsoft.com/office/powerpoint/2010/main" val="13318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Infrared Moisture &amp; </a:t>
            </a:r>
            <a:r>
              <a:rPr lang="en-US" dirty="0" err="1"/>
              <a:t>Fibre</a:t>
            </a:r>
            <a:r>
              <a:rPr lang="en-US" dirty="0"/>
              <a:t> Weight Measurement</a:t>
            </a:r>
          </a:p>
        </p:txBody>
      </p:sp>
      <p:sp>
        <p:nvSpPr>
          <p:cNvPr id="3" name="Slide Number Placeholder 2"/>
          <p:cNvSpPr>
            <a:spLocks noGrp="1"/>
          </p:cNvSpPr>
          <p:nvPr>
            <p:ph type="sldNum" sz="quarter" idx="13"/>
          </p:nvPr>
        </p:nvSpPr>
        <p:spPr/>
        <p:txBody>
          <a:bodyPr/>
          <a:lstStyle/>
          <a:p>
            <a:pPr>
              <a:defRPr/>
            </a:pPr>
            <a:fld id="{E55B2C39-C6CC-42D0-AE05-9F96B4FF368A}" type="slidenum">
              <a:rPr lang="en-US" smtClean="0"/>
              <a:pPr>
                <a:defRPr/>
              </a:pPr>
              <a:t>10</a:t>
            </a:fld>
            <a:endParaRPr lang="en-US" dirty="0"/>
          </a:p>
        </p:txBody>
      </p:sp>
      <p:sp>
        <p:nvSpPr>
          <p:cNvPr id="9" name="Rectangle 2"/>
          <p:cNvSpPr>
            <a:spLocks noChangeArrowheads="1"/>
          </p:cNvSpPr>
          <p:nvPr/>
        </p:nvSpPr>
        <p:spPr bwMode="auto">
          <a:xfrm>
            <a:off x="1123858" y="1539959"/>
            <a:ext cx="4259263" cy="4964112"/>
          </a:xfrm>
          <a:prstGeom prst="rect">
            <a:avLst/>
          </a:prstGeom>
          <a:noFill/>
          <a:ln w="12700">
            <a:noFill/>
            <a:miter lim="800000"/>
            <a:headEnd/>
            <a:tailEnd/>
          </a:ln>
        </p:spPr>
        <p:txBody>
          <a:bodyPr lIns="90488" tIns="44450" rIns="90488" bIns="44450"/>
          <a:lstStyle/>
          <a:p>
            <a:pPr marL="342900" indent="-342900" eaLnBrk="1" hangingPunct="1">
              <a:spcBef>
                <a:spcPct val="50000"/>
              </a:spcBef>
              <a:buClr>
                <a:srgbClr val="CF0E30"/>
              </a:buClr>
              <a:buFont typeface="Monotype Sorts"/>
              <a:buChar char="l"/>
            </a:pPr>
            <a:endParaRPr lang="en-US" sz="1800" b="1">
              <a:latin typeface="Arial" pitchFamily="34" charset="0"/>
            </a:endParaRPr>
          </a:p>
        </p:txBody>
      </p:sp>
      <p:sp>
        <p:nvSpPr>
          <p:cNvPr id="10" name="Rectangle 3"/>
          <p:cNvSpPr>
            <a:spLocks noChangeArrowheads="1"/>
          </p:cNvSpPr>
          <p:nvPr/>
        </p:nvSpPr>
        <p:spPr bwMode="auto">
          <a:xfrm>
            <a:off x="1606458" y="1385971"/>
            <a:ext cx="4229100" cy="4689475"/>
          </a:xfrm>
          <a:prstGeom prst="rect">
            <a:avLst/>
          </a:prstGeom>
          <a:noFill/>
          <a:ln w="12700">
            <a:noFill/>
            <a:miter lim="800000"/>
            <a:headEnd/>
            <a:tailEnd/>
          </a:ln>
        </p:spPr>
        <p:txBody>
          <a:bodyPr wrap="none" anchor="ctr"/>
          <a:lstStyle/>
          <a:p>
            <a:pPr eaLnBrk="1" hangingPunct="1"/>
            <a:endParaRPr lang="en-US" sz="5400" b="1">
              <a:latin typeface="Arial" pitchFamily="34" charset="0"/>
            </a:endParaRPr>
          </a:p>
        </p:txBody>
      </p:sp>
      <p:grpSp>
        <p:nvGrpSpPr>
          <p:cNvPr id="11" name="Group 10"/>
          <p:cNvGrpSpPr/>
          <p:nvPr/>
        </p:nvGrpSpPr>
        <p:grpSpPr>
          <a:xfrm>
            <a:off x="7224472" y="2989163"/>
            <a:ext cx="3046413" cy="3603456"/>
            <a:chOff x="4822825" y="1328738"/>
            <a:chExt cx="3930650" cy="4921250"/>
          </a:xfrm>
        </p:grpSpPr>
        <p:grpSp>
          <p:nvGrpSpPr>
            <p:cNvPr id="12" name="Round Same Side Corner Rectangle 315"/>
            <p:cNvGrpSpPr>
              <a:grpSpLocks/>
            </p:cNvGrpSpPr>
            <p:nvPr/>
          </p:nvGrpSpPr>
          <p:grpSpPr bwMode="auto">
            <a:xfrm>
              <a:off x="4822825" y="4140200"/>
              <a:ext cx="3930650" cy="2109788"/>
              <a:chOff x="4517136" y="4066032"/>
              <a:chExt cx="4456176" cy="2420112"/>
            </a:xfrm>
          </p:grpSpPr>
          <p:pic>
            <p:nvPicPr>
              <p:cNvPr id="177" name="Round Same Side Corner Rectangle 315"/>
              <p:cNvPicPr>
                <a:picLocks noChangeArrowheads="1"/>
              </p:cNvPicPr>
              <p:nvPr/>
            </p:nvPicPr>
            <p:blipFill>
              <a:blip r:embed="rId3" cstate="print"/>
              <a:srcRect/>
              <a:stretch>
                <a:fillRect/>
              </a:stretch>
            </p:blipFill>
            <p:spPr bwMode="auto">
              <a:xfrm>
                <a:off x="4517136" y="4066032"/>
                <a:ext cx="4456176" cy="2420112"/>
              </a:xfrm>
              <a:prstGeom prst="rect">
                <a:avLst/>
              </a:prstGeom>
              <a:noFill/>
            </p:spPr>
          </p:pic>
          <p:sp>
            <p:nvSpPr>
              <p:cNvPr id="178" name="Text Box 8"/>
              <p:cNvSpPr txBox="1">
                <a:spLocks noChangeArrowheads="1"/>
              </p:cNvSpPr>
              <p:nvPr/>
            </p:nvSpPr>
            <p:spPr bwMode="auto">
              <a:xfrm>
                <a:off x="4680279" y="4202207"/>
                <a:ext cx="4132763" cy="2107865"/>
              </a:xfrm>
              <a:prstGeom prst="rect">
                <a:avLst/>
              </a:prstGeom>
              <a:noFill/>
              <a:ln w="9525">
                <a:noFill/>
                <a:miter lim="800000"/>
                <a:headEnd/>
                <a:tailEnd/>
              </a:ln>
            </p:spPr>
            <p:txBody>
              <a:bodyPr wrap="none" anchor="ctr"/>
              <a:lstStyle/>
              <a:p>
                <a:pPr eaLnBrk="1" hangingPunct="1"/>
                <a:endParaRPr lang="en-US" sz="800" b="1">
                  <a:latin typeface="Arial" pitchFamily="34" charset="0"/>
                  <a:cs typeface="Arial" pitchFamily="34" charset="0"/>
                </a:endParaRPr>
              </a:p>
            </p:txBody>
          </p:sp>
        </p:grpSp>
        <p:grpSp>
          <p:nvGrpSpPr>
            <p:cNvPr id="13" name="Round Same Side Corner Rectangle 316"/>
            <p:cNvGrpSpPr>
              <a:grpSpLocks/>
            </p:cNvGrpSpPr>
            <p:nvPr/>
          </p:nvGrpSpPr>
          <p:grpSpPr bwMode="auto">
            <a:xfrm>
              <a:off x="4822825" y="1328738"/>
              <a:ext cx="3930650" cy="2540000"/>
              <a:chOff x="4517136" y="841248"/>
              <a:chExt cx="4456176" cy="2913888"/>
            </a:xfrm>
          </p:grpSpPr>
          <p:pic>
            <p:nvPicPr>
              <p:cNvPr id="175" name="Round Same Side Corner Rectangle 316"/>
              <p:cNvPicPr>
                <a:picLocks noChangeArrowheads="1"/>
              </p:cNvPicPr>
              <p:nvPr/>
            </p:nvPicPr>
            <p:blipFill>
              <a:blip r:embed="rId4" cstate="print"/>
              <a:srcRect/>
              <a:stretch>
                <a:fillRect/>
              </a:stretch>
            </p:blipFill>
            <p:spPr bwMode="auto">
              <a:xfrm>
                <a:off x="4517136" y="841248"/>
                <a:ext cx="4456176" cy="2913888"/>
              </a:xfrm>
              <a:prstGeom prst="rect">
                <a:avLst/>
              </a:prstGeom>
              <a:noFill/>
            </p:spPr>
          </p:pic>
          <p:sp>
            <p:nvSpPr>
              <p:cNvPr id="176" name="Text Box 11"/>
              <p:cNvSpPr txBox="1">
                <a:spLocks noChangeArrowheads="1"/>
              </p:cNvSpPr>
              <p:nvPr/>
            </p:nvSpPr>
            <p:spPr bwMode="auto">
              <a:xfrm>
                <a:off x="4709819" y="1015034"/>
                <a:ext cx="4073682" cy="2575502"/>
              </a:xfrm>
              <a:prstGeom prst="rect">
                <a:avLst/>
              </a:prstGeom>
              <a:noFill/>
              <a:ln w="9525">
                <a:noFill/>
                <a:miter lim="800000"/>
                <a:headEnd/>
                <a:tailEnd/>
              </a:ln>
            </p:spPr>
            <p:txBody>
              <a:bodyPr wrap="none" anchor="ctr"/>
              <a:lstStyle/>
              <a:p>
                <a:pPr algn="ctr" eaLnBrk="1" hangingPunct="1"/>
                <a:endParaRPr lang="en-US" sz="800" b="1">
                  <a:latin typeface="Arial" pitchFamily="34" charset="0"/>
                  <a:cs typeface="Arial" pitchFamily="34" charset="0"/>
                </a:endParaRPr>
              </a:p>
            </p:txBody>
          </p:sp>
        </p:grpSp>
        <p:sp>
          <p:nvSpPr>
            <p:cNvPr id="14" name="Snip Same Side Corner Rectangle 317"/>
            <p:cNvSpPr/>
            <p:nvPr/>
          </p:nvSpPr>
          <p:spPr>
            <a:xfrm rot="5400000">
              <a:off x="4887119" y="5847556"/>
              <a:ext cx="127000" cy="96838"/>
            </a:xfrm>
            <a:prstGeom prst="snip2SameRect">
              <a:avLst/>
            </a:prstGeom>
            <a:solidFill>
              <a:schemeClr val="tx1"/>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00" b="1">
                  <a:cs typeface="Arial" pitchFamily="34" charset="0"/>
                </a:rPr>
                <a:t>				</a:t>
              </a:r>
            </a:p>
          </p:txBody>
        </p:sp>
        <p:cxnSp>
          <p:nvCxnSpPr>
            <p:cNvPr id="15" name="Straight Connector 14"/>
            <p:cNvCxnSpPr>
              <a:cxnSpLocks noChangeShapeType="1"/>
            </p:cNvCxnSpPr>
            <p:nvPr/>
          </p:nvCxnSpPr>
          <p:spPr bwMode="auto">
            <a:xfrm flipV="1">
              <a:off x="5000625" y="5897563"/>
              <a:ext cx="1771650" cy="0"/>
            </a:xfrm>
            <a:prstGeom prst="line">
              <a:avLst/>
            </a:prstGeom>
            <a:noFill/>
            <a:ln w="9525" algn="ctr">
              <a:solidFill>
                <a:schemeClr val="tx1"/>
              </a:solidFill>
              <a:round/>
              <a:headEnd/>
              <a:tailEnd/>
            </a:ln>
          </p:spPr>
        </p:cxnSp>
        <p:sp>
          <p:nvSpPr>
            <p:cNvPr id="16" name="TextBox 319"/>
            <p:cNvSpPr txBox="1">
              <a:spLocks noChangeArrowheads="1"/>
            </p:cNvSpPr>
            <p:nvPr/>
          </p:nvSpPr>
          <p:spPr bwMode="auto">
            <a:xfrm>
              <a:off x="5013325" y="5711825"/>
              <a:ext cx="776020" cy="294232"/>
            </a:xfrm>
            <a:prstGeom prst="rect">
              <a:avLst/>
            </a:prstGeom>
            <a:noFill/>
            <a:ln w="9525">
              <a:noFill/>
              <a:miter lim="800000"/>
              <a:headEnd/>
              <a:tailEnd/>
            </a:ln>
          </p:spPr>
          <p:txBody>
            <a:bodyPr wrap="none">
              <a:spAutoFit/>
            </a:bodyPr>
            <a:lstStyle/>
            <a:p>
              <a:pPr eaLnBrk="1" hangingPunct="1"/>
              <a:r>
                <a:rPr lang="en-US" sz="800" b="1">
                  <a:latin typeface="Arial" pitchFamily="34" charset="0"/>
                  <a:cs typeface="Arial" pitchFamily="34" charset="0"/>
                </a:rPr>
                <a:t>Ethernet</a:t>
              </a:r>
            </a:p>
          </p:txBody>
        </p:sp>
        <p:sp>
          <p:nvSpPr>
            <p:cNvPr id="17" name="Freeform 8"/>
            <p:cNvSpPr>
              <a:spLocks/>
            </p:cNvSpPr>
            <p:nvPr/>
          </p:nvSpPr>
          <p:spPr bwMode="auto">
            <a:xfrm>
              <a:off x="7531100" y="4252913"/>
              <a:ext cx="504825" cy="592137"/>
            </a:xfrm>
            <a:custGeom>
              <a:avLst/>
              <a:gdLst>
                <a:gd name="T0" fmla="*/ 1 w 360"/>
                <a:gd name="T1" fmla="*/ 0 h 330"/>
                <a:gd name="T2" fmla="*/ 0 w 360"/>
                <a:gd name="T3" fmla="*/ 157 h 330"/>
                <a:gd name="T4" fmla="*/ 6 w 360"/>
                <a:gd name="T5" fmla="*/ 197 h 330"/>
                <a:gd name="T6" fmla="*/ 22 w 360"/>
                <a:gd name="T7" fmla="*/ 234 h 330"/>
                <a:gd name="T8" fmla="*/ 42 w 360"/>
                <a:gd name="T9" fmla="*/ 268 h 330"/>
                <a:gd name="T10" fmla="*/ 82 w 360"/>
                <a:gd name="T11" fmla="*/ 303 h 330"/>
                <a:gd name="T12" fmla="*/ 122 w 360"/>
                <a:gd name="T13" fmla="*/ 320 h 330"/>
                <a:gd name="T14" fmla="*/ 181 w 360"/>
                <a:gd name="T15" fmla="*/ 329 h 330"/>
                <a:gd name="T16" fmla="*/ 236 w 360"/>
                <a:gd name="T17" fmla="*/ 319 h 330"/>
                <a:gd name="T18" fmla="*/ 286 w 360"/>
                <a:gd name="T19" fmla="*/ 292 h 330"/>
                <a:gd name="T20" fmla="*/ 316 w 360"/>
                <a:gd name="T21" fmla="*/ 263 h 330"/>
                <a:gd name="T22" fmla="*/ 335 w 360"/>
                <a:gd name="T23" fmla="*/ 227 h 330"/>
                <a:gd name="T24" fmla="*/ 350 w 360"/>
                <a:gd name="T25" fmla="*/ 194 h 330"/>
                <a:gd name="T26" fmla="*/ 353 w 360"/>
                <a:gd name="T27" fmla="*/ 158 h 330"/>
                <a:gd name="T28" fmla="*/ 359 w 360"/>
                <a:gd name="T29" fmla="*/ 2 h 3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0"/>
                <a:gd name="T46" fmla="*/ 0 h 330"/>
                <a:gd name="T47" fmla="*/ 360 w 360"/>
                <a:gd name="T48" fmla="*/ 330 h 3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0" h="330">
                  <a:moveTo>
                    <a:pt x="1" y="0"/>
                  </a:moveTo>
                  <a:lnTo>
                    <a:pt x="0" y="157"/>
                  </a:lnTo>
                  <a:lnTo>
                    <a:pt x="6" y="197"/>
                  </a:lnTo>
                  <a:lnTo>
                    <a:pt x="22" y="234"/>
                  </a:lnTo>
                  <a:lnTo>
                    <a:pt x="42" y="268"/>
                  </a:lnTo>
                  <a:lnTo>
                    <a:pt x="82" y="303"/>
                  </a:lnTo>
                  <a:lnTo>
                    <a:pt x="122" y="320"/>
                  </a:lnTo>
                  <a:lnTo>
                    <a:pt x="181" y="329"/>
                  </a:lnTo>
                  <a:lnTo>
                    <a:pt x="236" y="319"/>
                  </a:lnTo>
                  <a:lnTo>
                    <a:pt x="286" y="292"/>
                  </a:lnTo>
                  <a:lnTo>
                    <a:pt x="316" y="263"/>
                  </a:lnTo>
                  <a:lnTo>
                    <a:pt x="335" y="227"/>
                  </a:lnTo>
                  <a:lnTo>
                    <a:pt x="350" y="194"/>
                  </a:lnTo>
                  <a:lnTo>
                    <a:pt x="353" y="158"/>
                  </a:lnTo>
                  <a:lnTo>
                    <a:pt x="359" y="2"/>
                  </a:lnTo>
                </a:path>
              </a:pathLst>
            </a:custGeom>
            <a:solidFill>
              <a:srgbClr val="FFF12D"/>
            </a:solidFill>
            <a:ln w="12700" cap="rnd" cmpd="sng">
              <a:noFill/>
              <a:prstDash val="solid"/>
              <a:round/>
              <a:headEnd type="none" w="med" len="med"/>
              <a:tailEnd type="none" w="med" len="med"/>
            </a:ln>
          </p:spPr>
          <p:txBody>
            <a:bodyPr/>
            <a:lstStyle/>
            <a:p>
              <a:endParaRPr lang="en-US" sz="1400"/>
            </a:p>
          </p:txBody>
        </p:sp>
        <p:grpSp>
          <p:nvGrpSpPr>
            <p:cNvPr id="18" name="Arc 9"/>
            <p:cNvGrpSpPr>
              <a:grpSpLocks/>
            </p:cNvGrpSpPr>
            <p:nvPr/>
          </p:nvGrpSpPr>
          <p:grpSpPr bwMode="auto">
            <a:xfrm>
              <a:off x="7527925" y="4592638"/>
              <a:ext cx="515938" cy="260350"/>
              <a:chOff x="7583424" y="4584192"/>
              <a:chExt cx="585216" cy="298704"/>
            </a:xfrm>
          </p:grpSpPr>
          <p:pic>
            <p:nvPicPr>
              <p:cNvPr id="173" name="Arc 9"/>
              <p:cNvPicPr>
                <a:picLocks noChangeArrowheads="1"/>
              </p:cNvPicPr>
              <p:nvPr/>
            </p:nvPicPr>
            <p:blipFill>
              <a:blip r:embed="rId5" cstate="print"/>
              <a:srcRect/>
              <a:stretch>
                <a:fillRect/>
              </a:stretch>
            </p:blipFill>
            <p:spPr bwMode="auto">
              <a:xfrm>
                <a:off x="7583424" y="4584192"/>
                <a:ext cx="585216" cy="298704"/>
              </a:xfrm>
              <a:prstGeom prst="rect">
                <a:avLst/>
              </a:prstGeom>
              <a:noFill/>
            </p:spPr>
          </p:pic>
          <p:sp>
            <p:nvSpPr>
              <p:cNvPr id="174" name="Text Box 18"/>
              <p:cNvSpPr txBox="1">
                <a:spLocks noChangeArrowheads="1"/>
              </p:cNvSpPr>
              <p:nvPr/>
            </p:nvSpPr>
            <p:spPr bwMode="auto">
              <a:xfrm>
                <a:off x="7587041" y="4588792"/>
                <a:ext cx="573088" cy="285750"/>
              </a:xfrm>
              <a:prstGeom prst="rect">
                <a:avLst/>
              </a:prstGeom>
              <a:noFill/>
              <a:ln w="9525">
                <a:noFill/>
                <a:miter lim="800000"/>
                <a:headEnd/>
                <a:tailEnd/>
              </a:ln>
            </p:spPr>
            <p:txBody>
              <a:bodyPr wrap="none" anchor="ctr"/>
              <a:lstStyle/>
              <a:p>
                <a:pPr eaLnBrk="1" hangingPunct="1"/>
                <a:endParaRPr lang="en-US" sz="800" b="1">
                  <a:latin typeface="Arial" pitchFamily="34" charset="0"/>
                  <a:cs typeface="Arial" pitchFamily="34" charset="0"/>
                </a:endParaRPr>
              </a:p>
            </p:txBody>
          </p:sp>
        </p:grpSp>
        <p:grpSp>
          <p:nvGrpSpPr>
            <p:cNvPr id="19" name="Oval 10"/>
            <p:cNvGrpSpPr>
              <a:grpSpLocks/>
            </p:cNvGrpSpPr>
            <p:nvPr/>
          </p:nvGrpSpPr>
          <p:grpSpPr bwMode="auto">
            <a:xfrm>
              <a:off x="7694613" y="4633913"/>
              <a:ext cx="171450" cy="260350"/>
              <a:chOff x="7772400" y="4632960"/>
              <a:chExt cx="195072" cy="298704"/>
            </a:xfrm>
          </p:grpSpPr>
          <p:pic>
            <p:nvPicPr>
              <p:cNvPr id="171" name="Oval 10"/>
              <p:cNvPicPr>
                <a:picLocks noChangeArrowheads="1"/>
              </p:cNvPicPr>
              <p:nvPr/>
            </p:nvPicPr>
            <p:blipFill>
              <a:blip r:embed="rId6" cstate="print"/>
              <a:srcRect/>
              <a:stretch>
                <a:fillRect/>
              </a:stretch>
            </p:blipFill>
            <p:spPr bwMode="auto">
              <a:xfrm>
                <a:off x="7772400" y="4632960"/>
                <a:ext cx="195072" cy="298704"/>
              </a:xfrm>
              <a:prstGeom prst="rect">
                <a:avLst/>
              </a:prstGeom>
              <a:noFill/>
            </p:spPr>
          </p:pic>
          <p:sp>
            <p:nvSpPr>
              <p:cNvPr id="172" name="Text Box 21"/>
              <p:cNvSpPr txBox="1">
                <a:spLocks noChangeArrowheads="1"/>
              </p:cNvSpPr>
              <p:nvPr/>
            </p:nvSpPr>
            <p:spPr bwMode="auto">
              <a:xfrm>
                <a:off x="7818581" y="4697427"/>
                <a:ext cx="110009" cy="179606"/>
              </a:xfrm>
              <a:prstGeom prst="rect">
                <a:avLst/>
              </a:prstGeom>
              <a:noFill/>
              <a:ln w="9525">
                <a:noFill/>
                <a:miter lim="800000"/>
                <a:headEnd/>
                <a:tailEnd/>
              </a:ln>
            </p:spPr>
            <p:txBody>
              <a:bodyPr wrap="none" anchor="ctr"/>
              <a:lstStyle/>
              <a:p>
                <a:pPr eaLnBrk="1" hangingPunct="1"/>
                <a:endParaRPr lang="en-US" sz="800" b="1">
                  <a:latin typeface="Arial" pitchFamily="34" charset="0"/>
                  <a:cs typeface="Arial" pitchFamily="34" charset="0"/>
                </a:endParaRPr>
              </a:p>
            </p:txBody>
          </p:sp>
        </p:grpSp>
        <p:sp>
          <p:nvSpPr>
            <p:cNvPr id="20" name="Rectangle 11"/>
            <p:cNvSpPr>
              <a:spLocks noChangeArrowheads="1"/>
            </p:cNvSpPr>
            <p:nvPr/>
          </p:nvSpPr>
          <p:spPr bwMode="auto">
            <a:xfrm>
              <a:off x="7727950" y="4840288"/>
              <a:ext cx="111125" cy="146050"/>
            </a:xfrm>
            <a:prstGeom prst="rect">
              <a:avLst/>
            </a:prstGeom>
            <a:solidFill>
              <a:schemeClr val="tx1"/>
            </a:solidFill>
            <a:ln w="12700">
              <a:solidFill>
                <a:schemeClr val="tx1"/>
              </a:solidFill>
              <a:miter lim="800000"/>
              <a:headEnd/>
              <a:tailEnd/>
            </a:ln>
          </p:spPr>
          <p:txBody>
            <a:bodyPr wrap="none" anchor="ctr"/>
            <a:lstStyle/>
            <a:p>
              <a:pPr eaLnBrk="1" hangingPunct="1"/>
              <a:endParaRPr lang="en-US" sz="800" b="1">
                <a:latin typeface="Arial" pitchFamily="34" charset="0"/>
                <a:cs typeface="Arial" pitchFamily="34" charset="0"/>
              </a:endParaRPr>
            </a:p>
          </p:txBody>
        </p:sp>
        <p:sp>
          <p:nvSpPr>
            <p:cNvPr id="21" name="Rectangle 16"/>
            <p:cNvSpPr>
              <a:spLocks noChangeArrowheads="1"/>
            </p:cNvSpPr>
            <p:nvPr/>
          </p:nvSpPr>
          <p:spPr bwMode="auto">
            <a:xfrm>
              <a:off x="6329363" y="4449763"/>
              <a:ext cx="1724025" cy="53975"/>
            </a:xfrm>
            <a:prstGeom prst="rect">
              <a:avLst/>
            </a:prstGeom>
            <a:solidFill>
              <a:srgbClr val="CECECE"/>
            </a:solidFill>
            <a:ln w="12700">
              <a:solidFill>
                <a:schemeClr val="tx1"/>
              </a:solidFill>
              <a:miter lim="800000"/>
              <a:headEnd/>
              <a:tailEnd/>
            </a:ln>
          </p:spPr>
          <p:txBody>
            <a:bodyPr wrap="none" anchor="ctr"/>
            <a:lstStyle/>
            <a:p>
              <a:pPr eaLnBrk="1" hangingPunct="1"/>
              <a:endParaRPr lang="en-US" sz="800" b="1">
                <a:latin typeface="Arial" pitchFamily="34" charset="0"/>
                <a:cs typeface="Arial" pitchFamily="34" charset="0"/>
              </a:endParaRPr>
            </a:p>
          </p:txBody>
        </p:sp>
        <p:grpSp>
          <p:nvGrpSpPr>
            <p:cNvPr id="22" name="Group 178"/>
            <p:cNvGrpSpPr>
              <a:grpSpLocks/>
            </p:cNvGrpSpPr>
            <p:nvPr/>
          </p:nvGrpSpPr>
          <p:grpSpPr bwMode="auto">
            <a:xfrm>
              <a:off x="5865813" y="3733800"/>
              <a:ext cx="2447925" cy="492125"/>
              <a:chOff x="3521058" y="3573423"/>
              <a:chExt cx="2774951" cy="365126"/>
            </a:xfrm>
          </p:grpSpPr>
          <p:sp>
            <p:nvSpPr>
              <p:cNvPr id="85" name="Line 46"/>
              <p:cNvSpPr>
                <a:spLocks noChangeShapeType="1"/>
              </p:cNvSpPr>
              <p:nvPr/>
            </p:nvSpPr>
            <p:spPr bwMode="auto">
              <a:xfrm>
                <a:off x="6156308" y="3608348"/>
                <a:ext cx="95250" cy="301625"/>
              </a:xfrm>
              <a:prstGeom prst="line">
                <a:avLst/>
              </a:prstGeom>
              <a:noFill/>
              <a:ln w="12700">
                <a:solidFill>
                  <a:srgbClr val="FFC307"/>
                </a:solidFill>
                <a:round/>
                <a:headEnd/>
                <a:tailEnd/>
              </a:ln>
            </p:spPr>
            <p:txBody>
              <a:bodyPr wrap="none" anchor="ctr"/>
              <a:lstStyle/>
              <a:p>
                <a:endParaRPr lang="en-US" sz="1400"/>
              </a:p>
            </p:txBody>
          </p:sp>
          <p:sp>
            <p:nvSpPr>
              <p:cNvPr id="86" name="Line 47"/>
              <p:cNvSpPr>
                <a:spLocks noChangeShapeType="1"/>
              </p:cNvSpPr>
              <p:nvPr/>
            </p:nvSpPr>
            <p:spPr bwMode="auto">
              <a:xfrm flipV="1">
                <a:off x="6264259" y="3773447"/>
                <a:ext cx="31750" cy="149225"/>
              </a:xfrm>
              <a:prstGeom prst="line">
                <a:avLst/>
              </a:prstGeom>
              <a:noFill/>
              <a:ln w="12700">
                <a:solidFill>
                  <a:srgbClr val="FFC307"/>
                </a:solidFill>
                <a:round/>
                <a:headEnd/>
                <a:tailEnd/>
              </a:ln>
            </p:spPr>
            <p:txBody>
              <a:bodyPr wrap="none" anchor="ctr"/>
              <a:lstStyle/>
              <a:p>
                <a:endParaRPr lang="en-US" sz="1400"/>
              </a:p>
            </p:txBody>
          </p:sp>
          <p:sp>
            <p:nvSpPr>
              <p:cNvPr id="87" name="Line 17"/>
              <p:cNvSpPr>
                <a:spLocks noChangeShapeType="1"/>
              </p:cNvSpPr>
              <p:nvPr/>
            </p:nvSpPr>
            <p:spPr bwMode="auto">
              <a:xfrm flipH="1" flipV="1">
                <a:off x="5653071" y="3581361"/>
                <a:ext cx="128588" cy="341313"/>
              </a:xfrm>
              <a:prstGeom prst="line">
                <a:avLst/>
              </a:prstGeom>
              <a:noFill/>
              <a:ln w="12700">
                <a:solidFill>
                  <a:srgbClr val="FFC307"/>
                </a:solidFill>
                <a:round/>
                <a:headEnd/>
                <a:tailEnd/>
              </a:ln>
            </p:spPr>
            <p:txBody>
              <a:bodyPr wrap="none" anchor="ctr"/>
              <a:lstStyle/>
              <a:p>
                <a:endParaRPr lang="en-US" sz="1400"/>
              </a:p>
            </p:txBody>
          </p:sp>
          <p:sp>
            <p:nvSpPr>
              <p:cNvPr id="88" name="Line 18"/>
              <p:cNvSpPr>
                <a:spLocks noChangeShapeType="1"/>
              </p:cNvSpPr>
              <p:nvPr/>
            </p:nvSpPr>
            <p:spPr bwMode="auto">
              <a:xfrm flipH="1">
                <a:off x="5584808" y="3594061"/>
                <a:ext cx="73025" cy="155575"/>
              </a:xfrm>
              <a:prstGeom prst="line">
                <a:avLst/>
              </a:prstGeom>
              <a:noFill/>
              <a:ln w="12700">
                <a:solidFill>
                  <a:srgbClr val="FFC307"/>
                </a:solidFill>
                <a:round/>
                <a:headEnd/>
                <a:tailEnd/>
              </a:ln>
            </p:spPr>
            <p:txBody>
              <a:bodyPr wrap="none" anchor="ctr"/>
              <a:lstStyle/>
              <a:p>
                <a:endParaRPr lang="en-US" sz="1400"/>
              </a:p>
            </p:txBody>
          </p:sp>
          <p:sp>
            <p:nvSpPr>
              <p:cNvPr id="89" name="Line 19"/>
              <p:cNvSpPr>
                <a:spLocks noChangeShapeType="1"/>
              </p:cNvSpPr>
              <p:nvPr/>
            </p:nvSpPr>
            <p:spPr bwMode="auto">
              <a:xfrm flipH="1" flipV="1">
                <a:off x="5484796" y="3581361"/>
                <a:ext cx="104775" cy="187325"/>
              </a:xfrm>
              <a:prstGeom prst="line">
                <a:avLst/>
              </a:prstGeom>
              <a:noFill/>
              <a:ln w="12700">
                <a:solidFill>
                  <a:srgbClr val="FFC307"/>
                </a:solidFill>
                <a:round/>
                <a:headEnd/>
                <a:tailEnd/>
              </a:ln>
            </p:spPr>
            <p:txBody>
              <a:bodyPr wrap="none" anchor="ctr"/>
              <a:lstStyle/>
              <a:p>
                <a:endParaRPr lang="en-US" sz="1400"/>
              </a:p>
            </p:txBody>
          </p:sp>
          <p:sp>
            <p:nvSpPr>
              <p:cNvPr id="90" name="Line 20"/>
              <p:cNvSpPr>
                <a:spLocks noChangeShapeType="1"/>
              </p:cNvSpPr>
              <p:nvPr/>
            </p:nvSpPr>
            <p:spPr bwMode="auto">
              <a:xfrm flipH="1">
                <a:off x="5362558" y="3594061"/>
                <a:ext cx="134938" cy="315913"/>
              </a:xfrm>
              <a:prstGeom prst="line">
                <a:avLst/>
              </a:prstGeom>
              <a:noFill/>
              <a:ln w="12700">
                <a:solidFill>
                  <a:srgbClr val="FFC307"/>
                </a:solidFill>
                <a:round/>
                <a:headEnd/>
                <a:tailEnd/>
              </a:ln>
            </p:spPr>
            <p:txBody>
              <a:bodyPr wrap="none" anchor="ctr"/>
              <a:lstStyle/>
              <a:p>
                <a:endParaRPr lang="en-US" sz="1400"/>
              </a:p>
            </p:txBody>
          </p:sp>
          <p:sp>
            <p:nvSpPr>
              <p:cNvPr id="91" name="Line 21"/>
              <p:cNvSpPr>
                <a:spLocks noChangeShapeType="1"/>
              </p:cNvSpPr>
              <p:nvPr/>
            </p:nvSpPr>
            <p:spPr bwMode="auto">
              <a:xfrm flipH="1" flipV="1">
                <a:off x="5284771" y="3581361"/>
                <a:ext cx="90488" cy="341313"/>
              </a:xfrm>
              <a:prstGeom prst="line">
                <a:avLst/>
              </a:prstGeom>
              <a:noFill/>
              <a:ln w="12700">
                <a:solidFill>
                  <a:srgbClr val="FFC307"/>
                </a:solidFill>
                <a:round/>
                <a:headEnd/>
                <a:tailEnd/>
              </a:ln>
            </p:spPr>
            <p:txBody>
              <a:bodyPr wrap="none" anchor="ctr"/>
              <a:lstStyle/>
              <a:p>
                <a:endParaRPr lang="en-US" sz="1400"/>
              </a:p>
            </p:txBody>
          </p:sp>
          <p:sp>
            <p:nvSpPr>
              <p:cNvPr id="92" name="Line 22"/>
              <p:cNvSpPr>
                <a:spLocks noChangeShapeType="1"/>
              </p:cNvSpPr>
              <p:nvPr/>
            </p:nvSpPr>
            <p:spPr bwMode="auto">
              <a:xfrm flipH="1">
                <a:off x="5122846" y="3594061"/>
                <a:ext cx="166688" cy="315913"/>
              </a:xfrm>
              <a:prstGeom prst="line">
                <a:avLst/>
              </a:prstGeom>
              <a:noFill/>
              <a:ln w="12700">
                <a:solidFill>
                  <a:srgbClr val="FFC307"/>
                </a:solidFill>
                <a:round/>
                <a:headEnd/>
                <a:tailEnd/>
              </a:ln>
            </p:spPr>
            <p:txBody>
              <a:bodyPr wrap="none" anchor="ctr"/>
              <a:lstStyle/>
              <a:p>
                <a:endParaRPr lang="en-US" sz="1400"/>
              </a:p>
            </p:txBody>
          </p:sp>
          <p:sp>
            <p:nvSpPr>
              <p:cNvPr id="93" name="Line 23"/>
              <p:cNvSpPr>
                <a:spLocks noChangeShapeType="1"/>
              </p:cNvSpPr>
              <p:nvPr/>
            </p:nvSpPr>
            <p:spPr bwMode="auto">
              <a:xfrm flipH="1" flipV="1">
                <a:off x="5064108" y="3749636"/>
                <a:ext cx="71438" cy="180975"/>
              </a:xfrm>
              <a:prstGeom prst="line">
                <a:avLst/>
              </a:prstGeom>
              <a:noFill/>
              <a:ln w="12700">
                <a:solidFill>
                  <a:srgbClr val="FFC307"/>
                </a:solidFill>
                <a:round/>
                <a:headEnd/>
                <a:tailEnd/>
              </a:ln>
            </p:spPr>
            <p:txBody>
              <a:bodyPr wrap="none" anchor="ctr"/>
              <a:lstStyle/>
              <a:p>
                <a:endParaRPr lang="en-US" sz="1400"/>
              </a:p>
            </p:txBody>
          </p:sp>
          <p:sp>
            <p:nvSpPr>
              <p:cNvPr id="94" name="Line 24"/>
              <p:cNvSpPr>
                <a:spLocks noChangeShapeType="1"/>
              </p:cNvSpPr>
              <p:nvPr/>
            </p:nvSpPr>
            <p:spPr bwMode="auto">
              <a:xfrm flipH="1">
                <a:off x="4986321" y="3762336"/>
                <a:ext cx="90488" cy="155575"/>
              </a:xfrm>
              <a:prstGeom prst="line">
                <a:avLst/>
              </a:prstGeom>
              <a:noFill/>
              <a:ln w="12700">
                <a:solidFill>
                  <a:srgbClr val="FFC307"/>
                </a:solidFill>
                <a:round/>
                <a:headEnd/>
                <a:tailEnd/>
              </a:ln>
            </p:spPr>
            <p:txBody>
              <a:bodyPr wrap="none" anchor="ctr"/>
              <a:lstStyle/>
              <a:p>
                <a:endParaRPr lang="en-US" sz="1400"/>
              </a:p>
            </p:txBody>
          </p:sp>
          <p:sp>
            <p:nvSpPr>
              <p:cNvPr id="95" name="Line 25"/>
              <p:cNvSpPr>
                <a:spLocks noChangeShapeType="1"/>
              </p:cNvSpPr>
              <p:nvPr/>
            </p:nvSpPr>
            <p:spPr bwMode="auto">
              <a:xfrm flipH="1" flipV="1">
                <a:off x="4932346" y="3587711"/>
                <a:ext cx="66675" cy="342900"/>
              </a:xfrm>
              <a:prstGeom prst="line">
                <a:avLst/>
              </a:prstGeom>
              <a:noFill/>
              <a:ln w="12700">
                <a:solidFill>
                  <a:srgbClr val="FFC307"/>
                </a:solidFill>
                <a:round/>
                <a:headEnd/>
                <a:tailEnd/>
              </a:ln>
            </p:spPr>
            <p:txBody>
              <a:bodyPr wrap="none" anchor="ctr"/>
              <a:lstStyle/>
              <a:p>
                <a:endParaRPr lang="en-US" sz="1400"/>
              </a:p>
            </p:txBody>
          </p:sp>
          <p:sp>
            <p:nvSpPr>
              <p:cNvPr id="96" name="Line 26"/>
              <p:cNvSpPr>
                <a:spLocks noChangeShapeType="1"/>
              </p:cNvSpPr>
              <p:nvPr/>
            </p:nvSpPr>
            <p:spPr bwMode="auto">
              <a:xfrm flipH="1">
                <a:off x="4794233" y="3594061"/>
                <a:ext cx="150813" cy="323850"/>
              </a:xfrm>
              <a:prstGeom prst="line">
                <a:avLst/>
              </a:prstGeom>
              <a:noFill/>
              <a:ln w="12700">
                <a:solidFill>
                  <a:srgbClr val="FFC307"/>
                </a:solidFill>
                <a:round/>
                <a:headEnd/>
                <a:tailEnd/>
              </a:ln>
            </p:spPr>
            <p:txBody>
              <a:bodyPr wrap="none" anchor="ctr"/>
              <a:lstStyle/>
              <a:p>
                <a:endParaRPr lang="en-US" sz="1400"/>
              </a:p>
            </p:txBody>
          </p:sp>
          <p:sp>
            <p:nvSpPr>
              <p:cNvPr id="97" name="Line 27"/>
              <p:cNvSpPr>
                <a:spLocks noChangeShapeType="1"/>
              </p:cNvSpPr>
              <p:nvPr/>
            </p:nvSpPr>
            <p:spPr bwMode="auto">
              <a:xfrm flipH="1" flipV="1">
                <a:off x="4710096" y="3581361"/>
                <a:ext cx="96838" cy="349250"/>
              </a:xfrm>
              <a:prstGeom prst="line">
                <a:avLst/>
              </a:prstGeom>
              <a:noFill/>
              <a:ln w="12700">
                <a:solidFill>
                  <a:srgbClr val="FFC307"/>
                </a:solidFill>
                <a:round/>
                <a:headEnd/>
                <a:tailEnd/>
              </a:ln>
            </p:spPr>
            <p:txBody>
              <a:bodyPr wrap="none" anchor="ctr"/>
              <a:lstStyle/>
              <a:p>
                <a:endParaRPr lang="en-US" sz="1400"/>
              </a:p>
            </p:txBody>
          </p:sp>
          <p:sp>
            <p:nvSpPr>
              <p:cNvPr id="98" name="Line 28"/>
              <p:cNvSpPr>
                <a:spLocks noChangeShapeType="1"/>
              </p:cNvSpPr>
              <p:nvPr/>
            </p:nvSpPr>
            <p:spPr bwMode="auto">
              <a:xfrm flipH="1">
                <a:off x="4633896" y="3594061"/>
                <a:ext cx="80963" cy="161925"/>
              </a:xfrm>
              <a:prstGeom prst="line">
                <a:avLst/>
              </a:prstGeom>
              <a:noFill/>
              <a:ln w="12700">
                <a:solidFill>
                  <a:srgbClr val="FFC307"/>
                </a:solidFill>
                <a:round/>
                <a:headEnd/>
                <a:tailEnd/>
              </a:ln>
            </p:spPr>
            <p:txBody>
              <a:bodyPr wrap="none" anchor="ctr"/>
              <a:lstStyle/>
              <a:p>
                <a:endParaRPr lang="en-US" sz="1400"/>
              </a:p>
            </p:txBody>
          </p:sp>
          <p:sp>
            <p:nvSpPr>
              <p:cNvPr id="99" name="Line 29"/>
              <p:cNvSpPr>
                <a:spLocks noChangeShapeType="1"/>
              </p:cNvSpPr>
              <p:nvPr/>
            </p:nvSpPr>
            <p:spPr bwMode="auto">
              <a:xfrm flipH="1" flipV="1">
                <a:off x="4565633" y="3581361"/>
                <a:ext cx="80963" cy="187325"/>
              </a:xfrm>
              <a:prstGeom prst="line">
                <a:avLst/>
              </a:prstGeom>
              <a:noFill/>
              <a:ln w="12700">
                <a:solidFill>
                  <a:srgbClr val="FFC307"/>
                </a:solidFill>
                <a:round/>
                <a:headEnd/>
                <a:tailEnd/>
              </a:ln>
            </p:spPr>
            <p:txBody>
              <a:bodyPr wrap="none" anchor="ctr"/>
              <a:lstStyle/>
              <a:p>
                <a:endParaRPr lang="en-US" sz="1400"/>
              </a:p>
            </p:txBody>
          </p:sp>
          <p:sp>
            <p:nvSpPr>
              <p:cNvPr id="100" name="Line 30"/>
              <p:cNvSpPr>
                <a:spLocks noChangeShapeType="1"/>
              </p:cNvSpPr>
              <p:nvPr/>
            </p:nvSpPr>
            <p:spPr bwMode="auto">
              <a:xfrm flipH="1">
                <a:off x="4448158" y="3594061"/>
                <a:ext cx="130175" cy="315913"/>
              </a:xfrm>
              <a:prstGeom prst="line">
                <a:avLst/>
              </a:prstGeom>
              <a:noFill/>
              <a:ln w="12700">
                <a:solidFill>
                  <a:srgbClr val="FFC307"/>
                </a:solidFill>
                <a:round/>
                <a:headEnd/>
                <a:tailEnd/>
              </a:ln>
            </p:spPr>
            <p:txBody>
              <a:bodyPr wrap="none" anchor="ctr"/>
              <a:lstStyle/>
              <a:p>
                <a:endParaRPr lang="en-US" sz="1400"/>
              </a:p>
            </p:txBody>
          </p:sp>
          <p:sp>
            <p:nvSpPr>
              <p:cNvPr id="101" name="Line 31"/>
              <p:cNvSpPr>
                <a:spLocks noChangeShapeType="1"/>
              </p:cNvSpPr>
              <p:nvPr/>
            </p:nvSpPr>
            <p:spPr bwMode="auto">
              <a:xfrm flipH="1" flipV="1">
                <a:off x="4395771" y="3773448"/>
                <a:ext cx="60325" cy="149225"/>
              </a:xfrm>
              <a:prstGeom prst="line">
                <a:avLst/>
              </a:prstGeom>
              <a:noFill/>
              <a:ln w="12700">
                <a:solidFill>
                  <a:srgbClr val="FFC307"/>
                </a:solidFill>
                <a:round/>
                <a:headEnd/>
                <a:tailEnd/>
              </a:ln>
            </p:spPr>
            <p:txBody>
              <a:bodyPr wrap="none" anchor="ctr"/>
              <a:lstStyle/>
              <a:p>
                <a:endParaRPr lang="en-US" sz="1400"/>
              </a:p>
            </p:txBody>
          </p:sp>
          <p:sp>
            <p:nvSpPr>
              <p:cNvPr id="102" name="Line 32"/>
              <p:cNvSpPr>
                <a:spLocks noChangeShapeType="1"/>
              </p:cNvSpPr>
              <p:nvPr/>
            </p:nvSpPr>
            <p:spPr bwMode="auto">
              <a:xfrm flipH="1">
                <a:off x="4327508" y="3768686"/>
                <a:ext cx="80963" cy="141288"/>
              </a:xfrm>
              <a:prstGeom prst="line">
                <a:avLst/>
              </a:prstGeom>
              <a:noFill/>
              <a:ln w="12700">
                <a:solidFill>
                  <a:srgbClr val="FFC307"/>
                </a:solidFill>
                <a:round/>
                <a:headEnd/>
                <a:tailEnd/>
              </a:ln>
            </p:spPr>
            <p:txBody>
              <a:bodyPr wrap="none" anchor="ctr"/>
              <a:lstStyle/>
              <a:p>
                <a:endParaRPr lang="en-US" sz="1400"/>
              </a:p>
            </p:txBody>
          </p:sp>
          <p:sp>
            <p:nvSpPr>
              <p:cNvPr id="103" name="Line 33"/>
              <p:cNvSpPr>
                <a:spLocks noChangeShapeType="1"/>
              </p:cNvSpPr>
              <p:nvPr/>
            </p:nvSpPr>
            <p:spPr bwMode="auto">
              <a:xfrm flipH="1" flipV="1">
                <a:off x="4257658" y="3587711"/>
                <a:ext cx="82550" cy="334963"/>
              </a:xfrm>
              <a:prstGeom prst="line">
                <a:avLst/>
              </a:prstGeom>
              <a:noFill/>
              <a:ln w="12700">
                <a:solidFill>
                  <a:srgbClr val="FFC307"/>
                </a:solidFill>
                <a:round/>
                <a:headEnd/>
                <a:tailEnd/>
              </a:ln>
            </p:spPr>
            <p:txBody>
              <a:bodyPr wrap="none" anchor="ctr"/>
              <a:lstStyle/>
              <a:p>
                <a:endParaRPr lang="en-US" sz="1400"/>
              </a:p>
            </p:txBody>
          </p:sp>
          <p:sp>
            <p:nvSpPr>
              <p:cNvPr id="104" name="Line 34"/>
              <p:cNvSpPr>
                <a:spLocks noChangeShapeType="1"/>
              </p:cNvSpPr>
              <p:nvPr/>
            </p:nvSpPr>
            <p:spPr bwMode="auto">
              <a:xfrm flipH="1">
                <a:off x="4127483" y="3600411"/>
                <a:ext cx="142875" cy="309563"/>
              </a:xfrm>
              <a:prstGeom prst="line">
                <a:avLst/>
              </a:prstGeom>
              <a:noFill/>
              <a:ln w="12700">
                <a:solidFill>
                  <a:srgbClr val="FFC307"/>
                </a:solidFill>
                <a:round/>
                <a:headEnd/>
                <a:tailEnd/>
              </a:ln>
            </p:spPr>
            <p:txBody>
              <a:bodyPr wrap="none" anchor="ctr"/>
              <a:lstStyle/>
              <a:p>
                <a:endParaRPr lang="en-US" sz="1400"/>
              </a:p>
            </p:txBody>
          </p:sp>
          <p:sp>
            <p:nvSpPr>
              <p:cNvPr id="105" name="Line 35"/>
              <p:cNvSpPr>
                <a:spLocks noChangeShapeType="1"/>
              </p:cNvSpPr>
              <p:nvPr/>
            </p:nvSpPr>
            <p:spPr bwMode="auto">
              <a:xfrm flipH="1" flipV="1">
                <a:off x="4073508" y="3581361"/>
                <a:ext cx="66675" cy="341313"/>
              </a:xfrm>
              <a:prstGeom prst="line">
                <a:avLst/>
              </a:prstGeom>
              <a:noFill/>
              <a:ln w="12700">
                <a:solidFill>
                  <a:srgbClr val="FFC307"/>
                </a:solidFill>
                <a:round/>
                <a:headEnd/>
                <a:tailEnd/>
              </a:ln>
            </p:spPr>
            <p:txBody>
              <a:bodyPr wrap="none" anchor="ctr"/>
              <a:lstStyle/>
              <a:p>
                <a:endParaRPr lang="en-US" sz="1400"/>
              </a:p>
            </p:txBody>
          </p:sp>
          <p:sp>
            <p:nvSpPr>
              <p:cNvPr id="106" name="Line 36"/>
              <p:cNvSpPr>
                <a:spLocks noChangeShapeType="1"/>
              </p:cNvSpPr>
              <p:nvPr/>
            </p:nvSpPr>
            <p:spPr bwMode="auto">
              <a:xfrm flipH="1">
                <a:off x="4005246" y="3594061"/>
                <a:ext cx="80963" cy="155575"/>
              </a:xfrm>
              <a:prstGeom prst="line">
                <a:avLst/>
              </a:prstGeom>
              <a:noFill/>
              <a:ln w="12700">
                <a:solidFill>
                  <a:srgbClr val="FFC307"/>
                </a:solidFill>
                <a:round/>
                <a:headEnd/>
                <a:tailEnd/>
              </a:ln>
            </p:spPr>
            <p:txBody>
              <a:bodyPr wrap="none" anchor="ctr"/>
              <a:lstStyle/>
              <a:p>
                <a:endParaRPr lang="en-US" sz="1400"/>
              </a:p>
            </p:txBody>
          </p:sp>
          <p:sp>
            <p:nvSpPr>
              <p:cNvPr id="107" name="Line 37"/>
              <p:cNvSpPr>
                <a:spLocks noChangeShapeType="1"/>
              </p:cNvSpPr>
              <p:nvPr/>
            </p:nvSpPr>
            <p:spPr bwMode="auto">
              <a:xfrm flipH="1" flipV="1">
                <a:off x="3959208" y="3573423"/>
                <a:ext cx="58738" cy="188913"/>
              </a:xfrm>
              <a:prstGeom prst="line">
                <a:avLst/>
              </a:prstGeom>
              <a:noFill/>
              <a:ln w="12700">
                <a:solidFill>
                  <a:srgbClr val="FFC307"/>
                </a:solidFill>
                <a:round/>
                <a:headEnd/>
                <a:tailEnd/>
              </a:ln>
            </p:spPr>
            <p:txBody>
              <a:bodyPr wrap="none" anchor="ctr"/>
              <a:lstStyle/>
              <a:p>
                <a:endParaRPr lang="en-US" sz="1400"/>
              </a:p>
            </p:txBody>
          </p:sp>
          <p:sp>
            <p:nvSpPr>
              <p:cNvPr id="108" name="Line 38"/>
              <p:cNvSpPr>
                <a:spLocks noChangeShapeType="1"/>
              </p:cNvSpPr>
              <p:nvPr/>
            </p:nvSpPr>
            <p:spPr bwMode="auto">
              <a:xfrm flipH="1">
                <a:off x="3890946" y="3586123"/>
                <a:ext cx="80963" cy="331788"/>
              </a:xfrm>
              <a:prstGeom prst="line">
                <a:avLst/>
              </a:prstGeom>
              <a:noFill/>
              <a:ln w="12700">
                <a:solidFill>
                  <a:srgbClr val="FFC307"/>
                </a:solidFill>
                <a:round/>
                <a:headEnd/>
                <a:tailEnd/>
              </a:ln>
            </p:spPr>
            <p:txBody>
              <a:bodyPr wrap="none" anchor="ctr"/>
              <a:lstStyle/>
              <a:p>
                <a:endParaRPr lang="en-US" sz="1400"/>
              </a:p>
            </p:txBody>
          </p:sp>
          <p:sp>
            <p:nvSpPr>
              <p:cNvPr id="109" name="Line 39"/>
              <p:cNvSpPr>
                <a:spLocks noChangeShapeType="1"/>
              </p:cNvSpPr>
              <p:nvPr/>
            </p:nvSpPr>
            <p:spPr bwMode="auto">
              <a:xfrm flipV="1">
                <a:off x="5789596" y="3581361"/>
                <a:ext cx="125413" cy="349250"/>
              </a:xfrm>
              <a:prstGeom prst="line">
                <a:avLst/>
              </a:prstGeom>
              <a:noFill/>
              <a:ln w="12700">
                <a:solidFill>
                  <a:srgbClr val="FFC307"/>
                </a:solidFill>
                <a:round/>
                <a:headEnd/>
                <a:tailEnd/>
              </a:ln>
            </p:spPr>
            <p:txBody>
              <a:bodyPr wrap="none" anchor="ctr"/>
              <a:lstStyle/>
              <a:p>
                <a:endParaRPr lang="en-US" sz="1400"/>
              </a:p>
            </p:txBody>
          </p:sp>
          <p:sp>
            <p:nvSpPr>
              <p:cNvPr id="110" name="Line 40"/>
              <p:cNvSpPr>
                <a:spLocks noChangeShapeType="1"/>
              </p:cNvSpPr>
              <p:nvPr/>
            </p:nvSpPr>
            <p:spPr bwMode="auto">
              <a:xfrm>
                <a:off x="5918183" y="3594061"/>
                <a:ext cx="88900" cy="315913"/>
              </a:xfrm>
              <a:prstGeom prst="line">
                <a:avLst/>
              </a:prstGeom>
              <a:noFill/>
              <a:ln w="12700">
                <a:solidFill>
                  <a:srgbClr val="FFC307"/>
                </a:solidFill>
                <a:round/>
                <a:headEnd/>
                <a:tailEnd/>
              </a:ln>
            </p:spPr>
            <p:txBody>
              <a:bodyPr wrap="none" anchor="ctr"/>
              <a:lstStyle/>
              <a:p>
                <a:endParaRPr lang="en-US" sz="1400"/>
              </a:p>
            </p:txBody>
          </p:sp>
          <p:sp>
            <p:nvSpPr>
              <p:cNvPr id="111" name="Line 41"/>
              <p:cNvSpPr>
                <a:spLocks noChangeShapeType="1"/>
              </p:cNvSpPr>
              <p:nvPr/>
            </p:nvSpPr>
            <p:spPr bwMode="auto">
              <a:xfrm flipV="1">
                <a:off x="6019783" y="3778211"/>
                <a:ext cx="47625" cy="144463"/>
              </a:xfrm>
              <a:prstGeom prst="line">
                <a:avLst/>
              </a:prstGeom>
              <a:noFill/>
              <a:ln w="12700">
                <a:solidFill>
                  <a:srgbClr val="FFC307"/>
                </a:solidFill>
                <a:round/>
                <a:headEnd/>
                <a:tailEnd/>
              </a:ln>
            </p:spPr>
            <p:txBody>
              <a:bodyPr wrap="none" anchor="ctr"/>
              <a:lstStyle/>
              <a:p>
                <a:endParaRPr lang="en-US" sz="1400"/>
              </a:p>
            </p:txBody>
          </p:sp>
          <p:sp>
            <p:nvSpPr>
              <p:cNvPr id="112" name="Line 42"/>
              <p:cNvSpPr>
                <a:spLocks noChangeShapeType="1"/>
              </p:cNvSpPr>
              <p:nvPr/>
            </p:nvSpPr>
            <p:spPr bwMode="auto">
              <a:xfrm>
                <a:off x="6088046" y="3786148"/>
                <a:ext cx="63500" cy="131763"/>
              </a:xfrm>
              <a:prstGeom prst="line">
                <a:avLst/>
              </a:prstGeom>
              <a:noFill/>
              <a:ln w="12700">
                <a:solidFill>
                  <a:srgbClr val="FFC307"/>
                </a:solidFill>
                <a:round/>
                <a:headEnd/>
                <a:tailEnd/>
              </a:ln>
            </p:spPr>
            <p:txBody>
              <a:bodyPr wrap="none" anchor="ctr"/>
              <a:lstStyle/>
              <a:p>
                <a:endParaRPr lang="en-US" sz="1400"/>
              </a:p>
            </p:txBody>
          </p:sp>
          <p:sp>
            <p:nvSpPr>
              <p:cNvPr id="113" name="Line 43"/>
              <p:cNvSpPr>
                <a:spLocks noChangeShapeType="1"/>
              </p:cNvSpPr>
              <p:nvPr/>
            </p:nvSpPr>
            <p:spPr bwMode="auto">
              <a:xfrm flipV="1">
                <a:off x="5841983" y="3587711"/>
                <a:ext cx="180975" cy="342900"/>
              </a:xfrm>
              <a:prstGeom prst="line">
                <a:avLst/>
              </a:prstGeom>
              <a:noFill/>
              <a:ln w="12700">
                <a:solidFill>
                  <a:srgbClr val="FFC307"/>
                </a:solidFill>
                <a:round/>
                <a:headEnd/>
                <a:tailEnd/>
              </a:ln>
            </p:spPr>
            <p:txBody>
              <a:bodyPr wrap="none" anchor="ctr"/>
              <a:lstStyle/>
              <a:p>
                <a:endParaRPr lang="en-US" sz="1400"/>
              </a:p>
            </p:txBody>
          </p:sp>
          <p:sp>
            <p:nvSpPr>
              <p:cNvPr id="114" name="Line 44"/>
              <p:cNvSpPr>
                <a:spLocks noChangeShapeType="1"/>
              </p:cNvSpPr>
              <p:nvPr/>
            </p:nvSpPr>
            <p:spPr bwMode="auto">
              <a:xfrm>
                <a:off x="6035658" y="3600411"/>
                <a:ext cx="25400" cy="149225"/>
              </a:xfrm>
              <a:prstGeom prst="line">
                <a:avLst/>
              </a:prstGeom>
              <a:noFill/>
              <a:ln w="12700">
                <a:solidFill>
                  <a:srgbClr val="FFC307"/>
                </a:solidFill>
                <a:round/>
                <a:headEnd/>
                <a:tailEnd/>
              </a:ln>
            </p:spPr>
            <p:txBody>
              <a:bodyPr wrap="none" anchor="ctr"/>
              <a:lstStyle/>
              <a:p>
                <a:endParaRPr lang="en-US" sz="1400"/>
              </a:p>
            </p:txBody>
          </p:sp>
          <p:sp>
            <p:nvSpPr>
              <p:cNvPr id="115" name="Line 45"/>
              <p:cNvSpPr>
                <a:spLocks noChangeShapeType="1"/>
              </p:cNvSpPr>
              <p:nvPr/>
            </p:nvSpPr>
            <p:spPr bwMode="auto">
              <a:xfrm flipV="1">
                <a:off x="6073758" y="3595648"/>
                <a:ext cx="69850" cy="166688"/>
              </a:xfrm>
              <a:prstGeom prst="line">
                <a:avLst/>
              </a:prstGeom>
              <a:noFill/>
              <a:ln w="12700">
                <a:solidFill>
                  <a:srgbClr val="FFC307"/>
                </a:solidFill>
                <a:round/>
                <a:headEnd/>
                <a:tailEnd/>
              </a:ln>
            </p:spPr>
            <p:txBody>
              <a:bodyPr wrap="none" anchor="ctr"/>
              <a:lstStyle/>
              <a:p>
                <a:endParaRPr lang="en-US" sz="1400"/>
              </a:p>
            </p:txBody>
          </p:sp>
          <p:sp>
            <p:nvSpPr>
              <p:cNvPr id="116" name="Line 48"/>
              <p:cNvSpPr>
                <a:spLocks noChangeShapeType="1"/>
              </p:cNvSpPr>
              <p:nvPr/>
            </p:nvSpPr>
            <p:spPr bwMode="auto">
              <a:xfrm flipH="1">
                <a:off x="5616558" y="3776623"/>
                <a:ext cx="71438" cy="125413"/>
              </a:xfrm>
              <a:prstGeom prst="line">
                <a:avLst/>
              </a:prstGeom>
              <a:noFill/>
              <a:ln w="12700">
                <a:solidFill>
                  <a:srgbClr val="FFC307"/>
                </a:solidFill>
                <a:round/>
                <a:headEnd/>
                <a:tailEnd/>
              </a:ln>
            </p:spPr>
            <p:txBody>
              <a:bodyPr wrap="none" anchor="ctr"/>
              <a:lstStyle/>
              <a:p>
                <a:endParaRPr lang="en-US" sz="1400"/>
              </a:p>
            </p:txBody>
          </p:sp>
          <p:sp>
            <p:nvSpPr>
              <p:cNvPr id="117" name="Line 49"/>
              <p:cNvSpPr>
                <a:spLocks noChangeShapeType="1"/>
              </p:cNvSpPr>
              <p:nvPr/>
            </p:nvSpPr>
            <p:spPr bwMode="auto">
              <a:xfrm flipH="1" flipV="1">
                <a:off x="5546708" y="3581361"/>
                <a:ext cx="65088" cy="357188"/>
              </a:xfrm>
              <a:prstGeom prst="line">
                <a:avLst/>
              </a:prstGeom>
              <a:noFill/>
              <a:ln w="12700">
                <a:solidFill>
                  <a:srgbClr val="FFC307"/>
                </a:solidFill>
                <a:round/>
                <a:headEnd/>
                <a:tailEnd/>
              </a:ln>
            </p:spPr>
            <p:txBody>
              <a:bodyPr wrap="none" anchor="ctr"/>
              <a:lstStyle/>
              <a:p>
                <a:endParaRPr lang="en-US" sz="1400"/>
              </a:p>
            </p:txBody>
          </p:sp>
          <p:sp>
            <p:nvSpPr>
              <p:cNvPr id="118" name="Line 50"/>
              <p:cNvSpPr>
                <a:spLocks noChangeShapeType="1"/>
              </p:cNvSpPr>
              <p:nvPr/>
            </p:nvSpPr>
            <p:spPr bwMode="auto">
              <a:xfrm flipH="1">
                <a:off x="5446696" y="3594061"/>
                <a:ext cx="112713" cy="323850"/>
              </a:xfrm>
              <a:prstGeom prst="line">
                <a:avLst/>
              </a:prstGeom>
              <a:noFill/>
              <a:ln w="12700">
                <a:solidFill>
                  <a:srgbClr val="FFC307"/>
                </a:solidFill>
                <a:round/>
                <a:headEnd/>
                <a:tailEnd/>
              </a:ln>
            </p:spPr>
            <p:txBody>
              <a:bodyPr wrap="none" anchor="ctr"/>
              <a:lstStyle/>
              <a:p>
                <a:endParaRPr lang="en-US" sz="1400"/>
              </a:p>
            </p:txBody>
          </p:sp>
          <p:sp>
            <p:nvSpPr>
              <p:cNvPr id="119" name="Line 51"/>
              <p:cNvSpPr>
                <a:spLocks noChangeShapeType="1"/>
              </p:cNvSpPr>
              <p:nvPr/>
            </p:nvSpPr>
            <p:spPr bwMode="auto">
              <a:xfrm flipH="1" flipV="1">
                <a:off x="5376846" y="3587711"/>
                <a:ext cx="82550" cy="342900"/>
              </a:xfrm>
              <a:prstGeom prst="line">
                <a:avLst/>
              </a:prstGeom>
              <a:noFill/>
              <a:ln w="12700">
                <a:solidFill>
                  <a:srgbClr val="FFC307"/>
                </a:solidFill>
                <a:round/>
                <a:headEnd/>
                <a:tailEnd/>
              </a:ln>
            </p:spPr>
            <p:txBody>
              <a:bodyPr wrap="none" anchor="ctr"/>
              <a:lstStyle/>
              <a:p>
                <a:endParaRPr lang="en-US" sz="1400"/>
              </a:p>
            </p:txBody>
          </p:sp>
          <p:sp>
            <p:nvSpPr>
              <p:cNvPr id="120" name="Line 52"/>
              <p:cNvSpPr>
                <a:spLocks noChangeShapeType="1"/>
              </p:cNvSpPr>
              <p:nvPr/>
            </p:nvSpPr>
            <p:spPr bwMode="auto">
              <a:xfrm flipH="1">
                <a:off x="5353033" y="3600411"/>
                <a:ext cx="36513" cy="149225"/>
              </a:xfrm>
              <a:prstGeom prst="line">
                <a:avLst/>
              </a:prstGeom>
              <a:noFill/>
              <a:ln w="12700">
                <a:solidFill>
                  <a:srgbClr val="FFC307"/>
                </a:solidFill>
                <a:round/>
                <a:headEnd/>
                <a:tailEnd/>
              </a:ln>
            </p:spPr>
            <p:txBody>
              <a:bodyPr wrap="none" anchor="ctr"/>
              <a:lstStyle/>
              <a:p>
                <a:endParaRPr lang="en-US" sz="1400"/>
              </a:p>
            </p:txBody>
          </p:sp>
          <p:sp>
            <p:nvSpPr>
              <p:cNvPr id="121" name="Line 53"/>
              <p:cNvSpPr>
                <a:spLocks noChangeShapeType="1"/>
              </p:cNvSpPr>
              <p:nvPr/>
            </p:nvSpPr>
            <p:spPr bwMode="auto">
              <a:xfrm flipH="1">
                <a:off x="5246671" y="3762336"/>
                <a:ext cx="119063" cy="147638"/>
              </a:xfrm>
              <a:prstGeom prst="line">
                <a:avLst/>
              </a:prstGeom>
              <a:noFill/>
              <a:ln w="12700">
                <a:solidFill>
                  <a:srgbClr val="FFC307"/>
                </a:solidFill>
                <a:round/>
                <a:headEnd/>
                <a:tailEnd/>
              </a:ln>
            </p:spPr>
            <p:txBody>
              <a:bodyPr wrap="none" anchor="ctr"/>
              <a:lstStyle/>
              <a:p>
                <a:endParaRPr lang="en-US" sz="1400"/>
              </a:p>
            </p:txBody>
          </p:sp>
          <p:sp>
            <p:nvSpPr>
              <p:cNvPr id="122" name="Line 54"/>
              <p:cNvSpPr>
                <a:spLocks noChangeShapeType="1"/>
              </p:cNvSpPr>
              <p:nvPr/>
            </p:nvSpPr>
            <p:spPr bwMode="auto">
              <a:xfrm flipV="1">
                <a:off x="5253021" y="3763923"/>
                <a:ext cx="0" cy="158750"/>
              </a:xfrm>
              <a:prstGeom prst="line">
                <a:avLst/>
              </a:prstGeom>
              <a:noFill/>
              <a:ln w="12700">
                <a:solidFill>
                  <a:srgbClr val="FFC307"/>
                </a:solidFill>
                <a:round/>
                <a:headEnd/>
                <a:tailEnd/>
              </a:ln>
            </p:spPr>
            <p:txBody>
              <a:bodyPr wrap="none" anchor="ctr"/>
              <a:lstStyle/>
              <a:p>
                <a:endParaRPr lang="en-US" sz="1400"/>
              </a:p>
            </p:txBody>
          </p:sp>
          <p:sp>
            <p:nvSpPr>
              <p:cNvPr id="123" name="Line 55"/>
              <p:cNvSpPr>
                <a:spLocks noChangeShapeType="1"/>
              </p:cNvSpPr>
              <p:nvPr/>
            </p:nvSpPr>
            <p:spPr bwMode="auto">
              <a:xfrm flipH="1" flipV="1">
                <a:off x="5170471" y="3587711"/>
                <a:ext cx="88900" cy="188913"/>
              </a:xfrm>
              <a:prstGeom prst="line">
                <a:avLst/>
              </a:prstGeom>
              <a:noFill/>
              <a:ln w="12700">
                <a:solidFill>
                  <a:srgbClr val="FFC307"/>
                </a:solidFill>
                <a:round/>
                <a:headEnd/>
                <a:tailEnd/>
              </a:ln>
            </p:spPr>
            <p:txBody>
              <a:bodyPr wrap="none" anchor="ctr"/>
              <a:lstStyle/>
              <a:p>
                <a:endParaRPr lang="en-US" sz="1400"/>
              </a:p>
            </p:txBody>
          </p:sp>
          <p:sp>
            <p:nvSpPr>
              <p:cNvPr id="124" name="Line 56"/>
              <p:cNvSpPr>
                <a:spLocks noChangeShapeType="1"/>
              </p:cNvSpPr>
              <p:nvPr/>
            </p:nvSpPr>
            <p:spPr bwMode="auto">
              <a:xfrm>
                <a:off x="5176821" y="3600411"/>
                <a:ext cx="0" cy="309563"/>
              </a:xfrm>
              <a:prstGeom prst="line">
                <a:avLst/>
              </a:prstGeom>
              <a:noFill/>
              <a:ln w="12700">
                <a:solidFill>
                  <a:srgbClr val="FFC307"/>
                </a:solidFill>
                <a:round/>
                <a:headEnd/>
                <a:tailEnd/>
              </a:ln>
            </p:spPr>
            <p:txBody>
              <a:bodyPr wrap="none" anchor="ctr"/>
              <a:lstStyle/>
              <a:p>
                <a:endParaRPr lang="en-US" sz="1400"/>
              </a:p>
            </p:txBody>
          </p:sp>
          <p:sp>
            <p:nvSpPr>
              <p:cNvPr id="125" name="Line 57"/>
              <p:cNvSpPr>
                <a:spLocks noChangeShapeType="1"/>
              </p:cNvSpPr>
              <p:nvPr/>
            </p:nvSpPr>
            <p:spPr bwMode="auto">
              <a:xfrm flipH="1" flipV="1">
                <a:off x="5076808" y="3595648"/>
                <a:ext cx="106363" cy="327025"/>
              </a:xfrm>
              <a:prstGeom prst="line">
                <a:avLst/>
              </a:prstGeom>
              <a:noFill/>
              <a:ln w="12700">
                <a:solidFill>
                  <a:srgbClr val="FFC307"/>
                </a:solidFill>
                <a:round/>
                <a:headEnd/>
                <a:tailEnd/>
              </a:ln>
            </p:spPr>
            <p:txBody>
              <a:bodyPr wrap="none" anchor="ctr"/>
              <a:lstStyle/>
              <a:p>
                <a:endParaRPr lang="en-US" sz="1400"/>
              </a:p>
            </p:txBody>
          </p:sp>
          <p:sp>
            <p:nvSpPr>
              <p:cNvPr id="126" name="Line 58"/>
              <p:cNvSpPr>
                <a:spLocks noChangeShapeType="1"/>
              </p:cNvSpPr>
              <p:nvPr/>
            </p:nvSpPr>
            <p:spPr bwMode="auto">
              <a:xfrm flipH="1">
                <a:off x="4924408" y="3608348"/>
                <a:ext cx="165100" cy="309563"/>
              </a:xfrm>
              <a:prstGeom prst="line">
                <a:avLst/>
              </a:prstGeom>
              <a:noFill/>
              <a:ln w="12700">
                <a:solidFill>
                  <a:srgbClr val="FFC307"/>
                </a:solidFill>
                <a:round/>
                <a:headEnd/>
                <a:tailEnd/>
              </a:ln>
            </p:spPr>
            <p:txBody>
              <a:bodyPr wrap="none" anchor="ctr"/>
              <a:lstStyle/>
              <a:p>
                <a:endParaRPr lang="en-US" sz="1400"/>
              </a:p>
            </p:txBody>
          </p:sp>
          <p:sp>
            <p:nvSpPr>
              <p:cNvPr id="127" name="Line 59"/>
              <p:cNvSpPr>
                <a:spLocks noChangeShapeType="1"/>
              </p:cNvSpPr>
              <p:nvPr/>
            </p:nvSpPr>
            <p:spPr bwMode="auto">
              <a:xfrm flipH="1" flipV="1">
                <a:off x="4902183" y="3763923"/>
                <a:ext cx="34925" cy="166688"/>
              </a:xfrm>
              <a:prstGeom prst="line">
                <a:avLst/>
              </a:prstGeom>
              <a:noFill/>
              <a:ln w="12700">
                <a:solidFill>
                  <a:srgbClr val="FFC307"/>
                </a:solidFill>
                <a:round/>
                <a:headEnd/>
                <a:tailEnd/>
              </a:ln>
            </p:spPr>
            <p:txBody>
              <a:bodyPr wrap="none" anchor="ctr"/>
              <a:lstStyle/>
              <a:p>
                <a:endParaRPr lang="en-US" sz="1400"/>
              </a:p>
            </p:txBody>
          </p:sp>
          <p:sp>
            <p:nvSpPr>
              <p:cNvPr id="128" name="Line 60"/>
              <p:cNvSpPr>
                <a:spLocks noChangeShapeType="1"/>
              </p:cNvSpPr>
              <p:nvPr/>
            </p:nvSpPr>
            <p:spPr bwMode="auto">
              <a:xfrm flipH="1">
                <a:off x="4856146" y="3776623"/>
                <a:ext cx="58738" cy="133350"/>
              </a:xfrm>
              <a:prstGeom prst="line">
                <a:avLst/>
              </a:prstGeom>
              <a:noFill/>
              <a:ln w="12700">
                <a:solidFill>
                  <a:srgbClr val="FFC307"/>
                </a:solidFill>
                <a:round/>
                <a:headEnd/>
                <a:tailEnd/>
              </a:ln>
            </p:spPr>
            <p:txBody>
              <a:bodyPr wrap="none" anchor="ctr"/>
              <a:lstStyle/>
              <a:p>
                <a:endParaRPr lang="en-US" sz="1400"/>
              </a:p>
            </p:txBody>
          </p:sp>
          <p:sp>
            <p:nvSpPr>
              <p:cNvPr id="129" name="Line 61"/>
              <p:cNvSpPr>
                <a:spLocks noChangeShapeType="1"/>
              </p:cNvSpPr>
              <p:nvPr/>
            </p:nvSpPr>
            <p:spPr bwMode="auto">
              <a:xfrm flipH="1" flipV="1">
                <a:off x="4833921" y="3581361"/>
                <a:ext cx="34925" cy="341313"/>
              </a:xfrm>
              <a:prstGeom prst="line">
                <a:avLst/>
              </a:prstGeom>
              <a:noFill/>
              <a:ln w="12700">
                <a:solidFill>
                  <a:srgbClr val="FFC307"/>
                </a:solidFill>
                <a:round/>
                <a:headEnd/>
                <a:tailEnd/>
              </a:ln>
            </p:spPr>
            <p:txBody>
              <a:bodyPr wrap="none" anchor="ctr"/>
              <a:lstStyle/>
              <a:p>
                <a:endParaRPr lang="en-US" sz="1400"/>
              </a:p>
            </p:txBody>
          </p:sp>
          <p:sp>
            <p:nvSpPr>
              <p:cNvPr id="130" name="Line 62"/>
              <p:cNvSpPr>
                <a:spLocks noChangeShapeType="1"/>
              </p:cNvSpPr>
              <p:nvPr/>
            </p:nvSpPr>
            <p:spPr bwMode="auto">
              <a:xfrm flipH="1">
                <a:off x="4794233" y="3594061"/>
                <a:ext cx="52388" cy="161925"/>
              </a:xfrm>
              <a:prstGeom prst="line">
                <a:avLst/>
              </a:prstGeom>
              <a:noFill/>
              <a:ln w="12700">
                <a:solidFill>
                  <a:srgbClr val="FFC307"/>
                </a:solidFill>
                <a:round/>
                <a:headEnd/>
                <a:tailEnd/>
              </a:ln>
            </p:spPr>
            <p:txBody>
              <a:bodyPr wrap="none" anchor="ctr"/>
              <a:lstStyle/>
              <a:p>
                <a:endParaRPr lang="en-US" sz="1400"/>
              </a:p>
            </p:txBody>
          </p:sp>
          <p:sp>
            <p:nvSpPr>
              <p:cNvPr id="131" name="Line 63"/>
              <p:cNvSpPr>
                <a:spLocks noChangeShapeType="1"/>
              </p:cNvSpPr>
              <p:nvPr/>
            </p:nvSpPr>
            <p:spPr bwMode="auto">
              <a:xfrm flipH="1">
                <a:off x="4710096" y="3768686"/>
                <a:ext cx="96838" cy="141288"/>
              </a:xfrm>
              <a:prstGeom prst="line">
                <a:avLst/>
              </a:prstGeom>
              <a:noFill/>
              <a:ln w="12700">
                <a:solidFill>
                  <a:srgbClr val="FFC307"/>
                </a:solidFill>
                <a:round/>
                <a:headEnd/>
                <a:tailEnd/>
              </a:ln>
            </p:spPr>
            <p:txBody>
              <a:bodyPr wrap="none" anchor="ctr"/>
              <a:lstStyle/>
              <a:p>
                <a:endParaRPr lang="en-US" sz="1400"/>
              </a:p>
            </p:txBody>
          </p:sp>
          <p:sp>
            <p:nvSpPr>
              <p:cNvPr id="132" name="Line 64"/>
              <p:cNvSpPr>
                <a:spLocks noChangeShapeType="1"/>
              </p:cNvSpPr>
              <p:nvPr/>
            </p:nvSpPr>
            <p:spPr bwMode="auto">
              <a:xfrm flipV="1">
                <a:off x="4722796" y="3587711"/>
                <a:ext cx="9525" cy="334963"/>
              </a:xfrm>
              <a:prstGeom prst="line">
                <a:avLst/>
              </a:prstGeom>
              <a:noFill/>
              <a:ln w="12700">
                <a:solidFill>
                  <a:srgbClr val="FFC307"/>
                </a:solidFill>
                <a:round/>
                <a:headEnd/>
                <a:tailEnd/>
              </a:ln>
            </p:spPr>
            <p:txBody>
              <a:bodyPr wrap="none" anchor="ctr"/>
              <a:lstStyle/>
              <a:p>
                <a:endParaRPr lang="en-US" sz="1400"/>
              </a:p>
            </p:txBody>
          </p:sp>
          <p:sp>
            <p:nvSpPr>
              <p:cNvPr id="133" name="Line 65"/>
              <p:cNvSpPr>
                <a:spLocks noChangeShapeType="1"/>
              </p:cNvSpPr>
              <p:nvPr/>
            </p:nvSpPr>
            <p:spPr bwMode="auto">
              <a:xfrm flipH="1">
                <a:off x="4618021" y="3600411"/>
                <a:ext cx="127000" cy="309563"/>
              </a:xfrm>
              <a:prstGeom prst="line">
                <a:avLst/>
              </a:prstGeom>
              <a:noFill/>
              <a:ln w="12700">
                <a:solidFill>
                  <a:srgbClr val="FFC307"/>
                </a:solidFill>
                <a:round/>
                <a:headEnd/>
                <a:tailEnd/>
              </a:ln>
            </p:spPr>
            <p:txBody>
              <a:bodyPr wrap="none" anchor="ctr"/>
              <a:lstStyle/>
              <a:p>
                <a:endParaRPr lang="en-US" sz="1400"/>
              </a:p>
            </p:txBody>
          </p:sp>
          <p:sp>
            <p:nvSpPr>
              <p:cNvPr id="134" name="Line 66"/>
              <p:cNvSpPr>
                <a:spLocks noChangeShapeType="1"/>
              </p:cNvSpPr>
              <p:nvPr/>
            </p:nvSpPr>
            <p:spPr bwMode="auto">
              <a:xfrm flipH="1" flipV="1">
                <a:off x="4603733" y="3581361"/>
                <a:ext cx="26988" cy="341313"/>
              </a:xfrm>
              <a:prstGeom prst="line">
                <a:avLst/>
              </a:prstGeom>
              <a:noFill/>
              <a:ln w="12700">
                <a:solidFill>
                  <a:srgbClr val="FFC307"/>
                </a:solidFill>
                <a:round/>
                <a:headEnd/>
                <a:tailEnd/>
              </a:ln>
            </p:spPr>
            <p:txBody>
              <a:bodyPr wrap="none" anchor="ctr"/>
              <a:lstStyle/>
              <a:p>
                <a:endParaRPr lang="en-US" sz="1400"/>
              </a:p>
            </p:txBody>
          </p:sp>
          <p:sp>
            <p:nvSpPr>
              <p:cNvPr id="135" name="Line 67"/>
              <p:cNvSpPr>
                <a:spLocks noChangeShapeType="1"/>
              </p:cNvSpPr>
              <p:nvPr/>
            </p:nvSpPr>
            <p:spPr bwMode="auto">
              <a:xfrm flipH="1">
                <a:off x="4548171" y="3594061"/>
                <a:ext cx="68263" cy="315913"/>
              </a:xfrm>
              <a:prstGeom prst="line">
                <a:avLst/>
              </a:prstGeom>
              <a:noFill/>
              <a:ln w="12700">
                <a:solidFill>
                  <a:srgbClr val="FFC307"/>
                </a:solidFill>
                <a:round/>
                <a:headEnd/>
                <a:tailEnd/>
              </a:ln>
            </p:spPr>
            <p:txBody>
              <a:bodyPr wrap="none" anchor="ctr"/>
              <a:lstStyle/>
              <a:p>
                <a:endParaRPr lang="en-US" sz="1400"/>
              </a:p>
            </p:txBody>
          </p:sp>
          <p:sp>
            <p:nvSpPr>
              <p:cNvPr id="136" name="Line 68"/>
              <p:cNvSpPr>
                <a:spLocks noChangeShapeType="1"/>
              </p:cNvSpPr>
              <p:nvPr/>
            </p:nvSpPr>
            <p:spPr bwMode="auto">
              <a:xfrm flipH="1" flipV="1">
                <a:off x="4524358" y="3763923"/>
                <a:ext cx="36513" cy="158750"/>
              </a:xfrm>
              <a:prstGeom prst="line">
                <a:avLst/>
              </a:prstGeom>
              <a:noFill/>
              <a:ln w="12700">
                <a:solidFill>
                  <a:srgbClr val="FFC307"/>
                </a:solidFill>
                <a:round/>
                <a:headEnd/>
                <a:tailEnd/>
              </a:ln>
            </p:spPr>
            <p:txBody>
              <a:bodyPr wrap="none" anchor="ctr"/>
              <a:lstStyle/>
              <a:p>
                <a:endParaRPr lang="en-US" sz="1400"/>
              </a:p>
            </p:txBody>
          </p:sp>
          <p:sp>
            <p:nvSpPr>
              <p:cNvPr id="137" name="Line 69"/>
              <p:cNvSpPr>
                <a:spLocks noChangeShapeType="1"/>
              </p:cNvSpPr>
              <p:nvPr/>
            </p:nvSpPr>
            <p:spPr bwMode="auto">
              <a:xfrm flipH="1">
                <a:off x="4494196" y="3776623"/>
                <a:ext cx="42863" cy="133350"/>
              </a:xfrm>
              <a:prstGeom prst="line">
                <a:avLst/>
              </a:prstGeom>
              <a:noFill/>
              <a:ln w="12700">
                <a:solidFill>
                  <a:srgbClr val="FFC307"/>
                </a:solidFill>
                <a:round/>
                <a:headEnd/>
                <a:tailEnd/>
              </a:ln>
            </p:spPr>
            <p:txBody>
              <a:bodyPr wrap="none" anchor="ctr"/>
              <a:lstStyle/>
              <a:p>
                <a:endParaRPr lang="en-US" sz="1400"/>
              </a:p>
            </p:txBody>
          </p:sp>
          <p:sp>
            <p:nvSpPr>
              <p:cNvPr id="138" name="Line 70"/>
              <p:cNvSpPr>
                <a:spLocks noChangeShapeType="1"/>
              </p:cNvSpPr>
              <p:nvPr/>
            </p:nvSpPr>
            <p:spPr bwMode="auto">
              <a:xfrm flipH="1" flipV="1">
                <a:off x="4448158" y="3587711"/>
                <a:ext cx="58738" cy="334963"/>
              </a:xfrm>
              <a:prstGeom prst="line">
                <a:avLst/>
              </a:prstGeom>
              <a:noFill/>
              <a:ln w="12700">
                <a:solidFill>
                  <a:srgbClr val="FFC307"/>
                </a:solidFill>
                <a:round/>
                <a:headEnd/>
                <a:tailEnd/>
              </a:ln>
            </p:spPr>
            <p:txBody>
              <a:bodyPr wrap="none" anchor="ctr"/>
              <a:lstStyle/>
              <a:p>
                <a:endParaRPr lang="en-US" sz="1400"/>
              </a:p>
            </p:txBody>
          </p:sp>
          <p:sp>
            <p:nvSpPr>
              <p:cNvPr id="139" name="Line 71"/>
              <p:cNvSpPr>
                <a:spLocks noChangeShapeType="1"/>
              </p:cNvSpPr>
              <p:nvPr/>
            </p:nvSpPr>
            <p:spPr bwMode="auto">
              <a:xfrm flipH="1">
                <a:off x="4395771" y="3600411"/>
                <a:ext cx="65088" cy="309563"/>
              </a:xfrm>
              <a:prstGeom prst="line">
                <a:avLst/>
              </a:prstGeom>
              <a:noFill/>
              <a:ln w="12700">
                <a:solidFill>
                  <a:srgbClr val="FFC307"/>
                </a:solidFill>
                <a:round/>
                <a:headEnd/>
                <a:tailEnd/>
              </a:ln>
            </p:spPr>
            <p:txBody>
              <a:bodyPr wrap="none" anchor="ctr"/>
              <a:lstStyle/>
              <a:p>
                <a:endParaRPr lang="en-US" sz="1400"/>
              </a:p>
            </p:txBody>
          </p:sp>
          <p:sp>
            <p:nvSpPr>
              <p:cNvPr id="140" name="Line 72"/>
              <p:cNvSpPr>
                <a:spLocks noChangeShapeType="1"/>
              </p:cNvSpPr>
              <p:nvPr/>
            </p:nvSpPr>
            <p:spPr bwMode="auto">
              <a:xfrm flipH="1" flipV="1">
                <a:off x="4327508" y="3763923"/>
                <a:ext cx="80963" cy="158750"/>
              </a:xfrm>
              <a:prstGeom prst="line">
                <a:avLst/>
              </a:prstGeom>
              <a:noFill/>
              <a:ln w="12700">
                <a:solidFill>
                  <a:srgbClr val="FFC307"/>
                </a:solidFill>
                <a:round/>
                <a:headEnd/>
                <a:tailEnd/>
              </a:ln>
            </p:spPr>
            <p:txBody>
              <a:bodyPr wrap="none" anchor="ctr"/>
              <a:lstStyle/>
              <a:p>
                <a:endParaRPr lang="en-US" sz="1400"/>
              </a:p>
            </p:txBody>
          </p:sp>
          <p:sp>
            <p:nvSpPr>
              <p:cNvPr id="141" name="Line 73"/>
              <p:cNvSpPr>
                <a:spLocks noChangeShapeType="1"/>
              </p:cNvSpPr>
              <p:nvPr/>
            </p:nvSpPr>
            <p:spPr bwMode="auto">
              <a:xfrm flipV="1">
                <a:off x="4333858" y="3587711"/>
                <a:ext cx="6350" cy="188913"/>
              </a:xfrm>
              <a:prstGeom prst="line">
                <a:avLst/>
              </a:prstGeom>
              <a:noFill/>
              <a:ln w="12700">
                <a:solidFill>
                  <a:srgbClr val="FFC307"/>
                </a:solidFill>
                <a:round/>
                <a:headEnd/>
                <a:tailEnd/>
              </a:ln>
            </p:spPr>
            <p:txBody>
              <a:bodyPr wrap="none" anchor="ctr"/>
              <a:lstStyle/>
              <a:p>
                <a:endParaRPr lang="en-US" sz="1400"/>
              </a:p>
            </p:txBody>
          </p:sp>
          <p:sp>
            <p:nvSpPr>
              <p:cNvPr id="142" name="Line 74"/>
              <p:cNvSpPr>
                <a:spLocks noChangeShapeType="1"/>
              </p:cNvSpPr>
              <p:nvPr/>
            </p:nvSpPr>
            <p:spPr bwMode="auto">
              <a:xfrm>
                <a:off x="4346558" y="3600411"/>
                <a:ext cx="33338" cy="163513"/>
              </a:xfrm>
              <a:prstGeom prst="line">
                <a:avLst/>
              </a:prstGeom>
              <a:noFill/>
              <a:ln w="12700">
                <a:solidFill>
                  <a:srgbClr val="FFC307"/>
                </a:solidFill>
                <a:round/>
                <a:headEnd/>
                <a:tailEnd/>
              </a:ln>
            </p:spPr>
            <p:txBody>
              <a:bodyPr wrap="none" anchor="ctr"/>
              <a:lstStyle/>
              <a:p>
                <a:endParaRPr lang="en-US" sz="1400"/>
              </a:p>
            </p:txBody>
          </p:sp>
          <p:sp>
            <p:nvSpPr>
              <p:cNvPr id="143" name="Line 75"/>
              <p:cNvSpPr>
                <a:spLocks noChangeShapeType="1"/>
              </p:cNvSpPr>
              <p:nvPr/>
            </p:nvSpPr>
            <p:spPr bwMode="auto">
              <a:xfrm flipH="1">
                <a:off x="4235433" y="3776623"/>
                <a:ext cx="157163" cy="133350"/>
              </a:xfrm>
              <a:prstGeom prst="line">
                <a:avLst/>
              </a:prstGeom>
              <a:noFill/>
              <a:ln w="12700">
                <a:solidFill>
                  <a:srgbClr val="FFC307"/>
                </a:solidFill>
                <a:round/>
                <a:headEnd/>
                <a:tailEnd/>
              </a:ln>
            </p:spPr>
            <p:txBody>
              <a:bodyPr wrap="none" anchor="ctr"/>
              <a:lstStyle/>
              <a:p>
                <a:endParaRPr lang="en-US" sz="1400"/>
              </a:p>
            </p:txBody>
          </p:sp>
          <p:sp>
            <p:nvSpPr>
              <p:cNvPr id="144" name="Line 76"/>
              <p:cNvSpPr>
                <a:spLocks noChangeShapeType="1"/>
              </p:cNvSpPr>
              <p:nvPr/>
            </p:nvSpPr>
            <p:spPr bwMode="auto">
              <a:xfrm flipV="1">
                <a:off x="4241783" y="3755986"/>
                <a:ext cx="7938" cy="166688"/>
              </a:xfrm>
              <a:prstGeom prst="line">
                <a:avLst/>
              </a:prstGeom>
              <a:noFill/>
              <a:ln w="12700">
                <a:solidFill>
                  <a:srgbClr val="FFC307"/>
                </a:solidFill>
                <a:round/>
                <a:headEnd/>
                <a:tailEnd/>
              </a:ln>
            </p:spPr>
            <p:txBody>
              <a:bodyPr wrap="none" anchor="ctr"/>
              <a:lstStyle/>
              <a:p>
                <a:endParaRPr lang="en-US" sz="1400"/>
              </a:p>
            </p:txBody>
          </p:sp>
          <p:sp>
            <p:nvSpPr>
              <p:cNvPr id="145" name="Line 77"/>
              <p:cNvSpPr>
                <a:spLocks noChangeShapeType="1"/>
              </p:cNvSpPr>
              <p:nvPr/>
            </p:nvSpPr>
            <p:spPr bwMode="auto">
              <a:xfrm flipH="1">
                <a:off x="4179871" y="3768686"/>
                <a:ext cx="76200" cy="149225"/>
              </a:xfrm>
              <a:prstGeom prst="line">
                <a:avLst/>
              </a:prstGeom>
              <a:noFill/>
              <a:ln w="12700">
                <a:solidFill>
                  <a:srgbClr val="FFC307"/>
                </a:solidFill>
                <a:round/>
                <a:headEnd/>
                <a:tailEnd/>
              </a:ln>
            </p:spPr>
            <p:txBody>
              <a:bodyPr wrap="none" anchor="ctr"/>
              <a:lstStyle/>
              <a:p>
                <a:endParaRPr lang="en-US" sz="1400"/>
              </a:p>
            </p:txBody>
          </p:sp>
          <p:sp>
            <p:nvSpPr>
              <p:cNvPr id="146" name="Line 78"/>
              <p:cNvSpPr>
                <a:spLocks noChangeShapeType="1"/>
              </p:cNvSpPr>
              <p:nvPr/>
            </p:nvSpPr>
            <p:spPr bwMode="auto">
              <a:xfrm flipH="1" flipV="1">
                <a:off x="4149708" y="3581361"/>
                <a:ext cx="42863" cy="357188"/>
              </a:xfrm>
              <a:prstGeom prst="line">
                <a:avLst/>
              </a:prstGeom>
              <a:noFill/>
              <a:ln w="12700">
                <a:solidFill>
                  <a:srgbClr val="FFC307"/>
                </a:solidFill>
                <a:round/>
                <a:headEnd/>
                <a:tailEnd/>
              </a:ln>
            </p:spPr>
            <p:txBody>
              <a:bodyPr wrap="none" anchor="ctr"/>
              <a:lstStyle/>
              <a:p>
                <a:endParaRPr lang="en-US" sz="1400"/>
              </a:p>
            </p:txBody>
          </p:sp>
          <p:sp>
            <p:nvSpPr>
              <p:cNvPr id="147" name="Line 79"/>
              <p:cNvSpPr>
                <a:spLocks noChangeShapeType="1"/>
              </p:cNvSpPr>
              <p:nvPr/>
            </p:nvSpPr>
            <p:spPr bwMode="auto">
              <a:xfrm flipH="1">
                <a:off x="4057633" y="3594061"/>
                <a:ext cx="104775" cy="315913"/>
              </a:xfrm>
              <a:prstGeom prst="line">
                <a:avLst/>
              </a:prstGeom>
              <a:noFill/>
              <a:ln w="12700">
                <a:solidFill>
                  <a:srgbClr val="FFC307"/>
                </a:solidFill>
                <a:round/>
                <a:headEnd/>
                <a:tailEnd/>
              </a:ln>
            </p:spPr>
            <p:txBody>
              <a:bodyPr wrap="none" anchor="ctr"/>
              <a:lstStyle/>
              <a:p>
                <a:endParaRPr lang="en-US" sz="1400"/>
              </a:p>
            </p:txBody>
          </p:sp>
          <p:sp>
            <p:nvSpPr>
              <p:cNvPr id="148" name="Line 80"/>
              <p:cNvSpPr>
                <a:spLocks noChangeShapeType="1"/>
              </p:cNvSpPr>
              <p:nvPr/>
            </p:nvSpPr>
            <p:spPr bwMode="auto">
              <a:xfrm flipH="1" flipV="1">
                <a:off x="4035408" y="3755986"/>
                <a:ext cx="34925" cy="174625"/>
              </a:xfrm>
              <a:prstGeom prst="line">
                <a:avLst/>
              </a:prstGeom>
              <a:noFill/>
              <a:ln w="12700">
                <a:solidFill>
                  <a:srgbClr val="FFC307"/>
                </a:solidFill>
                <a:round/>
                <a:headEnd/>
                <a:tailEnd/>
              </a:ln>
            </p:spPr>
            <p:txBody>
              <a:bodyPr wrap="none" anchor="ctr"/>
              <a:lstStyle/>
              <a:p>
                <a:endParaRPr lang="en-US" sz="1400"/>
              </a:p>
            </p:txBody>
          </p:sp>
          <p:sp>
            <p:nvSpPr>
              <p:cNvPr id="149" name="Line 81"/>
              <p:cNvSpPr>
                <a:spLocks noChangeShapeType="1"/>
              </p:cNvSpPr>
              <p:nvPr/>
            </p:nvSpPr>
            <p:spPr bwMode="auto">
              <a:xfrm flipH="1">
                <a:off x="3981433" y="3768686"/>
                <a:ext cx="66675" cy="141288"/>
              </a:xfrm>
              <a:prstGeom prst="line">
                <a:avLst/>
              </a:prstGeom>
              <a:noFill/>
              <a:ln w="12700">
                <a:solidFill>
                  <a:srgbClr val="FFC307"/>
                </a:solidFill>
                <a:round/>
                <a:headEnd/>
                <a:tailEnd/>
              </a:ln>
            </p:spPr>
            <p:txBody>
              <a:bodyPr wrap="none" anchor="ctr"/>
              <a:lstStyle/>
              <a:p>
                <a:endParaRPr lang="en-US" sz="1400"/>
              </a:p>
            </p:txBody>
          </p:sp>
          <p:sp>
            <p:nvSpPr>
              <p:cNvPr id="150" name="Line 82"/>
              <p:cNvSpPr>
                <a:spLocks noChangeShapeType="1"/>
              </p:cNvSpPr>
              <p:nvPr/>
            </p:nvSpPr>
            <p:spPr bwMode="auto">
              <a:xfrm flipH="1" flipV="1">
                <a:off x="3949683" y="3773448"/>
                <a:ext cx="44450" cy="149225"/>
              </a:xfrm>
              <a:prstGeom prst="line">
                <a:avLst/>
              </a:prstGeom>
              <a:noFill/>
              <a:ln w="12700">
                <a:solidFill>
                  <a:srgbClr val="FFC307"/>
                </a:solidFill>
                <a:round/>
                <a:headEnd/>
                <a:tailEnd/>
              </a:ln>
            </p:spPr>
            <p:txBody>
              <a:bodyPr wrap="none" anchor="ctr"/>
              <a:lstStyle/>
              <a:p>
                <a:endParaRPr lang="en-US" sz="1400"/>
              </a:p>
            </p:txBody>
          </p:sp>
          <p:sp>
            <p:nvSpPr>
              <p:cNvPr id="151" name="Line 83"/>
              <p:cNvSpPr>
                <a:spLocks noChangeShapeType="1"/>
              </p:cNvSpPr>
              <p:nvPr/>
            </p:nvSpPr>
            <p:spPr bwMode="auto">
              <a:xfrm flipH="1">
                <a:off x="3827446" y="3786148"/>
                <a:ext cx="134938" cy="131763"/>
              </a:xfrm>
              <a:prstGeom prst="line">
                <a:avLst/>
              </a:prstGeom>
              <a:noFill/>
              <a:ln w="12700">
                <a:solidFill>
                  <a:srgbClr val="FFC307"/>
                </a:solidFill>
                <a:round/>
                <a:headEnd/>
                <a:tailEnd/>
              </a:ln>
            </p:spPr>
            <p:txBody>
              <a:bodyPr wrap="none" anchor="ctr"/>
              <a:lstStyle/>
              <a:p>
                <a:endParaRPr lang="en-US" sz="1400"/>
              </a:p>
            </p:txBody>
          </p:sp>
          <p:sp>
            <p:nvSpPr>
              <p:cNvPr id="152" name="Line 84"/>
              <p:cNvSpPr>
                <a:spLocks noChangeShapeType="1"/>
              </p:cNvSpPr>
              <p:nvPr/>
            </p:nvSpPr>
            <p:spPr bwMode="auto">
              <a:xfrm flipV="1">
                <a:off x="3833796" y="3581361"/>
                <a:ext cx="0" cy="349250"/>
              </a:xfrm>
              <a:prstGeom prst="line">
                <a:avLst/>
              </a:prstGeom>
              <a:noFill/>
              <a:ln w="12700">
                <a:solidFill>
                  <a:srgbClr val="FFC307"/>
                </a:solidFill>
                <a:round/>
                <a:headEnd/>
                <a:tailEnd/>
              </a:ln>
            </p:spPr>
            <p:txBody>
              <a:bodyPr wrap="none" anchor="ctr"/>
              <a:lstStyle/>
              <a:p>
                <a:endParaRPr lang="en-US" sz="1400"/>
              </a:p>
            </p:txBody>
          </p:sp>
          <p:sp>
            <p:nvSpPr>
              <p:cNvPr id="153" name="Line 85"/>
              <p:cNvSpPr>
                <a:spLocks noChangeShapeType="1"/>
              </p:cNvSpPr>
              <p:nvPr/>
            </p:nvSpPr>
            <p:spPr bwMode="auto">
              <a:xfrm flipH="1">
                <a:off x="3759183" y="3594061"/>
                <a:ext cx="80963" cy="161925"/>
              </a:xfrm>
              <a:prstGeom prst="line">
                <a:avLst/>
              </a:prstGeom>
              <a:noFill/>
              <a:ln w="12700">
                <a:solidFill>
                  <a:srgbClr val="FFC307"/>
                </a:solidFill>
                <a:round/>
                <a:headEnd/>
                <a:tailEnd/>
              </a:ln>
            </p:spPr>
            <p:txBody>
              <a:bodyPr wrap="none" anchor="ctr"/>
              <a:lstStyle/>
              <a:p>
                <a:endParaRPr lang="en-US" sz="1400"/>
              </a:p>
            </p:txBody>
          </p:sp>
          <p:sp>
            <p:nvSpPr>
              <p:cNvPr id="154" name="Line 86"/>
              <p:cNvSpPr>
                <a:spLocks noChangeShapeType="1"/>
              </p:cNvSpPr>
              <p:nvPr/>
            </p:nvSpPr>
            <p:spPr bwMode="auto">
              <a:xfrm flipH="1" flipV="1">
                <a:off x="3729021" y="3595648"/>
                <a:ext cx="34925" cy="166688"/>
              </a:xfrm>
              <a:prstGeom prst="line">
                <a:avLst/>
              </a:prstGeom>
              <a:noFill/>
              <a:ln w="12700">
                <a:solidFill>
                  <a:srgbClr val="FFC307"/>
                </a:solidFill>
                <a:round/>
                <a:headEnd/>
                <a:tailEnd/>
              </a:ln>
            </p:spPr>
            <p:txBody>
              <a:bodyPr wrap="none" anchor="ctr"/>
              <a:lstStyle/>
              <a:p>
                <a:endParaRPr lang="en-US" sz="1400"/>
              </a:p>
            </p:txBody>
          </p:sp>
          <p:sp>
            <p:nvSpPr>
              <p:cNvPr id="155" name="Line 87"/>
              <p:cNvSpPr>
                <a:spLocks noChangeShapeType="1"/>
              </p:cNvSpPr>
              <p:nvPr/>
            </p:nvSpPr>
            <p:spPr bwMode="auto">
              <a:xfrm flipH="1">
                <a:off x="3614721" y="3632161"/>
                <a:ext cx="119063" cy="285750"/>
              </a:xfrm>
              <a:prstGeom prst="line">
                <a:avLst/>
              </a:prstGeom>
              <a:noFill/>
              <a:ln w="12700">
                <a:solidFill>
                  <a:srgbClr val="FFC307"/>
                </a:solidFill>
                <a:round/>
                <a:headEnd/>
                <a:tailEnd/>
              </a:ln>
            </p:spPr>
            <p:txBody>
              <a:bodyPr wrap="none" anchor="ctr"/>
              <a:lstStyle/>
              <a:p>
                <a:endParaRPr lang="en-US" sz="1400"/>
              </a:p>
            </p:txBody>
          </p:sp>
          <p:sp>
            <p:nvSpPr>
              <p:cNvPr id="156" name="Line 88"/>
              <p:cNvSpPr>
                <a:spLocks noChangeShapeType="1"/>
              </p:cNvSpPr>
              <p:nvPr/>
            </p:nvSpPr>
            <p:spPr bwMode="auto">
              <a:xfrm flipH="1" flipV="1">
                <a:off x="3597258" y="3773448"/>
                <a:ext cx="30163" cy="157163"/>
              </a:xfrm>
              <a:prstGeom prst="line">
                <a:avLst/>
              </a:prstGeom>
              <a:noFill/>
              <a:ln w="12700">
                <a:solidFill>
                  <a:srgbClr val="FFC307"/>
                </a:solidFill>
                <a:round/>
                <a:headEnd/>
                <a:tailEnd/>
              </a:ln>
            </p:spPr>
            <p:txBody>
              <a:bodyPr wrap="none" anchor="ctr"/>
              <a:lstStyle/>
              <a:p>
                <a:endParaRPr lang="en-US" sz="1400"/>
              </a:p>
            </p:txBody>
          </p:sp>
          <p:sp>
            <p:nvSpPr>
              <p:cNvPr id="157" name="Line 89"/>
              <p:cNvSpPr>
                <a:spLocks noChangeShapeType="1"/>
              </p:cNvSpPr>
              <p:nvPr/>
            </p:nvSpPr>
            <p:spPr bwMode="auto">
              <a:xfrm flipH="1">
                <a:off x="3521058" y="3786148"/>
                <a:ext cx="88900" cy="131763"/>
              </a:xfrm>
              <a:prstGeom prst="line">
                <a:avLst/>
              </a:prstGeom>
              <a:noFill/>
              <a:ln w="12700">
                <a:solidFill>
                  <a:srgbClr val="FFC307"/>
                </a:solidFill>
                <a:round/>
                <a:headEnd/>
                <a:tailEnd/>
              </a:ln>
            </p:spPr>
            <p:txBody>
              <a:bodyPr wrap="none" anchor="ctr"/>
              <a:lstStyle/>
              <a:p>
                <a:endParaRPr lang="en-US" sz="1400"/>
              </a:p>
            </p:txBody>
          </p:sp>
          <p:sp>
            <p:nvSpPr>
              <p:cNvPr id="158" name="Line 90"/>
              <p:cNvSpPr>
                <a:spLocks noChangeShapeType="1"/>
              </p:cNvSpPr>
              <p:nvPr/>
            </p:nvSpPr>
            <p:spPr bwMode="auto">
              <a:xfrm flipH="1">
                <a:off x="3736958" y="3776623"/>
                <a:ext cx="80963" cy="133350"/>
              </a:xfrm>
              <a:prstGeom prst="line">
                <a:avLst/>
              </a:prstGeom>
              <a:noFill/>
              <a:ln w="12700">
                <a:solidFill>
                  <a:srgbClr val="FFC307"/>
                </a:solidFill>
                <a:round/>
                <a:headEnd/>
                <a:tailEnd/>
              </a:ln>
            </p:spPr>
            <p:txBody>
              <a:bodyPr wrap="none" anchor="ctr"/>
              <a:lstStyle/>
              <a:p>
                <a:endParaRPr lang="en-US" sz="1400"/>
              </a:p>
            </p:txBody>
          </p:sp>
          <p:sp>
            <p:nvSpPr>
              <p:cNvPr id="159" name="Line 91"/>
              <p:cNvSpPr>
                <a:spLocks noChangeShapeType="1"/>
              </p:cNvSpPr>
              <p:nvPr/>
            </p:nvSpPr>
            <p:spPr bwMode="auto">
              <a:xfrm flipH="1" flipV="1">
                <a:off x="3673458" y="3587711"/>
                <a:ext cx="76200" cy="334963"/>
              </a:xfrm>
              <a:prstGeom prst="line">
                <a:avLst/>
              </a:prstGeom>
              <a:noFill/>
              <a:ln w="12700">
                <a:solidFill>
                  <a:srgbClr val="FFC307"/>
                </a:solidFill>
                <a:round/>
                <a:headEnd/>
                <a:tailEnd/>
              </a:ln>
            </p:spPr>
            <p:txBody>
              <a:bodyPr wrap="none" anchor="ctr"/>
              <a:lstStyle/>
              <a:p>
                <a:endParaRPr lang="en-US" sz="1400"/>
              </a:p>
            </p:txBody>
          </p:sp>
          <p:sp>
            <p:nvSpPr>
              <p:cNvPr id="160" name="Line 92"/>
              <p:cNvSpPr>
                <a:spLocks noChangeShapeType="1"/>
              </p:cNvSpPr>
              <p:nvPr/>
            </p:nvSpPr>
            <p:spPr bwMode="auto">
              <a:xfrm>
                <a:off x="3679808" y="3600411"/>
                <a:ext cx="0" cy="309563"/>
              </a:xfrm>
              <a:prstGeom prst="line">
                <a:avLst/>
              </a:prstGeom>
              <a:noFill/>
              <a:ln w="12700">
                <a:solidFill>
                  <a:srgbClr val="FFC307"/>
                </a:solidFill>
                <a:round/>
                <a:headEnd/>
                <a:tailEnd/>
              </a:ln>
            </p:spPr>
            <p:txBody>
              <a:bodyPr wrap="none" anchor="ctr"/>
              <a:lstStyle/>
              <a:p>
                <a:endParaRPr lang="en-US" sz="1400"/>
              </a:p>
            </p:txBody>
          </p:sp>
          <p:sp>
            <p:nvSpPr>
              <p:cNvPr id="161" name="Line 93"/>
              <p:cNvSpPr>
                <a:spLocks noChangeShapeType="1"/>
              </p:cNvSpPr>
              <p:nvPr/>
            </p:nvSpPr>
            <p:spPr bwMode="auto">
              <a:xfrm flipH="1" flipV="1">
                <a:off x="3605196" y="3581361"/>
                <a:ext cx="74613" cy="341313"/>
              </a:xfrm>
              <a:prstGeom prst="line">
                <a:avLst/>
              </a:prstGeom>
              <a:noFill/>
              <a:ln w="12700">
                <a:solidFill>
                  <a:srgbClr val="FFC307"/>
                </a:solidFill>
                <a:round/>
                <a:headEnd/>
                <a:tailEnd/>
              </a:ln>
            </p:spPr>
            <p:txBody>
              <a:bodyPr wrap="none" anchor="ctr"/>
              <a:lstStyle/>
              <a:p>
                <a:endParaRPr lang="en-US" sz="1400"/>
              </a:p>
            </p:txBody>
          </p:sp>
          <p:sp>
            <p:nvSpPr>
              <p:cNvPr id="162" name="Line 94"/>
              <p:cNvSpPr>
                <a:spLocks noChangeShapeType="1"/>
              </p:cNvSpPr>
              <p:nvPr/>
            </p:nvSpPr>
            <p:spPr bwMode="auto">
              <a:xfrm flipV="1">
                <a:off x="5705458" y="3587711"/>
                <a:ext cx="117475" cy="342900"/>
              </a:xfrm>
              <a:prstGeom prst="line">
                <a:avLst/>
              </a:prstGeom>
              <a:noFill/>
              <a:ln w="12700">
                <a:solidFill>
                  <a:srgbClr val="FFC307"/>
                </a:solidFill>
                <a:round/>
                <a:headEnd/>
                <a:tailEnd/>
              </a:ln>
            </p:spPr>
            <p:txBody>
              <a:bodyPr wrap="none" anchor="ctr"/>
              <a:lstStyle/>
              <a:p>
                <a:endParaRPr lang="en-US" sz="1400"/>
              </a:p>
            </p:txBody>
          </p:sp>
          <p:sp>
            <p:nvSpPr>
              <p:cNvPr id="163" name="Line 95"/>
              <p:cNvSpPr>
                <a:spLocks noChangeShapeType="1"/>
              </p:cNvSpPr>
              <p:nvPr/>
            </p:nvSpPr>
            <p:spPr bwMode="auto">
              <a:xfrm>
                <a:off x="5835633" y="3600411"/>
                <a:ext cx="79375" cy="309563"/>
              </a:xfrm>
              <a:prstGeom prst="line">
                <a:avLst/>
              </a:prstGeom>
              <a:noFill/>
              <a:ln w="12700">
                <a:solidFill>
                  <a:srgbClr val="FFC307"/>
                </a:solidFill>
                <a:round/>
                <a:headEnd/>
                <a:tailEnd/>
              </a:ln>
            </p:spPr>
            <p:txBody>
              <a:bodyPr wrap="none" anchor="ctr"/>
              <a:lstStyle/>
              <a:p>
                <a:endParaRPr lang="en-US" sz="1400"/>
              </a:p>
            </p:txBody>
          </p:sp>
          <p:sp>
            <p:nvSpPr>
              <p:cNvPr id="164" name="Line 96"/>
              <p:cNvSpPr>
                <a:spLocks noChangeShapeType="1"/>
              </p:cNvSpPr>
              <p:nvPr/>
            </p:nvSpPr>
            <p:spPr bwMode="auto">
              <a:xfrm flipV="1">
                <a:off x="5927708" y="3763923"/>
                <a:ext cx="63500" cy="158750"/>
              </a:xfrm>
              <a:prstGeom prst="line">
                <a:avLst/>
              </a:prstGeom>
              <a:noFill/>
              <a:ln w="12700">
                <a:solidFill>
                  <a:srgbClr val="FFC307"/>
                </a:solidFill>
                <a:round/>
                <a:headEnd/>
                <a:tailEnd/>
              </a:ln>
            </p:spPr>
            <p:txBody>
              <a:bodyPr wrap="none" anchor="ctr"/>
              <a:lstStyle/>
              <a:p>
                <a:endParaRPr lang="en-US" sz="1400"/>
              </a:p>
            </p:txBody>
          </p:sp>
          <p:sp>
            <p:nvSpPr>
              <p:cNvPr id="165" name="Line 97"/>
              <p:cNvSpPr>
                <a:spLocks noChangeShapeType="1"/>
              </p:cNvSpPr>
              <p:nvPr/>
            </p:nvSpPr>
            <p:spPr bwMode="auto">
              <a:xfrm flipH="1" flipV="1">
                <a:off x="5943583" y="3587711"/>
                <a:ext cx="60325" cy="180975"/>
              </a:xfrm>
              <a:prstGeom prst="line">
                <a:avLst/>
              </a:prstGeom>
              <a:noFill/>
              <a:ln w="12700">
                <a:solidFill>
                  <a:srgbClr val="FFC307"/>
                </a:solidFill>
                <a:round/>
                <a:headEnd/>
                <a:tailEnd/>
              </a:ln>
            </p:spPr>
            <p:txBody>
              <a:bodyPr wrap="none" anchor="ctr"/>
              <a:lstStyle/>
              <a:p>
                <a:endParaRPr lang="en-US" sz="1400"/>
              </a:p>
            </p:txBody>
          </p:sp>
          <p:sp>
            <p:nvSpPr>
              <p:cNvPr id="166" name="Line 98"/>
              <p:cNvSpPr>
                <a:spLocks noChangeShapeType="1"/>
              </p:cNvSpPr>
              <p:nvPr/>
            </p:nvSpPr>
            <p:spPr bwMode="auto">
              <a:xfrm>
                <a:off x="5956283" y="3600411"/>
                <a:ext cx="180975" cy="155575"/>
              </a:xfrm>
              <a:prstGeom prst="line">
                <a:avLst/>
              </a:prstGeom>
              <a:noFill/>
              <a:ln w="12700">
                <a:solidFill>
                  <a:srgbClr val="FFC307"/>
                </a:solidFill>
                <a:round/>
                <a:headEnd/>
                <a:tailEnd/>
              </a:ln>
            </p:spPr>
            <p:txBody>
              <a:bodyPr wrap="none" anchor="ctr"/>
              <a:lstStyle/>
              <a:p>
                <a:endParaRPr lang="en-US" sz="1400"/>
              </a:p>
            </p:txBody>
          </p:sp>
          <p:sp>
            <p:nvSpPr>
              <p:cNvPr id="167" name="Line 99"/>
              <p:cNvSpPr>
                <a:spLocks noChangeShapeType="1"/>
              </p:cNvSpPr>
              <p:nvPr/>
            </p:nvSpPr>
            <p:spPr bwMode="auto">
              <a:xfrm flipH="1">
                <a:off x="6105508" y="3790911"/>
                <a:ext cx="50800" cy="127000"/>
              </a:xfrm>
              <a:prstGeom prst="line">
                <a:avLst/>
              </a:prstGeom>
              <a:noFill/>
              <a:ln w="12700">
                <a:solidFill>
                  <a:srgbClr val="FFC307"/>
                </a:solidFill>
                <a:round/>
                <a:headEnd/>
                <a:tailEnd/>
              </a:ln>
            </p:spPr>
            <p:txBody>
              <a:bodyPr wrap="none" anchor="ctr"/>
              <a:lstStyle/>
              <a:p>
                <a:endParaRPr lang="en-US" sz="1400"/>
              </a:p>
            </p:txBody>
          </p:sp>
          <p:sp>
            <p:nvSpPr>
              <p:cNvPr id="168" name="Line 100"/>
              <p:cNvSpPr>
                <a:spLocks noChangeShapeType="1"/>
              </p:cNvSpPr>
              <p:nvPr/>
            </p:nvSpPr>
            <p:spPr bwMode="auto">
              <a:xfrm flipV="1">
                <a:off x="6118208" y="3581361"/>
                <a:ext cx="177800" cy="349250"/>
              </a:xfrm>
              <a:prstGeom prst="line">
                <a:avLst/>
              </a:prstGeom>
              <a:noFill/>
              <a:ln w="12700">
                <a:solidFill>
                  <a:srgbClr val="FFC307"/>
                </a:solidFill>
                <a:round/>
                <a:headEnd/>
                <a:tailEnd/>
              </a:ln>
            </p:spPr>
            <p:txBody>
              <a:bodyPr wrap="none" anchor="ctr"/>
              <a:lstStyle/>
              <a:p>
                <a:endParaRPr lang="en-US" sz="1400"/>
              </a:p>
            </p:txBody>
          </p:sp>
          <p:sp>
            <p:nvSpPr>
              <p:cNvPr id="169" name="Line 101"/>
              <p:cNvSpPr>
                <a:spLocks noChangeShapeType="1"/>
              </p:cNvSpPr>
              <p:nvPr/>
            </p:nvSpPr>
            <p:spPr bwMode="auto">
              <a:xfrm>
                <a:off x="5013308" y="3600411"/>
                <a:ext cx="41275" cy="317500"/>
              </a:xfrm>
              <a:prstGeom prst="line">
                <a:avLst/>
              </a:prstGeom>
              <a:noFill/>
              <a:ln w="12700">
                <a:solidFill>
                  <a:srgbClr val="FFC307"/>
                </a:solidFill>
                <a:round/>
                <a:headEnd/>
                <a:tailEnd/>
              </a:ln>
            </p:spPr>
            <p:txBody>
              <a:bodyPr wrap="none" anchor="ctr"/>
              <a:lstStyle/>
              <a:p>
                <a:endParaRPr lang="en-US" sz="1400"/>
              </a:p>
            </p:txBody>
          </p:sp>
          <p:sp>
            <p:nvSpPr>
              <p:cNvPr id="170" name="Line 102"/>
              <p:cNvSpPr>
                <a:spLocks noChangeShapeType="1"/>
              </p:cNvSpPr>
              <p:nvPr/>
            </p:nvSpPr>
            <p:spPr bwMode="auto">
              <a:xfrm flipV="1">
                <a:off x="5067283" y="3587711"/>
                <a:ext cx="73025" cy="342900"/>
              </a:xfrm>
              <a:prstGeom prst="line">
                <a:avLst/>
              </a:prstGeom>
              <a:noFill/>
              <a:ln w="12700">
                <a:solidFill>
                  <a:srgbClr val="FFC307"/>
                </a:solidFill>
                <a:round/>
                <a:headEnd/>
                <a:tailEnd/>
              </a:ln>
            </p:spPr>
            <p:txBody>
              <a:bodyPr wrap="none" anchor="ctr"/>
              <a:lstStyle/>
              <a:p>
                <a:endParaRPr lang="en-US" sz="1400"/>
              </a:p>
            </p:txBody>
          </p:sp>
        </p:grpSp>
        <p:sp>
          <p:nvSpPr>
            <p:cNvPr id="23" name="Rectangle 103"/>
            <p:cNvSpPr>
              <a:spLocks noChangeArrowheads="1"/>
            </p:cNvSpPr>
            <p:nvPr/>
          </p:nvSpPr>
          <p:spPr bwMode="auto">
            <a:xfrm>
              <a:off x="5573713" y="4211638"/>
              <a:ext cx="2798762" cy="152400"/>
            </a:xfrm>
            <a:prstGeom prst="rect">
              <a:avLst/>
            </a:prstGeom>
            <a:solidFill>
              <a:schemeClr val="bg1"/>
            </a:solidFill>
            <a:ln w="12700">
              <a:solidFill>
                <a:schemeClr val="tx1"/>
              </a:solidFill>
              <a:miter lim="800000"/>
              <a:headEnd/>
              <a:tailEnd/>
            </a:ln>
          </p:spPr>
          <p:txBody>
            <a:bodyPr wrap="none" anchor="ctr"/>
            <a:lstStyle/>
            <a:p>
              <a:pPr defTabSz="1316038" eaLnBrk="1" hangingPunct="1">
                <a:lnSpc>
                  <a:spcPct val="90000"/>
                </a:lnSpc>
                <a:spcBef>
                  <a:spcPct val="50000"/>
                </a:spcBef>
              </a:pPr>
              <a:r>
                <a:rPr lang="en-US" sz="800" b="1">
                  <a:latin typeface="Arial" pitchFamily="34" charset="0"/>
                  <a:cs typeface="Arial" pitchFamily="34" charset="0"/>
                </a:rPr>
                <a:t>Diffusing Reflective Surface</a:t>
              </a:r>
            </a:p>
          </p:txBody>
        </p:sp>
        <p:sp>
          <p:nvSpPr>
            <p:cNvPr id="24" name="Rectangle 104"/>
            <p:cNvSpPr>
              <a:spLocks noChangeArrowheads="1"/>
            </p:cNvSpPr>
            <p:nvPr/>
          </p:nvSpPr>
          <p:spPr bwMode="auto">
            <a:xfrm>
              <a:off x="7634288" y="4211638"/>
              <a:ext cx="298450" cy="152400"/>
            </a:xfrm>
            <a:prstGeom prst="rect">
              <a:avLst/>
            </a:prstGeom>
            <a:solidFill>
              <a:srgbClr val="FBFD66"/>
            </a:solidFill>
            <a:ln w="12700">
              <a:solidFill>
                <a:schemeClr val="tx1"/>
              </a:solidFill>
              <a:miter lim="800000"/>
              <a:headEnd/>
              <a:tailEnd/>
            </a:ln>
          </p:spPr>
          <p:txBody>
            <a:bodyPr wrap="none" anchor="ctr"/>
            <a:lstStyle/>
            <a:p>
              <a:pPr eaLnBrk="1" hangingPunct="1"/>
              <a:endParaRPr lang="en-US" sz="800" b="1">
                <a:latin typeface="Arial" pitchFamily="34" charset="0"/>
                <a:cs typeface="Arial" pitchFamily="34" charset="0"/>
              </a:endParaRPr>
            </a:p>
          </p:txBody>
        </p:sp>
        <p:sp>
          <p:nvSpPr>
            <p:cNvPr id="25" name="Rectangle 107"/>
            <p:cNvSpPr>
              <a:spLocks noChangeArrowheads="1"/>
            </p:cNvSpPr>
            <p:nvPr/>
          </p:nvSpPr>
          <p:spPr bwMode="auto">
            <a:xfrm>
              <a:off x="5573713" y="3616325"/>
              <a:ext cx="2798762" cy="150813"/>
            </a:xfrm>
            <a:prstGeom prst="rect">
              <a:avLst/>
            </a:prstGeom>
            <a:solidFill>
              <a:schemeClr val="bg1"/>
            </a:solidFill>
            <a:ln w="12700">
              <a:solidFill>
                <a:schemeClr val="tx1"/>
              </a:solidFill>
              <a:miter lim="800000"/>
              <a:headEnd/>
              <a:tailEnd/>
            </a:ln>
          </p:spPr>
          <p:txBody>
            <a:bodyPr wrap="none" anchor="ctr"/>
            <a:lstStyle/>
            <a:p>
              <a:pPr algn="ctr" defTabSz="1316038" eaLnBrk="1" hangingPunct="1">
                <a:lnSpc>
                  <a:spcPct val="90000"/>
                </a:lnSpc>
                <a:spcBef>
                  <a:spcPct val="50000"/>
                </a:spcBef>
              </a:pPr>
              <a:r>
                <a:rPr lang="en-US" sz="800" b="1">
                  <a:latin typeface="Arial" pitchFamily="34" charset="0"/>
                  <a:cs typeface="Arial" pitchFamily="34" charset="0"/>
                </a:rPr>
                <a:t>Dif/Ref Surface</a:t>
              </a:r>
            </a:p>
          </p:txBody>
        </p:sp>
        <p:sp>
          <p:nvSpPr>
            <p:cNvPr id="26" name="Line 108"/>
            <p:cNvSpPr>
              <a:spLocks noChangeShapeType="1"/>
            </p:cNvSpPr>
            <p:nvPr/>
          </p:nvSpPr>
          <p:spPr bwMode="auto">
            <a:xfrm flipH="1">
              <a:off x="7529513" y="4592638"/>
              <a:ext cx="508000" cy="0"/>
            </a:xfrm>
            <a:prstGeom prst="line">
              <a:avLst/>
            </a:prstGeom>
            <a:noFill/>
            <a:ln w="12700">
              <a:solidFill>
                <a:schemeClr val="tx1"/>
              </a:solidFill>
              <a:round/>
              <a:headEnd/>
              <a:tailEnd/>
            </a:ln>
          </p:spPr>
          <p:txBody>
            <a:bodyPr wrap="none" anchor="ctr"/>
            <a:lstStyle/>
            <a:p>
              <a:endParaRPr lang="en-US" sz="1400"/>
            </a:p>
          </p:txBody>
        </p:sp>
        <p:sp>
          <p:nvSpPr>
            <p:cNvPr id="27" name="Rectangle 123"/>
            <p:cNvSpPr>
              <a:spLocks noChangeArrowheads="1"/>
            </p:cNvSpPr>
            <p:nvPr/>
          </p:nvSpPr>
          <p:spPr bwMode="auto">
            <a:xfrm>
              <a:off x="6269038" y="4494213"/>
              <a:ext cx="1671636" cy="304564"/>
            </a:xfrm>
            <a:prstGeom prst="rect">
              <a:avLst/>
            </a:prstGeom>
            <a:noFill/>
            <a:ln w="12700">
              <a:noFill/>
              <a:miter lim="800000"/>
              <a:headEnd/>
              <a:tailEnd/>
            </a:ln>
          </p:spPr>
          <p:txBody>
            <a:bodyPr lIns="111125" tIns="55562" rIns="111125" bIns="55562">
              <a:spAutoFit/>
            </a:bodyPr>
            <a:lstStyle/>
            <a:p>
              <a:pPr defTabSz="1316038" eaLnBrk="1" hangingPunct="1">
                <a:lnSpc>
                  <a:spcPct val="90000"/>
                </a:lnSpc>
                <a:spcBef>
                  <a:spcPct val="50000"/>
                </a:spcBef>
              </a:pPr>
              <a:r>
                <a:rPr lang="en-US" sz="800" b="1">
                  <a:latin typeface="Arial" pitchFamily="34" charset="0"/>
                  <a:cs typeface="Arial" pitchFamily="34" charset="0"/>
                </a:rPr>
                <a:t>Light Chopper</a:t>
              </a:r>
            </a:p>
          </p:txBody>
        </p:sp>
        <p:cxnSp>
          <p:nvCxnSpPr>
            <p:cNvPr id="28" name="Straight Connector 27"/>
            <p:cNvCxnSpPr>
              <a:stCxn id="20" idx="2"/>
            </p:cNvCxnSpPr>
            <p:nvPr/>
          </p:nvCxnSpPr>
          <p:spPr>
            <a:xfrm rot="5400000">
              <a:off x="7408863" y="5360988"/>
              <a:ext cx="7493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Rounded Rectangle 332"/>
            <p:cNvPicPr>
              <a:picLocks noChangeArrowheads="1"/>
            </p:cNvPicPr>
            <p:nvPr/>
          </p:nvPicPr>
          <p:blipFill>
            <a:blip r:embed="rId7" cstate="print"/>
            <a:srcRect/>
            <a:stretch>
              <a:fillRect/>
            </a:stretch>
          </p:blipFill>
          <p:spPr bwMode="auto">
            <a:xfrm>
              <a:off x="5640388" y="5715000"/>
              <a:ext cx="2290762" cy="441325"/>
            </a:xfrm>
            <a:prstGeom prst="rect">
              <a:avLst/>
            </a:prstGeom>
            <a:noFill/>
          </p:spPr>
        </p:pic>
        <p:sp>
          <p:nvSpPr>
            <p:cNvPr id="30" name="Text Box 119"/>
            <p:cNvSpPr txBox="1">
              <a:spLocks noChangeArrowheads="1"/>
            </p:cNvSpPr>
            <p:nvPr/>
          </p:nvSpPr>
          <p:spPr bwMode="auto">
            <a:xfrm rot="16200000">
              <a:off x="6645275" y="4856163"/>
              <a:ext cx="288925" cy="2159000"/>
            </a:xfrm>
            <a:prstGeom prst="rect">
              <a:avLst/>
            </a:prstGeom>
            <a:noFill/>
            <a:ln w="9525">
              <a:noFill/>
              <a:miter lim="800000"/>
              <a:headEnd/>
              <a:tailEnd/>
            </a:ln>
          </p:spPr>
          <p:txBody>
            <a:bodyPr vert="eaVert" anchor="ctr"/>
            <a:lstStyle/>
            <a:p>
              <a:pPr algn="ctr" eaLnBrk="1" hangingPunct="1"/>
              <a:r>
                <a:rPr lang="en-US" sz="800" b="1">
                  <a:solidFill>
                    <a:srgbClr val="FFFFFF"/>
                  </a:solidFill>
                  <a:latin typeface="Arial" pitchFamily="34" charset="0"/>
                  <a:cs typeface="Arial" pitchFamily="34" charset="0"/>
                </a:rPr>
                <a:t>Measurement &amp; Diagnostic Processor</a:t>
              </a:r>
            </a:p>
          </p:txBody>
        </p:sp>
        <p:sp>
          <p:nvSpPr>
            <p:cNvPr id="31" name="Snip Same Side Corner Rectangle 370"/>
            <p:cNvSpPr/>
            <p:nvPr/>
          </p:nvSpPr>
          <p:spPr>
            <a:xfrm rot="5400000">
              <a:off x="4887912" y="1598613"/>
              <a:ext cx="125413" cy="96838"/>
            </a:xfrm>
            <a:prstGeom prst="snip2SameRect">
              <a:avLst/>
            </a:prstGeom>
            <a:solidFill>
              <a:schemeClr val="tx1"/>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800" b="1">
                <a:cs typeface="Arial" pitchFamily="34" charset="0"/>
              </a:endParaRPr>
            </a:p>
          </p:txBody>
        </p:sp>
        <p:cxnSp>
          <p:nvCxnSpPr>
            <p:cNvPr id="32" name="Straight Connector 31"/>
            <p:cNvCxnSpPr>
              <a:cxnSpLocks noChangeShapeType="1"/>
            </p:cNvCxnSpPr>
            <p:nvPr/>
          </p:nvCxnSpPr>
          <p:spPr bwMode="auto">
            <a:xfrm flipV="1">
              <a:off x="5002213" y="1647825"/>
              <a:ext cx="1797050" cy="0"/>
            </a:xfrm>
            <a:prstGeom prst="line">
              <a:avLst/>
            </a:prstGeom>
            <a:noFill/>
            <a:ln w="9525" algn="ctr">
              <a:solidFill>
                <a:schemeClr val="tx1"/>
              </a:solidFill>
              <a:round/>
              <a:headEnd/>
              <a:tailEnd/>
            </a:ln>
          </p:spPr>
        </p:cxnSp>
        <p:pic>
          <p:nvPicPr>
            <p:cNvPr id="33" name="Rounded Rectangle 373"/>
            <p:cNvPicPr>
              <a:picLocks noChangeArrowheads="1"/>
            </p:cNvPicPr>
            <p:nvPr/>
          </p:nvPicPr>
          <p:blipFill>
            <a:blip r:embed="rId8" cstate="print"/>
            <a:srcRect/>
            <a:stretch>
              <a:fillRect/>
            </a:stretch>
          </p:blipFill>
          <p:spPr bwMode="auto">
            <a:xfrm>
              <a:off x="5640388" y="1430338"/>
              <a:ext cx="2673350" cy="439737"/>
            </a:xfrm>
            <a:prstGeom prst="rect">
              <a:avLst/>
            </a:prstGeom>
            <a:noFill/>
          </p:spPr>
        </p:pic>
        <p:sp>
          <p:nvSpPr>
            <p:cNvPr id="34" name="Text Box 125"/>
            <p:cNvSpPr txBox="1">
              <a:spLocks noChangeArrowheads="1"/>
            </p:cNvSpPr>
            <p:nvPr/>
          </p:nvSpPr>
          <p:spPr bwMode="auto">
            <a:xfrm rot="16200000">
              <a:off x="6854316" y="359285"/>
              <a:ext cx="287337" cy="2575494"/>
            </a:xfrm>
            <a:prstGeom prst="rect">
              <a:avLst/>
            </a:prstGeom>
            <a:noFill/>
            <a:ln w="9525">
              <a:noFill/>
              <a:miter lim="800000"/>
              <a:headEnd/>
              <a:tailEnd/>
            </a:ln>
          </p:spPr>
          <p:txBody>
            <a:bodyPr vert="eaVert" anchor="ctr"/>
            <a:lstStyle/>
            <a:p>
              <a:pPr algn="ctr" eaLnBrk="1" hangingPunct="1"/>
              <a:r>
                <a:rPr lang="en-US" sz="800" b="1">
                  <a:solidFill>
                    <a:srgbClr val="FFFFFF"/>
                  </a:solidFill>
                  <a:latin typeface="Arial" pitchFamily="34" charset="0"/>
                  <a:cs typeface="Arial" pitchFamily="34" charset="0"/>
                </a:rPr>
                <a:t>Measurement &amp; Diagnostic Processor</a:t>
              </a:r>
            </a:p>
          </p:txBody>
        </p:sp>
        <p:grpSp>
          <p:nvGrpSpPr>
            <p:cNvPr id="35" name="Group 196"/>
            <p:cNvGrpSpPr>
              <a:grpSpLocks/>
            </p:cNvGrpSpPr>
            <p:nvPr/>
          </p:nvGrpSpPr>
          <p:grpSpPr bwMode="auto">
            <a:xfrm>
              <a:off x="4991100" y="1804988"/>
              <a:ext cx="2363788" cy="2152650"/>
              <a:chOff x="2528852" y="1414693"/>
              <a:chExt cx="2680514" cy="2469107"/>
            </a:xfrm>
          </p:grpSpPr>
          <p:sp>
            <p:nvSpPr>
              <p:cNvPr id="48" name="Rectangle 115"/>
              <p:cNvSpPr>
                <a:spLocks noChangeArrowheads="1"/>
              </p:cNvSpPr>
              <p:nvPr/>
            </p:nvSpPr>
            <p:spPr bwMode="auto">
              <a:xfrm>
                <a:off x="3698888" y="2538336"/>
                <a:ext cx="350838" cy="1345464"/>
              </a:xfrm>
              <a:prstGeom prst="rect">
                <a:avLst/>
              </a:prstGeom>
              <a:solidFill>
                <a:srgbClr val="FFF12D"/>
              </a:solidFill>
              <a:ln w="12700">
                <a:noFill/>
                <a:miter lim="800000"/>
                <a:headEnd/>
                <a:tailEnd/>
              </a:ln>
            </p:spPr>
            <p:txBody>
              <a:bodyPr wrap="none" anchor="ctr"/>
              <a:lstStyle/>
              <a:p>
                <a:pPr eaLnBrk="1" hangingPunct="1"/>
                <a:endParaRPr lang="en-US" sz="800" b="1">
                  <a:latin typeface="Arial" pitchFamily="34" charset="0"/>
                  <a:cs typeface="Arial" pitchFamily="34" charset="0"/>
                </a:endParaRPr>
              </a:p>
            </p:txBody>
          </p:sp>
          <p:sp>
            <p:nvSpPr>
              <p:cNvPr id="49" name="Line 116"/>
              <p:cNvSpPr>
                <a:spLocks noChangeShapeType="1"/>
              </p:cNvSpPr>
              <p:nvPr/>
            </p:nvSpPr>
            <p:spPr bwMode="auto">
              <a:xfrm flipH="1">
                <a:off x="3874715" y="3490102"/>
                <a:ext cx="0" cy="393697"/>
              </a:xfrm>
              <a:prstGeom prst="line">
                <a:avLst/>
              </a:prstGeom>
              <a:noFill/>
              <a:ln w="12700">
                <a:solidFill>
                  <a:srgbClr val="FFC307"/>
                </a:solidFill>
                <a:round/>
                <a:headEnd type="triangle" w="med" len="med"/>
                <a:tailEnd/>
              </a:ln>
            </p:spPr>
            <p:txBody>
              <a:bodyPr wrap="none" anchor="ctr"/>
              <a:lstStyle/>
              <a:p>
                <a:endParaRPr lang="en-US" sz="1400"/>
              </a:p>
            </p:txBody>
          </p:sp>
          <p:sp>
            <p:nvSpPr>
              <p:cNvPr id="50" name="Line 116"/>
              <p:cNvSpPr>
                <a:spLocks noChangeShapeType="1"/>
              </p:cNvSpPr>
              <p:nvPr/>
            </p:nvSpPr>
            <p:spPr bwMode="auto">
              <a:xfrm flipH="1">
                <a:off x="3949683" y="3321824"/>
                <a:ext cx="4750" cy="546949"/>
              </a:xfrm>
              <a:prstGeom prst="line">
                <a:avLst/>
              </a:prstGeom>
              <a:noFill/>
              <a:ln w="12700">
                <a:solidFill>
                  <a:srgbClr val="FFC307"/>
                </a:solidFill>
                <a:round/>
                <a:headEnd type="triangle" w="med" len="med"/>
                <a:tailEnd/>
              </a:ln>
            </p:spPr>
            <p:txBody>
              <a:bodyPr wrap="none" anchor="ctr"/>
              <a:lstStyle/>
              <a:p>
                <a:endParaRPr lang="en-US" sz="1400"/>
              </a:p>
            </p:txBody>
          </p:sp>
          <p:cxnSp>
            <p:nvCxnSpPr>
              <p:cNvPr id="51" name="Straight Connector 50"/>
              <p:cNvCxnSpPr/>
              <p:nvPr/>
            </p:nvCxnSpPr>
            <p:spPr>
              <a:xfrm rot="16200000" flipH="1">
                <a:off x="3744306" y="1547616"/>
                <a:ext cx="2622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Group 183"/>
              <p:cNvGrpSpPr>
                <a:grpSpLocks/>
              </p:cNvGrpSpPr>
              <p:nvPr/>
            </p:nvGrpSpPr>
            <p:grpSpPr bwMode="auto">
              <a:xfrm>
                <a:off x="2528852" y="1416316"/>
                <a:ext cx="928691" cy="1512636"/>
                <a:chOff x="2528852" y="1282152"/>
                <a:chExt cx="928691" cy="1512636"/>
              </a:xfrm>
            </p:grpSpPr>
            <p:cxnSp>
              <p:nvCxnSpPr>
                <p:cNvPr id="81" name="Straight Connector 80"/>
                <p:cNvCxnSpPr/>
                <p:nvPr/>
              </p:nvCxnSpPr>
              <p:spPr>
                <a:xfrm rot="10800000" flipV="1">
                  <a:off x="2528852" y="2795497"/>
                  <a:ext cx="684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6200000" flipV="1">
                  <a:off x="2174692" y="2439516"/>
                  <a:ext cx="7083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10800000" flipV="1">
                  <a:off x="2528852" y="2085356"/>
                  <a:ext cx="925308" cy="0"/>
                </a:xfrm>
                <a:prstGeom prst="line">
                  <a:avLst/>
                </a:prstGeom>
                <a:ln>
                  <a:solidFill>
                    <a:schemeClr val="tx1"/>
                  </a:solidFill>
                  <a:beve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5400000" flipH="1" flipV="1">
                  <a:off x="3054458" y="1682052"/>
                  <a:ext cx="803006" cy="3600"/>
                </a:xfrm>
                <a:prstGeom prst="line">
                  <a:avLst/>
                </a:prstGeom>
                <a:ln>
                  <a:solidFill>
                    <a:schemeClr val="tx1"/>
                  </a:solidFill>
                  <a:bevel/>
                </a:ln>
              </p:spPr>
              <p:style>
                <a:lnRef idx="1">
                  <a:schemeClr val="accent1"/>
                </a:lnRef>
                <a:fillRef idx="0">
                  <a:schemeClr val="accent1"/>
                </a:fillRef>
                <a:effectRef idx="0">
                  <a:schemeClr val="accent1"/>
                </a:effectRef>
                <a:fontRef idx="minor">
                  <a:schemeClr val="tx1"/>
                </a:fontRef>
              </p:style>
            </p:cxnSp>
          </p:grpSp>
          <p:sp>
            <p:nvSpPr>
              <p:cNvPr id="53" name="Rectangle 114"/>
              <p:cNvSpPr>
                <a:spLocks noChangeArrowheads="1"/>
              </p:cNvSpPr>
              <p:nvPr/>
            </p:nvSpPr>
            <p:spPr bwMode="auto">
              <a:xfrm>
                <a:off x="3454382" y="2746330"/>
                <a:ext cx="820792" cy="357188"/>
              </a:xfrm>
              <a:prstGeom prst="rect">
                <a:avLst/>
              </a:prstGeom>
              <a:solidFill>
                <a:srgbClr val="FFF12D"/>
              </a:solidFill>
              <a:ln w="12700">
                <a:noFill/>
                <a:miter lim="800000"/>
                <a:headEnd/>
                <a:tailEnd/>
              </a:ln>
            </p:spPr>
            <p:txBody>
              <a:bodyPr wrap="none" anchor="ctr"/>
              <a:lstStyle/>
              <a:p>
                <a:pPr eaLnBrk="1" hangingPunct="1"/>
                <a:endParaRPr lang="en-US" sz="800" b="1">
                  <a:latin typeface="Arial" pitchFamily="34" charset="0"/>
                  <a:cs typeface="Arial" pitchFamily="34" charset="0"/>
                </a:endParaRPr>
              </a:p>
            </p:txBody>
          </p:sp>
          <p:sp>
            <p:nvSpPr>
              <p:cNvPr id="54" name="Rectangle 127"/>
              <p:cNvSpPr>
                <a:spLocks noChangeArrowheads="1"/>
              </p:cNvSpPr>
              <p:nvPr/>
            </p:nvSpPr>
            <p:spPr bwMode="auto">
              <a:xfrm>
                <a:off x="4149042" y="2190387"/>
                <a:ext cx="765089" cy="696466"/>
              </a:xfrm>
              <a:prstGeom prst="rect">
                <a:avLst/>
              </a:prstGeom>
              <a:noFill/>
              <a:ln w="12700">
                <a:noFill/>
                <a:miter lim="800000"/>
                <a:headEnd/>
                <a:tailEnd/>
              </a:ln>
              <a:effectLst/>
            </p:spPr>
            <p:txBody>
              <a:bodyPr lIns="111125" tIns="55562" rIns="111125" bIns="55562">
                <a:spAutoFit/>
              </a:bodyPr>
              <a:lstStyle/>
              <a:p>
                <a:pPr algn="ctr" defTabSz="1316038" eaLnBrk="1" hangingPunct="1">
                  <a:lnSpc>
                    <a:spcPct val="90000"/>
                  </a:lnSpc>
                  <a:spcBef>
                    <a:spcPct val="50000"/>
                  </a:spcBef>
                  <a:defRPr/>
                </a:pPr>
                <a:r>
                  <a:rPr lang="en-US" sz="800" b="1">
                    <a:solidFill>
                      <a:schemeClr val="accent5"/>
                    </a:solidFill>
                    <a:latin typeface="Arial" pitchFamily="34" charset="0"/>
                    <a:ea typeface="+mn-ea"/>
                    <a:cs typeface="Arial" pitchFamily="34" charset="0"/>
                  </a:rPr>
                  <a:t>Beam Splitter</a:t>
                </a:r>
              </a:p>
            </p:txBody>
          </p:sp>
          <p:sp>
            <p:nvSpPr>
              <p:cNvPr id="55" name="Line 116"/>
              <p:cNvSpPr>
                <a:spLocks noChangeShapeType="1"/>
              </p:cNvSpPr>
              <p:nvPr/>
            </p:nvSpPr>
            <p:spPr bwMode="auto">
              <a:xfrm>
                <a:off x="3874715" y="2538335"/>
                <a:ext cx="0" cy="1179230"/>
              </a:xfrm>
              <a:prstGeom prst="line">
                <a:avLst/>
              </a:prstGeom>
              <a:noFill/>
              <a:ln w="12700">
                <a:solidFill>
                  <a:srgbClr val="FFC307"/>
                </a:solidFill>
                <a:round/>
                <a:headEnd type="triangle" w="med" len="med"/>
                <a:tailEnd/>
              </a:ln>
            </p:spPr>
            <p:txBody>
              <a:bodyPr wrap="none" anchor="ctr"/>
              <a:lstStyle/>
              <a:p>
                <a:endParaRPr lang="en-US" sz="1400"/>
              </a:p>
            </p:txBody>
          </p:sp>
          <p:sp>
            <p:nvSpPr>
              <p:cNvPr id="56" name="Line 139"/>
              <p:cNvSpPr>
                <a:spLocks noChangeShapeType="1"/>
              </p:cNvSpPr>
              <p:nvPr/>
            </p:nvSpPr>
            <p:spPr bwMode="auto">
              <a:xfrm>
                <a:off x="3455176" y="2928895"/>
                <a:ext cx="815182" cy="0"/>
              </a:xfrm>
              <a:prstGeom prst="line">
                <a:avLst/>
              </a:prstGeom>
              <a:noFill/>
              <a:ln w="12700">
                <a:solidFill>
                  <a:srgbClr val="FFC307"/>
                </a:solidFill>
                <a:round/>
                <a:headEnd type="triangle" w="med" len="med"/>
                <a:tailEnd type="triangle" w="med" len="med"/>
              </a:ln>
            </p:spPr>
            <p:txBody>
              <a:bodyPr wrap="none" anchor="ctr"/>
              <a:lstStyle/>
              <a:p>
                <a:endParaRPr lang="en-US" sz="1400"/>
              </a:p>
            </p:txBody>
          </p:sp>
          <p:sp>
            <p:nvSpPr>
              <p:cNvPr id="57" name="Line 139"/>
              <p:cNvSpPr>
                <a:spLocks noChangeShapeType="1"/>
              </p:cNvSpPr>
              <p:nvPr/>
            </p:nvSpPr>
            <p:spPr bwMode="auto">
              <a:xfrm>
                <a:off x="3404410" y="2838416"/>
                <a:ext cx="865948" cy="0"/>
              </a:xfrm>
              <a:prstGeom prst="line">
                <a:avLst/>
              </a:prstGeom>
              <a:noFill/>
              <a:ln w="12700">
                <a:solidFill>
                  <a:srgbClr val="FFC307"/>
                </a:solidFill>
                <a:round/>
                <a:headEnd/>
                <a:tailEnd type="triangle" w="med" len="med"/>
              </a:ln>
            </p:spPr>
            <p:txBody>
              <a:bodyPr wrap="none" anchor="ctr"/>
              <a:lstStyle/>
              <a:p>
                <a:endParaRPr lang="en-US" sz="1400"/>
              </a:p>
            </p:txBody>
          </p:sp>
          <p:sp>
            <p:nvSpPr>
              <p:cNvPr id="58" name="Line 139"/>
              <p:cNvSpPr>
                <a:spLocks noChangeShapeType="1"/>
              </p:cNvSpPr>
              <p:nvPr/>
            </p:nvSpPr>
            <p:spPr bwMode="auto">
              <a:xfrm>
                <a:off x="3455176" y="3020981"/>
                <a:ext cx="815182" cy="0"/>
              </a:xfrm>
              <a:prstGeom prst="line">
                <a:avLst/>
              </a:prstGeom>
              <a:noFill/>
              <a:ln w="12700">
                <a:solidFill>
                  <a:srgbClr val="FFC307"/>
                </a:solidFill>
                <a:round/>
                <a:headEnd type="triangle" w="med" len="med"/>
                <a:tailEnd/>
              </a:ln>
            </p:spPr>
            <p:txBody>
              <a:bodyPr wrap="none" anchor="ctr"/>
              <a:lstStyle/>
              <a:p>
                <a:endParaRPr lang="en-US" sz="1400"/>
              </a:p>
            </p:txBody>
          </p:sp>
          <p:sp>
            <p:nvSpPr>
              <p:cNvPr id="59" name="Line 116"/>
              <p:cNvSpPr>
                <a:spLocks noChangeShapeType="1"/>
              </p:cNvSpPr>
              <p:nvPr/>
            </p:nvSpPr>
            <p:spPr bwMode="auto">
              <a:xfrm flipH="1">
                <a:off x="3958411" y="2538334"/>
                <a:ext cx="0" cy="1130086"/>
              </a:xfrm>
              <a:prstGeom prst="line">
                <a:avLst/>
              </a:prstGeom>
              <a:noFill/>
              <a:ln w="12700">
                <a:solidFill>
                  <a:srgbClr val="FFC307"/>
                </a:solidFill>
                <a:round/>
                <a:headEnd type="triangle" w="med" len="med"/>
                <a:tailEnd/>
              </a:ln>
            </p:spPr>
            <p:txBody>
              <a:bodyPr wrap="none" anchor="ctr"/>
              <a:lstStyle/>
              <a:p>
                <a:endParaRPr lang="en-US" sz="1400"/>
              </a:p>
            </p:txBody>
          </p:sp>
          <p:sp>
            <p:nvSpPr>
              <p:cNvPr id="60" name="Line 116"/>
              <p:cNvSpPr>
                <a:spLocks noChangeShapeType="1"/>
              </p:cNvSpPr>
              <p:nvPr/>
            </p:nvSpPr>
            <p:spPr bwMode="auto">
              <a:xfrm>
                <a:off x="3775075" y="2538335"/>
                <a:ext cx="0" cy="1130085"/>
              </a:xfrm>
              <a:prstGeom prst="line">
                <a:avLst/>
              </a:prstGeom>
              <a:noFill/>
              <a:ln w="12700">
                <a:solidFill>
                  <a:srgbClr val="FFC307"/>
                </a:solidFill>
                <a:round/>
                <a:headEnd/>
                <a:tailEnd type="triangle" w="med" len="med"/>
              </a:ln>
            </p:spPr>
            <p:txBody>
              <a:bodyPr wrap="none" anchor="ctr"/>
              <a:lstStyle/>
              <a:p>
                <a:endParaRPr lang="en-US" sz="1400"/>
              </a:p>
            </p:txBody>
          </p:sp>
          <p:cxnSp>
            <p:nvCxnSpPr>
              <p:cNvPr id="61" name="Straight Connector 60"/>
              <p:cNvCxnSpPr/>
              <p:nvPr/>
            </p:nvCxnSpPr>
            <p:spPr>
              <a:xfrm rot="5400000" flipH="1" flipV="1">
                <a:off x="3692442" y="2732353"/>
                <a:ext cx="360533" cy="361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flipH="1" flipV="1">
                <a:off x="4047838" y="2509430"/>
                <a:ext cx="227610" cy="226827"/>
              </a:xfrm>
              <a:prstGeom prst="line">
                <a:avLst/>
              </a:prstGeom>
              <a:ln w="9525">
                <a:solidFill>
                  <a:schemeClr val="accent5"/>
                </a:solidFill>
                <a:prstDash val="dash"/>
                <a:headEnd type="stealth" w="sm" len="sm"/>
                <a:tailEnd w="sm" len="sm"/>
              </a:ln>
            </p:spPr>
            <p:style>
              <a:lnRef idx="1">
                <a:schemeClr val="accent1"/>
              </a:lnRef>
              <a:fillRef idx="0">
                <a:schemeClr val="accent1"/>
              </a:fillRef>
              <a:effectRef idx="0">
                <a:schemeClr val="accent1"/>
              </a:effectRef>
              <a:fontRef idx="minor">
                <a:schemeClr val="tx1"/>
              </a:fontRef>
            </p:style>
          </p:cxnSp>
          <p:grpSp>
            <p:nvGrpSpPr>
              <p:cNvPr id="63" name="Group 165"/>
              <p:cNvGrpSpPr>
                <a:grpSpLocks/>
              </p:cNvGrpSpPr>
              <p:nvPr/>
            </p:nvGrpSpPr>
            <p:grpSpPr bwMode="auto">
              <a:xfrm>
                <a:off x="4275173" y="2624944"/>
                <a:ext cx="865134" cy="608012"/>
                <a:chOff x="4275173" y="2805074"/>
                <a:chExt cx="865134" cy="608012"/>
              </a:xfrm>
            </p:grpSpPr>
            <p:pic>
              <p:nvPicPr>
                <p:cNvPr id="79" name="Rectangle 364"/>
                <p:cNvPicPr>
                  <a:picLocks noChangeArrowheads="1"/>
                </p:cNvPicPr>
                <p:nvPr/>
              </p:nvPicPr>
              <p:blipFill>
                <a:blip r:embed="rId9" cstate="print"/>
                <a:srcRect/>
                <a:stretch>
                  <a:fillRect/>
                </a:stretch>
              </p:blipFill>
              <p:spPr bwMode="auto">
                <a:xfrm>
                  <a:off x="4222378" y="2755152"/>
                  <a:ext cx="256032" cy="755904"/>
                </a:xfrm>
                <a:prstGeom prst="rect">
                  <a:avLst/>
                </a:prstGeom>
                <a:noFill/>
              </p:spPr>
            </p:pic>
            <p:pic>
              <p:nvPicPr>
                <p:cNvPr id="80" name="Round Same Side Corner Rectangle 365"/>
                <p:cNvPicPr>
                  <a:picLocks noChangeArrowheads="1"/>
                </p:cNvPicPr>
                <p:nvPr/>
              </p:nvPicPr>
              <p:blipFill>
                <a:blip r:embed="rId10" cstate="print"/>
                <a:srcRect/>
                <a:stretch>
                  <a:fillRect/>
                </a:stretch>
              </p:blipFill>
              <p:spPr bwMode="auto">
                <a:xfrm>
                  <a:off x="4301626" y="2767344"/>
                  <a:ext cx="914400" cy="719328"/>
                </a:xfrm>
                <a:prstGeom prst="rect">
                  <a:avLst/>
                </a:prstGeom>
                <a:noFill/>
              </p:spPr>
            </p:pic>
          </p:grpSp>
          <p:grpSp>
            <p:nvGrpSpPr>
              <p:cNvPr id="64" name="Group 184"/>
              <p:cNvGrpSpPr>
                <a:grpSpLocks/>
              </p:cNvGrpSpPr>
              <p:nvPr/>
            </p:nvGrpSpPr>
            <p:grpSpPr bwMode="auto">
              <a:xfrm flipH="1">
                <a:off x="4280675" y="1414693"/>
                <a:ext cx="928691" cy="1512636"/>
                <a:chOff x="2528852" y="1282152"/>
                <a:chExt cx="928691" cy="1512636"/>
              </a:xfrm>
            </p:grpSpPr>
            <p:cxnSp>
              <p:nvCxnSpPr>
                <p:cNvPr id="75" name="Straight Connector 74"/>
                <p:cNvCxnSpPr/>
                <p:nvPr/>
              </p:nvCxnSpPr>
              <p:spPr>
                <a:xfrm rot="10800000" flipV="1">
                  <a:off x="2528852" y="2795298"/>
                  <a:ext cx="684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V="1">
                  <a:off x="2174692" y="2439318"/>
                  <a:ext cx="7083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0800000" flipV="1">
                  <a:off x="2528852" y="2085157"/>
                  <a:ext cx="925308" cy="0"/>
                </a:xfrm>
                <a:prstGeom prst="line">
                  <a:avLst/>
                </a:prstGeom>
                <a:ln>
                  <a:solidFill>
                    <a:schemeClr val="tx1"/>
                  </a:solidFill>
                  <a:beve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flipH="1" flipV="1">
                  <a:off x="3054458" y="1681854"/>
                  <a:ext cx="803005" cy="3600"/>
                </a:xfrm>
                <a:prstGeom prst="line">
                  <a:avLst/>
                </a:prstGeom>
                <a:ln>
                  <a:solidFill>
                    <a:schemeClr val="tx1"/>
                  </a:solidFill>
                  <a:bevel/>
                </a:ln>
              </p:spPr>
              <p:style>
                <a:lnRef idx="1">
                  <a:schemeClr val="accent1"/>
                </a:lnRef>
                <a:fillRef idx="0">
                  <a:schemeClr val="accent1"/>
                </a:fillRef>
                <a:effectRef idx="0">
                  <a:schemeClr val="accent1"/>
                </a:effectRef>
                <a:fontRef idx="minor">
                  <a:schemeClr val="tx1"/>
                </a:fontRef>
              </p:style>
            </p:cxnSp>
          </p:grpSp>
          <p:grpSp>
            <p:nvGrpSpPr>
              <p:cNvPr id="65" name="Group 163"/>
              <p:cNvGrpSpPr>
                <a:grpSpLocks/>
              </p:cNvGrpSpPr>
              <p:nvPr/>
            </p:nvGrpSpPr>
            <p:grpSpPr bwMode="auto">
              <a:xfrm>
                <a:off x="3567888" y="1677908"/>
                <a:ext cx="615969" cy="860427"/>
                <a:chOff x="3454382" y="1757275"/>
                <a:chExt cx="615969" cy="860427"/>
              </a:xfrm>
            </p:grpSpPr>
            <p:grpSp>
              <p:nvGrpSpPr>
                <p:cNvPr id="71" name="Round Same Side Corner Rectangle 358"/>
                <p:cNvGrpSpPr>
                  <a:grpSpLocks/>
                </p:cNvGrpSpPr>
                <p:nvPr/>
              </p:nvGrpSpPr>
              <p:grpSpPr bwMode="auto">
                <a:xfrm>
                  <a:off x="3352968" y="1721701"/>
                  <a:ext cx="804672" cy="859536"/>
                  <a:chOff x="5644896" y="1615440"/>
                  <a:chExt cx="804672" cy="859536"/>
                </a:xfrm>
              </p:grpSpPr>
              <p:pic>
                <p:nvPicPr>
                  <p:cNvPr id="73" name="Round Same Side Corner Rectangle 358"/>
                  <p:cNvPicPr>
                    <a:picLocks noChangeArrowheads="1"/>
                  </p:cNvPicPr>
                  <p:nvPr/>
                </p:nvPicPr>
                <p:blipFill>
                  <a:blip r:embed="rId11" cstate="print"/>
                  <a:srcRect/>
                  <a:stretch>
                    <a:fillRect/>
                  </a:stretch>
                </p:blipFill>
                <p:spPr bwMode="auto">
                  <a:xfrm>
                    <a:off x="5644896" y="1615440"/>
                    <a:ext cx="804672" cy="859536"/>
                  </a:xfrm>
                  <a:prstGeom prst="rect">
                    <a:avLst/>
                  </a:prstGeom>
                  <a:noFill/>
                </p:spPr>
              </p:pic>
              <p:sp>
                <p:nvSpPr>
                  <p:cNvPr id="74" name="Text Box 157"/>
                  <p:cNvSpPr txBox="1">
                    <a:spLocks noChangeArrowheads="1"/>
                  </p:cNvSpPr>
                  <p:nvPr/>
                </p:nvSpPr>
                <p:spPr bwMode="auto">
                  <a:xfrm>
                    <a:off x="5776379" y="1681083"/>
                    <a:ext cx="555831" cy="720841"/>
                  </a:xfrm>
                  <a:prstGeom prst="rect">
                    <a:avLst/>
                  </a:prstGeom>
                  <a:noFill/>
                  <a:ln w="9525">
                    <a:noFill/>
                    <a:miter lim="800000"/>
                    <a:headEnd/>
                    <a:tailEnd/>
                  </a:ln>
                </p:spPr>
                <p:txBody>
                  <a:bodyPr lIns="0" rIns="0" anchor="ctr"/>
                  <a:lstStyle/>
                  <a:p>
                    <a:pPr algn="ctr" eaLnBrk="1" hangingPunct="1"/>
                    <a:r>
                      <a:rPr lang="en-US" sz="400" b="1" dirty="0">
                        <a:solidFill>
                          <a:srgbClr val="FFFFFF"/>
                        </a:solidFill>
                        <a:latin typeface="Arial" pitchFamily="34" charset="0"/>
                        <a:cs typeface="Arial" pitchFamily="34" charset="0"/>
                      </a:rPr>
                      <a:t>Water Detector</a:t>
                    </a:r>
                  </a:p>
                </p:txBody>
              </p:sp>
            </p:grpSp>
            <p:pic>
              <p:nvPicPr>
                <p:cNvPr id="72" name="Rectangle 359"/>
                <p:cNvPicPr>
                  <a:picLocks noChangeArrowheads="1"/>
                </p:cNvPicPr>
                <p:nvPr/>
              </p:nvPicPr>
              <p:blipFill>
                <a:blip r:embed="rId12" cstate="print"/>
                <a:srcRect/>
                <a:stretch>
                  <a:fillRect/>
                </a:stretch>
              </p:blipFill>
              <p:spPr bwMode="auto">
                <a:xfrm>
                  <a:off x="3401736" y="2459317"/>
                  <a:ext cx="762000" cy="256032"/>
                </a:xfrm>
                <a:prstGeom prst="rect">
                  <a:avLst/>
                </a:prstGeom>
                <a:noFill/>
              </p:spPr>
            </p:pic>
          </p:grpSp>
          <p:grpSp>
            <p:nvGrpSpPr>
              <p:cNvPr id="66" name="Group 164"/>
              <p:cNvGrpSpPr>
                <a:grpSpLocks/>
              </p:cNvGrpSpPr>
              <p:nvPr/>
            </p:nvGrpSpPr>
            <p:grpSpPr bwMode="auto">
              <a:xfrm>
                <a:off x="2597117" y="2624944"/>
                <a:ext cx="860424" cy="608012"/>
                <a:chOff x="2597117" y="2805072"/>
                <a:chExt cx="860424" cy="608012"/>
              </a:xfrm>
            </p:grpSpPr>
            <p:grpSp>
              <p:nvGrpSpPr>
                <p:cNvPr id="67" name="Round Same Side Corner Rectangle 356"/>
                <p:cNvGrpSpPr>
                  <a:grpSpLocks/>
                </p:cNvGrpSpPr>
                <p:nvPr/>
              </p:nvGrpSpPr>
              <p:grpSpPr bwMode="auto">
                <a:xfrm>
                  <a:off x="2533786" y="2767342"/>
                  <a:ext cx="877824" cy="719328"/>
                  <a:chOff x="4712208" y="2560320"/>
                  <a:chExt cx="877824" cy="719328"/>
                </a:xfrm>
              </p:grpSpPr>
              <p:pic>
                <p:nvPicPr>
                  <p:cNvPr id="69" name="Round Same Side Corner Rectangle 356"/>
                  <p:cNvPicPr>
                    <a:picLocks noChangeArrowheads="1"/>
                  </p:cNvPicPr>
                  <p:nvPr/>
                </p:nvPicPr>
                <p:blipFill>
                  <a:blip r:embed="rId13" cstate="print"/>
                  <a:srcRect/>
                  <a:stretch>
                    <a:fillRect/>
                  </a:stretch>
                </p:blipFill>
                <p:spPr bwMode="auto">
                  <a:xfrm>
                    <a:off x="4712208" y="2560320"/>
                    <a:ext cx="877824" cy="719328"/>
                  </a:xfrm>
                  <a:prstGeom prst="rect">
                    <a:avLst/>
                  </a:prstGeom>
                  <a:noFill/>
                </p:spPr>
              </p:pic>
              <p:sp>
                <p:nvSpPr>
                  <p:cNvPr id="70" name="Text Box 162"/>
                  <p:cNvSpPr txBox="1">
                    <a:spLocks noChangeArrowheads="1"/>
                  </p:cNvSpPr>
                  <p:nvPr/>
                </p:nvSpPr>
                <p:spPr bwMode="auto">
                  <a:xfrm rot="16200000">
                    <a:off x="4891509" y="2541443"/>
                    <a:ext cx="548650" cy="721227"/>
                  </a:xfrm>
                  <a:prstGeom prst="rect">
                    <a:avLst/>
                  </a:prstGeom>
                  <a:noFill/>
                  <a:ln w="9525">
                    <a:noFill/>
                    <a:miter lim="800000"/>
                    <a:headEnd/>
                    <a:tailEnd/>
                  </a:ln>
                </p:spPr>
                <p:txBody>
                  <a:bodyPr vert="eaVert" anchor="ctr"/>
                  <a:lstStyle/>
                  <a:p>
                    <a:pPr algn="ctr" eaLnBrk="1" hangingPunct="1"/>
                    <a:r>
                      <a:rPr lang="en-US" sz="600" b="1">
                        <a:solidFill>
                          <a:srgbClr val="FFFFFF"/>
                        </a:solidFill>
                        <a:latin typeface="Arial" pitchFamily="34" charset="0"/>
                        <a:cs typeface="Arial" pitchFamily="34" charset="0"/>
                      </a:rPr>
                      <a:t>Fiber Detector</a:t>
                    </a:r>
                  </a:p>
                </p:txBody>
              </p:sp>
            </p:grpSp>
            <p:sp>
              <p:nvSpPr>
                <p:cNvPr id="68" name="Rectangle 67"/>
                <p:cNvSpPr>
                  <a:spLocks noChangeArrowheads="1"/>
                </p:cNvSpPr>
                <p:nvPr/>
              </p:nvSpPr>
              <p:spPr bwMode="auto">
                <a:xfrm rot="-5400000">
                  <a:off x="3101958" y="3051138"/>
                  <a:ext cx="601650" cy="109517"/>
                </a:xfrm>
                <a:prstGeom prst="rect">
                  <a:avLst/>
                </a:prstGeom>
                <a:gradFill rotWithShape="1">
                  <a:gsLst>
                    <a:gs pos="0">
                      <a:srgbClr val="A97438"/>
                    </a:gs>
                    <a:gs pos="80000">
                      <a:srgbClr val="DD994C"/>
                    </a:gs>
                    <a:gs pos="100000">
                      <a:srgbClr val="E19A4A"/>
                    </a:gs>
                  </a:gsLst>
                  <a:lin ang="16200000"/>
                </a:gradFill>
                <a:ln w="9525" algn="ctr">
                  <a:solidFill>
                    <a:srgbClr val="D19A5B"/>
                  </a:solidFill>
                  <a:miter lim="800000"/>
                  <a:headEnd/>
                  <a:tailEnd/>
                </a:ln>
                <a:effectLst>
                  <a:outerShdw dist="23000" dir="5400000" rotWithShape="0">
                    <a:srgbClr val="000000">
                      <a:alpha val="34999"/>
                    </a:srgbClr>
                  </a:outerShdw>
                </a:effectLst>
              </p:spPr>
              <p:txBody>
                <a:bodyPr vert="eaVert" anchor="ctr"/>
                <a:lstStyle/>
                <a:p>
                  <a:pPr algn="ctr" eaLnBrk="1" hangingPunct="1">
                    <a:defRPr/>
                  </a:pPr>
                  <a:endParaRPr lang="en-US" sz="800" b="1">
                    <a:solidFill>
                      <a:schemeClr val="lt1"/>
                    </a:solidFill>
                    <a:latin typeface="Arial" pitchFamily="34" charset="0"/>
                    <a:ea typeface="+mn-ea"/>
                    <a:cs typeface="Arial" pitchFamily="34" charset="0"/>
                  </a:endParaRPr>
                </a:p>
              </p:txBody>
            </p:sp>
          </p:grpSp>
        </p:grpSp>
        <p:grpSp>
          <p:nvGrpSpPr>
            <p:cNvPr id="36" name="Rectangle 115"/>
            <p:cNvGrpSpPr>
              <a:grpSpLocks/>
            </p:cNvGrpSpPr>
            <p:nvPr/>
          </p:nvGrpSpPr>
          <p:grpSpPr bwMode="auto">
            <a:xfrm>
              <a:off x="5737225" y="3694113"/>
              <a:ext cx="2693988" cy="584200"/>
              <a:chOff x="5553456" y="3553968"/>
              <a:chExt cx="3054096" cy="670560"/>
            </a:xfrm>
          </p:grpSpPr>
          <p:pic>
            <p:nvPicPr>
              <p:cNvPr id="46" name="Rectangle 115"/>
              <p:cNvPicPr>
                <a:picLocks noChangeArrowheads="1"/>
              </p:cNvPicPr>
              <p:nvPr/>
            </p:nvPicPr>
            <p:blipFill>
              <a:blip r:embed="rId14" cstate="print"/>
              <a:srcRect/>
              <a:stretch>
                <a:fillRect/>
              </a:stretch>
            </p:blipFill>
            <p:spPr bwMode="auto">
              <a:xfrm>
                <a:off x="5553456" y="3553968"/>
                <a:ext cx="3054096" cy="670560"/>
              </a:xfrm>
              <a:prstGeom prst="rect">
                <a:avLst/>
              </a:prstGeom>
              <a:noFill/>
            </p:spPr>
          </p:pic>
          <p:sp>
            <p:nvSpPr>
              <p:cNvPr id="47" name="Text Box 166"/>
              <p:cNvSpPr txBox="1">
                <a:spLocks noChangeArrowheads="1"/>
              </p:cNvSpPr>
              <p:nvPr/>
            </p:nvSpPr>
            <p:spPr bwMode="auto">
              <a:xfrm rot="5400000">
                <a:off x="6753102" y="2371130"/>
                <a:ext cx="655006" cy="3036922"/>
              </a:xfrm>
              <a:prstGeom prst="rect">
                <a:avLst/>
              </a:prstGeom>
              <a:noFill/>
              <a:ln w="9525">
                <a:noFill/>
                <a:miter lim="800000"/>
                <a:headEnd/>
                <a:tailEnd/>
              </a:ln>
            </p:spPr>
            <p:txBody>
              <a:bodyPr rot="10800000" vert="eaVert" wrap="none" anchor="ctr"/>
              <a:lstStyle/>
              <a:p>
                <a:pPr eaLnBrk="1" hangingPunct="1"/>
                <a:endParaRPr lang="en-US" sz="800" b="1">
                  <a:latin typeface="Arial" pitchFamily="34" charset="0"/>
                  <a:cs typeface="Arial" pitchFamily="34" charset="0"/>
                </a:endParaRPr>
              </a:p>
            </p:txBody>
          </p:sp>
        </p:grpSp>
        <p:sp>
          <p:nvSpPr>
            <p:cNvPr id="37" name="Rectangle 36"/>
            <p:cNvSpPr/>
            <p:nvPr/>
          </p:nvSpPr>
          <p:spPr>
            <a:xfrm>
              <a:off x="4960938" y="3970338"/>
              <a:ext cx="3657600" cy="39687"/>
            </a:xfrm>
            <a:prstGeom prst="rect">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800" b="1">
                <a:cs typeface="Arial" pitchFamily="34" charset="0"/>
              </a:endParaRPr>
            </a:p>
          </p:txBody>
        </p:sp>
        <p:sp>
          <p:nvSpPr>
            <p:cNvPr id="38" name="Rectangle 115"/>
            <p:cNvSpPr>
              <a:spLocks noChangeArrowheads="1"/>
            </p:cNvSpPr>
            <p:nvPr/>
          </p:nvSpPr>
          <p:spPr bwMode="auto">
            <a:xfrm>
              <a:off x="7608694" y="3488603"/>
              <a:ext cx="309383" cy="325555"/>
            </a:xfrm>
            <a:prstGeom prst="rect">
              <a:avLst/>
            </a:prstGeom>
            <a:solidFill>
              <a:srgbClr val="FFF12D"/>
            </a:solidFill>
            <a:ln w="12700">
              <a:noFill/>
              <a:miter lim="800000"/>
              <a:headEnd/>
              <a:tailEnd/>
            </a:ln>
          </p:spPr>
          <p:txBody>
            <a:bodyPr wrap="none" anchor="ctr"/>
            <a:lstStyle/>
            <a:p>
              <a:pPr eaLnBrk="1" hangingPunct="1"/>
              <a:endParaRPr lang="en-US" sz="800" b="1">
                <a:latin typeface="Arial" pitchFamily="34" charset="0"/>
                <a:cs typeface="Arial" pitchFamily="34" charset="0"/>
              </a:endParaRPr>
            </a:p>
          </p:txBody>
        </p:sp>
        <p:cxnSp>
          <p:nvCxnSpPr>
            <p:cNvPr id="39" name="Straight Connector 38"/>
            <p:cNvCxnSpPr/>
            <p:nvPr/>
          </p:nvCxnSpPr>
          <p:spPr bwMode="auto">
            <a:xfrm>
              <a:off x="7763746" y="1806575"/>
              <a:ext cx="0" cy="9325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Line 116"/>
            <p:cNvSpPr>
              <a:spLocks noChangeShapeType="1"/>
            </p:cNvSpPr>
            <p:nvPr/>
          </p:nvSpPr>
          <p:spPr bwMode="auto">
            <a:xfrm>
              <a:off x="7763746" y="3488602"/>
              <a:ext cx="0" cy="380136"/>
            </a:xfrm>
            <a:prstGeom prst="line">
              <a:avLst/>
            </a:prstGeom>
            <a:noFill/>
            <a:ln w="12700">
              <a:solidFill>
                <a:srgbClr val="FFC307"/>
              </a:solidFill>
              <a:round/>
              <a:headEnd type="triangle" w="med" len="med"/>
              <a:tailEnd/>
            </a:ln>
          </p:spPr>
          <p:txBody>
            <a:bodyPr wrap="none" anchor="ctr"/>
            <a:lstStyle/>
            <a:p>
              <a:endParaRPr lang="en-US" sz="1400"/>
            </a:p>
          </p:txBody>
        </p:sp>
        <p:grpSp>
          <p:nvGrpSpPr>
            <p:cNvPr id="41" name="Group 163"/>
            <p:cNvGrpSpPr>
              <a:grpSpLocks/>
            </p:cNvGrpSpPr>
            <p:nvPr/>
          </p:nvGrpSpPr>
          <p:grpSpPr bwMode="auto">
            <a:xfrm>
              <a:off x="7493173" y="2738453"/>
              <a:ext cx="543187" cy="750149"/>
              <a:chOff x="3454382" y="1757275"/>
              <a:chExt cx="615969" cy="860427"/>
            </a:xfrm>
          </p:grpSpPr>
          <p:grpSp>
            <p:nvGrpSpPr>
              <p:cNvPr id="42" name="Round Same Side Corner Rectangle 358"/>
              <p:cNvGrpSpPr>
                <a:grpSpLocks/>
              </p:cNvGrpSpPr>
              <p:nvPr/>
            </p:nvGrpSpPr>
            <p:grpSpPr bwMode="auto">
              <a:xfrm>
                <a:off x="3352968" y="1721701"/>
                <a:ext cx="804672" cy="859536"/>
                <a:chOff x="5644896" y="1615440"/>
                <a:chExt cx="804672" cy="859536"/>
              </a:xfrm>
            </p:grpSpPr>
            <p:pic>
              <p:nvPicPr>
                <p:cNvPr id="44" name="Round Same Side Corner Rectangle 358"/>
                <p:cNvPicPr>
                  <a:picLocks noChangeArrowheads="1"/>
                </p:cNvPicPr>
                <p:nvPr/>
              </p:nvPicPr>
              <p:blipFill>
                <a:blip r:embed="rId11" cstate="print"/>
                <a:srcRect/>
                <a:stretch>
                  <a:fillRect/>
                </a:stretch>
              </p:blipFill>
              <p:spPr bwMode="auto">
                <a:xfrm>
                  <a:off x="5644896" y="1615440"/>
                  <a:ext cx="804672" cy="859536"/>
                </a:xfrm>
                <a:prstGeom prst="rect">
                  <a:avLst/>
                </a:prstGeom>
                <a:noFill/>
              </p:spPr>
            </p:pic>
            <p:sp>
              <p:nvSpPr>
                <p:cNvPr id="45" name="Text Box 157"/>
                <p:cNvSpPr txBox="1">
                  <a:spLocks noChangeArrowheads="1"/>
                </p:cNvSpPr>
                <p:nvPr/>
              </p:nvSpPr>
              <p:spPr bwMode="auto">
                <a:xfrm>
                  <a:off x="5776379" y="1681083"/>
                  <a:ext cx="555831" cy="720841"/>
                </a:xfrm>
                <a:prstGeom prst="rect">
                  <a:avLst/>
                </a:prstGeom>
                <a:noFill/>
                <a:ln w="9525">
                  <a:noFill/>
                  <a:miter lim="800000"/>
                  <a:headEnd/>
                  <a:tailEnd/>
                </a:ln>
              </p:spPr>
              <p:txBody>
                <a:bodyPr lIns="0" rIns="0" anchor="ctr"/>
                <a:lstStyle/>
                <a:p>
                  <a:pPr algn="ctr" eaLnBrk="1" hangingPunct="1"/>
                  <a:r>
                    <a:rPr lang="en-US" sz="400" b="1" dirty="0">
                      <a:solidFill>
                        <a:srgbClr val="FFFFFF"/>
                      </a:solidFill>
                      <a:latin typeface="Arial" pitchFamily="34" charset="0"/>
                      <a:cs typeface="Arial" pitchFamily="34" charset="0"/>
                    </a:rPr>
                    <a:t>Scatter Channel</a:t>
                  </a:r>
                </a:p>
              </p:txBody>
            </p:sp>
          </p:grpSp>
          <p:pic>
            <p:nvPicPr>
              <p:cNvPr id="43" name="Rectangle 359"/>
              <p:cNvPicPr>
                <a:picLocks noChangeArrowheads="1"/>
              </p:cNvPicPr>
              <p:nvPr/>
            </p:nvPicPr>
            <p:blipFill>
              <a:blip r:embed="rId12" cstate="print"/>
              <a:srcRect/>
              <a:stretch>
                <a:fillRect/>
              </a:stretch>
            </p:blipFill>
            <p:spPr bwMode="auto">
              <a:xfrm>
                <a:off x="3401736" y="2459317"/>
                <a:ext cx="762000" cy="256032"/>
              </a:xfrm>
              <a:prstGeom prst="rect">
                <a:avLst/>
              </a:prstGeom>
              <a:noFill/>
            </p:spPr>
          </p:pic>
        </p:grpSp>
      </p:grpSp>
      <p:sp>
        <p:nvSpPr>
          <p:cNvPr id="179" name="Content Placeholder 2"/>
          <p:cNvSpPr txBox="1">
            <a:spLocks/>
          </p:cNvSpPr>
          <p:nvPr/>
        </p:nvSpPr>
        <p:spPr>
          <a:xfrm>
            <a:off x="493913" y="1010699"/>
            <a:ext cx="4751500" cy="4530725"/>
          </a:xfrm>
          <a:prstGeom prst="rect">
            <a:avLst/>
          </a:prstGeom>
        </p:spPr>
        <p:txBody>
          <a:bodyPr/>
          <a:lstStyle>
            <a:lvl1pPr marL="169863" indent="-169863" algn="l" defTabSz="457200" rtl="0" eaLnBrk="1" latinLnBrk="0" hangingPunct="1">
              <a:spcBef>
                <a:spcPct val="20000"/>
              </a:spcBef>
              <a:buClr>
                <a:srgbClr val="C00000"/>
              </a:buClr>
              <a:buFont typeface="Arial" panose="020B0604020202020204" pitchFamily="34" charset="0"/>
              <a:buChar char="•"/>
              <a:defRPr sz="2000" b="0" i="0" kern="1200">
                <a:solidFill>
                  <a:schemeClr val="tx1"/>
                </a:solidFill>
                <a:latin typeface="Arial" pitchFamily="34" charset="0"/>
                <a:ea typeface="+mn-ea"/>
                <a:cs typeface="Arial" pitchFamily="34" charset="0"/>
              </a:defRPr>
            </a:lvl1pPr>
            <a:lvl2pPr marL="627063" indent="-169863" algn="l" defTabSz="457200" rtl="0" eaLnBrk="1" latinLnBrk="0" hangingPunct="1">
              <a:spcBef>
                <a:spcPct val="20000"/>
              </a:spcBef>
              <a:buFont typeface="Arial" panose="020B0604020202020204" pitchFamily="34" charset="0"/>
              <a:buChar char="-"/>
              <a:defRPr sz="1800" kern="1200">
                <a:solidFill>
                  <a:schemeClr val="tx1"/>
                </a:solidFill>
                <a:latin typeface="Arial" pitchFamily="34" charset="0"/>
                <a:ea typeface="+mn-ea"/>
                <a:cs typeface="Arial" pitchFamily="34" charset="0"/>
              </a:defRPr>
            </a:lvl2pPr>
            <a:lvl3pPr marL="1084263" indent="-169863" algn="l" defTabSz="457200" rtl="0" eaLnBrk="1" latinLnBrk="0" hangingPunct="1">
              <a:spcBef>
                <a:spcPct val="20000"/>
              </a:spcBef>
              <a:buClr>
                <a:schemeClr val="tx1">
                  <a:lumMod val="50000"/>
                  <a:lumOff val="50000"/>
                </a:schemeClr>
              </a:buClr>
              <a:buSzPct val="90000"/>
              <a:buFont typeface="Wingdings" panose="05000000000000000000" pitchFamily="2" charset="2"/>
              <a:buChar char="§"/>
              <a:defRPr sz="16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563" indent="-182563" fontAlgn="auto">
              <a:spcAft>
                <a:spcPts val="0"/>
              </a:spcAft>
              <a:buFontTx/>
              <a:buNone/>
            </a:pPr>
            <a:r>
              <a:rPr lang="en-US" dirty="0"/>
              <a:t>Advantages of IR</a:t>
            </a:r>
          </a:p>
          <a:p>
            <a:pPr marL="182563" indent="-182563" fontAlgn="auto">
              <a:spcAft>
                <a:spcPts val="0"/>
              </a:spcAft>
            </a:pPr>
            <a:r>
              <a:rPr lang="en-US" dirty="0"/>
              <a:t>Less sensitive to</a:t>
            </a:r>
          </a:p>
          <a:p>
            <a:pPr marL="357188" lvl="1" indent="-174625" fontAlgn="auto">
              <a:spcAft>
                <a:spcPts val="0"/>
              </a:spcAft>
            </a:pPr>
            <a:r>
              <a:rPr lang="en-US" dirty="0"/>
              <a:t>Head alignment</a:t>
            </a:r>
          </a:p>
          <a:p>
            <a:pPr marL="539750" lvl="2" indent="-182563" fontAlgn="auto">
              <a:spcAft>
                <a:spcPts val="0"/>
              </a:spcAft>
            </a:pPr>
            <a:r>
              <a:rPr lang="en-US" dirty="0"/>
              <a:t>X, Y &amp; Z</a:t>
            </a:r>
          </a:p>
          <a:p>
            <a:pPr marL="357188" lvl="1" indent="-174625" fontAlgn="auto">
              <a:spcAft>
                <a:spcPts val="0"/>
              </a:spcAft>
            </a:pPr>
            <a:r>
              <a:rPr lang="en-US" dirty="0"/>
              <a:t>Air gap temperature</a:t>
            </a:r>
          </a:p>
          <a:p>
            <a:pPr marL="539750" lvl="2" indent="-182563" fontAlgn="auto">
              <a:spcAft>
                <a:spcPts val="0"/>
              </a:spcAft>
            </a:pPr>
            <a:r>
              <a:rPr lang="en-US" dirty="0"/>
              <a:t>Compensation measurements are not always robust</a:t>
            </a:r>
          </a:p>
          <a:p>
            <a:pPr marL="357188" lvl="1" indent="-174625" fontAlgn="auto">
              <a:spcAft>
                <a:spcPts val="0"/>
              </a:spcAft>
            </a:pPr>
            <a:r>
              <a:rPr lang="en-US" dirty="0"/>
              <a:t>Window dirt</a:t>
            </a:r>
          </a:p>
          <a:p>
            <a:pPr marL="182563" indent="-182563" fontAlgn="auto">
              <a:spcAft>
                <a:spcPts val="0"/>
              </a:spcAft>
            </a:pPr>
            <a:r>
              <a:rPr lang="en-US" dirty="0"/>
              <a:t>No radioactive source decay</a:t>
            </a:r>
          </a:p>
          <a:p>
            <a:pPr marL="182563" indent="-182563" fontAlgn="auto">
              <a:spcAft>
                <a:spcPts val="0"/>
              </a:spcAft>
            </a:pPr>
            <a:r>
              <a:rPr lang="en-US" dirty="0"/>
              <a:t>No worker safety and nuclear regulatory requirements</a:t>
            </a:r>
          </a:p>
          <a:p>
            <a:pPr marL="182563" indent="-182563" fontAlgn="auto">
              <a:spcAft>
                <a:spcPts val="0"/>
              </a:spcAft>
            </a:pPr>
            <a:r>
              <a:rPr lang="en-US" dirty="0"/>
              <a:t>Single sensor, easier maintenance, less spare parts</a:t>
            </a:r>
          </a:p>
          <a:p>
            <a:pPr marL="357188" lvl="1" indent="-174625" fontAlgn="auto">
              <a:spcAft>
                <a:spcPts val="0"/>
              </a:spcAft>
            </a:pPr>
            <a:r>
              <a:rPr lang="en-US" dirty="0"/>
              <a:t>Moisture &amp; Fiber Weight</a:t>
            </a:r>
          </a:p>
        </p:txBody>
      </p:sp>
      <p:pic>
        <p:nvPicPr>
          <p:cNvPr id="180" name="Picture 3"/>
          <p:cNvPicPr>
            <a:picLocks noChangeAspect="1" noChangeArrowheads="1"/>
          </p:cNvPicPr>
          <p:nvPr/>
        </p:nvPicPr>
        <p:blipFill>
          <a:blip r:embed="rId15" cstate="print"/>
          <a:srcRect/>
          <a:stretch>
            <a:fillRect/>
          </a:stretch>
        </p:blipFill>
        <p:spPr bwMode="auto">
          <a:xfrm>
            <a:off x="6013066" y="1042282"/>
            <a:ext cx="4093663" cy="1887882"/>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210046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latin typeface="Arial" charset="0"/>
                <a:cs typeface="Arial" charset="0"/>
              </a:rPr>
              <a:t>Introduction to Crepe Structure Measurement</a:t>
            </a:r>
            <a:endParaRPr lang="en-US" dirty="0"/>
          </a:p>
        </p:txBody>
      </p:sp>
      <p:sp>
        <p:nvSpPr>
          <p:cNvPr id="4" name="Slide Number Placeholder 3"/>
          <p:cNvSpPr>
            <a:spLocks noGrp="1"/>
          </p:cNvSpPr>
          <p:nvPr>
            <p:ph type="sldNum" sz="quarter" idx="13"/>
          </p:nvPr>
        </p:nvSpPr>
        <p:spPr/>
        <p:txBody>
          <a:bodyPr/>
          <a:lstStyle/>
          <a:p>
            <a:pPr>
              <a:defRPr/>
            </a:pPr>
            <a:fld id="{F0121559-6FAE-4C9F-95D5-751370D9C50E}" type="slidenum">
              <a:rPr lang="en-US" smtClean="0"/>
              <a:pPr>
                <a:defRPr/>
              </a:pPr>
              <a:t>11</a:t>
            </a:fld>
            <a:endParaRPr lang="en-US" dirty="0"/>
          </a:p>
        </p:txBody>
      </p:sp>
      <p:sp>
        <p:nvSpPr>
          <p:cNvPr id="8" name="Rectangle 3"/>
          <p:cNvSpPr txBox="1">
            <a:spLocks noChangeArrowheads="1"/>
          </p:cNvSpPr>
          <p:nvPr/>
        </p:nvSpPr>
        <p:spPr>
          <a:xfrm>
            <a:off x="1231848" y="856420"/>
            <a:ext cx="8569647" cy="3670448"/>
          </a:xfrm>
          <a:prstGeom prst="rect">
            <a:avLst/>
          </a:prstGeom>
        </p:spPr>
        <p:txBody>
          <a:bodyPr>
            <a:normAutofit/>
          </a:bodyPr>
          <a:lst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r>
              <a:rPr lang="en-US" sz="1800" dirty="0">
                <a:latin typeface="Arial" charset="0"/>
                <a:cs typeface="Times New Roman" pitchFamily="18" charset="0"/>
              </a:rPr>
              <a:t> Measured Variables:</a:t>
            </a:r>
          </a:p>
          <a:p>
            <a:pPr lvl="1" eaLnBrk="1" hangingPunct="1"/>
            <a:r>
              <a:rPr lang="en-US" sz="1600" dirty="0">
                <a:latin typeface="Arial" charset="0"/>
                <a:cs typeface="Times New Roman" pitchFamily="18" charset="0"/>
              </a:rPr>
              <a:t>Crepe Folds per length unit (centimeter or inch)</a:t>
            </a:r>
          </a:p>
          <a:p>
            <a:pPr lvl="1" eaLnBrk="1" hangingPunct="1"/>
            <a:r>
              <a:rPr lang="en-US" sz="1600" dirty="0">
                <a:latin typeface="Arial" charset="0"/>
                <a:cs typeface="Times New Roman" pitchFamily="18" charset="0"/>
              </a:rPr>
              <a:t>Crepe Micro</a:t>
            </a:r>
          </a:p>
          <a:p>
            <a:pPr lvl="1" eaLnBrk="1" hangingPunct="1"/>
            <a:r>
              <a:rPr lang="en-US" sz="1600" dirty="0">
                <a:latin typeface="Arial" charset="0"/>
                <a:cs typeface="Times New Roman" pitchFamily="18" charset="0"/>
              </a:rPr>
              <a:t>Crepe Macro</a:t>
            </a:r>
          </a:p>
          <a:p>
            <a:pPr lvl="1" eaLnBrk="1" hangingPunct="1"/>
            <a:r>
              <a:rPr lang="en-US" sz="1600" dirty="0">
                <a:latin typeface="Arial" charset="0"/>
                <a:cs typeface="Times New Roman" pitchFamily="18" charset="0"/>
              </a:rPr>
              <a:t>Crepe Impurity</a:t>
            </a:r>
          </a:p>
          <a:p>
            <a:pPr lvl="1" eaLnBrk="1" hangingPunct="1"/>
            <a:r>
              <a:rPr lang="en-US" sz="1600" dirty="0">
                <a:latin typeface="Arial" charset="0"/>
                <a:cs typeface="Times New Roman" pitchFamily="18" charset="0"/>
              </a:rPr>
              <a:t>Caliper*</a:t>
            </a:r>
          </a:p>
          <a:p>
            <a:pPr lvl="1" eaLnBrk="1" hangingPunct="1"/>
            <a:r>
              <a:rPr lang="en-US" sz="1600" dirty="0">
                <a:latin typeface="Arial" charset="0"/>
                <a:cs typeface="Times New Roman" pitchFamily="18" charset="0"/>
              </a:rPr>
              <a:t>Stretch* (MD scan average only)</a:t>
            </a:r>
          </a:p>
          <a:p>
            <a:pPr eaLnBrk="1" hangingPunct="1"/>
            <a:r>
              <a:rPr lang="en-US" sz="1800" dirty="0">
                <a:latin typeface="Arial" charset="0"/>
                <a:cs typeface="Times New Roman" pitchFamily="18" charset="0"/>
              </a:rPr>
              <a:t>Images are captured at 10Hz rate and numeric values are reported as profile and scan average</a:t>
            </a:r>
          </a:p>
          <a:p>
            <a:pPr eaLnBrk="1" hangingPunct="1"/>
            <a:r>
              <a:rPr lang="en-US" sz="1800" dirty="0">
                <a:latin typeface="Arial" charset="0"/>
                <a:cs typeface="Times New Roman" pitchFamily="18" charset="0"/>
              </a:rPr>
              <a:t>In addition, the operator can observe images from up to 4 freely selectable CD positions during each scan</a:t>
            </a:r>
          </a:p>
          <a:p>
            <a:pPr eaLnBrk="1" hangingPunct="1"/>
            <a:r>
              <a:rPr lang="en-US" sz="1800" dirty="0" err="1">
                <a:latin typeface="Arial" charset="0"/>
                <a:cs typeface="Times New Roman" pitchFamily="18" charset="0"/>
              </a:rPr>
              <a:t>Passline</a:t>
            </a:r>
            <a:r>
              <a:rPr lang="en-US" sz="1800" dirty="0">
                <a:latin typeface="Arial" charset="0"/>
                <a:cs typeface="Times New Roman" pitchFamily="18" charset="0"/>
              </a:rPr>
              <a:t> and grayscale measured as auxiliary and diagnostic measurement</a:t>
            </a:r>
          </a:p>
          <a:p>
            <a:pPr eaLnBrk="1" hangingPunct="1">
              <a:buFont typeface="Arial" panose="020B0604020202020204" pitchFamily="34" charset="0"/>
              <a:buNone/>
            </a:pPr>
            <a:endParaRPr lang="en-US" sz="1800" dirty="0">
              <a:latin typeface="Arial" charset="0"/>
              <a:cs typeface="Times New Roman" pitchFamily="18" charset="0"/>
            </a:endParaRPr>
          </a:p>
        </p:txBody>
      </p:sp>
      <p:pic>
        <p:nvPicPr>
          <p:cNvPr id="9" name="Picture 8" descr="crepe_magnified.png"/>
          <p:cNvPicPr/>
          <p:nvPr/>
        </p:nvPicPr>
        <p:blipFill>
          <a:blip r:embed="rId3" cstate="print"/>
          <a:stretch>
            <a:fillRect/>
          </a:stretch>
        </p:blipFill>
        <p:spPr>
          <a:xfrm>
            <a:off x="6699518" y="1437195"/>
            <a:ext cx="3101938" cy="1296144"/>
          </a:xfrm>
          <a:prstGeom prst="rect">
            <a:avLst/>
          </a:prstGeom>
        </p:spPr>
      </p:pic>
      <p:cxnSp>
        <p:nvCxnSpPr>
          <p:cNvPr id="10" name="Straight Arrow Connector 9"/>
          <p:cNvCxnSpPr/>
          <p:nvPr/>
        </p:nvCxnSpPr>
        <p:spPr>
          <a:xfrm>
            <a:off x="6699518" y="1389821"/>
            <a:ext cx="609600" cy="435035"/>
          </a:xfrm>
          <a:prstGeom prst="straightConnector1">
            <a:avLst/>
          </a:prstGeom>
          <a:ln w="158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270518" y="1694621"/>
            <a:ext cx="4114800" cy="656975"/>
          </a:xfrm>
          <a:prstGeom prst="straightConnector1">
            <a:avLst/>
          </a:prstGeom>
          <a:ln w="158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13" idx="1"/>
          </p:cNvCxnSpPr>
          <p:nvPr/>
        </p:nvCxnSpPr>
        <p:spPr>
          <a:xfrm>
            <a:off x="3346718" y="1923220"/>
            <a:ext cx="3888482" cy="857000"/>
          </a:xfrm>
          <a:prstGeom prst="straightConnector1">
            <a:avLst/>
          </a:prstGeom>
          <a:ln w="158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Left Brace 12"/>
          <p:cNvSpPr/>
          <p:nvPr/>
        </p:nvSpPr>
        <p:spPr>
          <a:xfrm rot="16200000">
            <a:off x="7100185" y="2357173"/>
            <a:ext cx="270030" cy="576064"/>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5" name="Picture 3"/>
          <p:cNvPicPr>
            <a:picLocks noChangeAspect="1" noChangeArrowheads="1"/>
          </p:cNvPicPr>
          <p:nvPr/>
        </p:nvPicPr>
        <p:blipFill>
          <a:blip r:embed="rId4" cstate="print"/>
          <a:srcRect/>
          <a:stretch>
            <a:fillRect/>
          </a:stretch>
        </p:blipFill>
        <p:spPr bwMode="auto">
          <a:xfrm>
            <a:off x="7004319" y="5072395"/>
            <a:ext cx="2438400" cy="1739460"/>
          </a:xfrm>
          <a:prstGeom prst="rect">
            <a:avLst/>
          </a:prstGeom>
          <a:noFill/>
          <a:ln w="9525">
            <a:noFill/>
            <a:miter lim="800000"/>
            <a:headEnd/>
            <a:tailEnd/>
          </a:ln>
          <a:effectLst>
            <a:softEdge rad="317500"/>
          </a:effectLst>
        </p:spPr>
      </p:pic>
      <p:grpSp>
        <p:nvGrpSpPr>
          <p:cNvPr id="21" name="Group 20"/>
          <p:cNvGrpSpPr/>
          <p:nvPr/>
        </p:nvGrpSpPr>
        <p:grpSpPr>
          <a:xfrm>
            <a:off x="1982308" y="5025478"/>
            <a:ext cx="4412410" cy="1765329"/>
            <a:chOff x="1982308" y="5025478"/>
            <a:chExt cx="4412410" cy="1765329"/>
          </a:xfrm>
        </p:grpSpPr>
        <p:pic>
          <p:nvPicPr>
            <p:cNvPr id="14" name="Picture 3"/>
            <p:cNvPicPr>
              <a:picLocks noChangeAspect="1" noChangeArrowheads="1"/>
            </p:cNvPicPr>
            <p:nvPr/>
          </p:nvPicPr>
          <p:blipFill rotWithShape="1">
            <a:blip r:embed="rId5" cstate="print"/>
            <a:srcRect l="3043" t="6409"/>
            <a:stretch/>
          </p:blipFill>
          <p:spPr bwMode="auto">
            <a:xfrm>
              <a:off x="1982308" y="5025478"/>
              <a:ext cx="4412410" cy="1765329"/>
            </a:xfrm>
            <a:prstGeom prst="rect">
              <a:avLst/>
            </a:prstGeom>
            <a:noFill/>
            <a:ln w="9525">
              <a:noFill/>
              <a:miter lim="800000"/>
              <a:headEnd/>
              <a:tailEnd/>
            </a:ln>
          </p:spPr>
        </p:pic>
        <p:pic>
          <p:nvPicPr>
            <p:cNvPr id="17" name="Picture 16"/>
            <p:cNvPicPr>
              <a:picLocks noChangeAspect="1"/>
            </p:cNvPicPr>
            <p:nvPr/>
          </p:nvPicPr>
          <p:blipFill>
            <a:blip r:embed="rId6"/>
            <a:stretch>
              <a:fillRect/>
            </a:stretch>
          </p:blipFill>
          <p:spPr>
            <a:xfrm>
              <a:off x="1991406" y="5061389"/>
              <a:ext cx="1462642" cy="1248710"/>
            </a:xfrm>
            <a:prstGeom prst="rect">
              <a:avLst/>
            </a:prstGeom>
          </p:spPr>
        </p:pic>
        <p:pic>
          <p:nvPicPr>
            <p:cNvPr id="19" name="Picture 18"/>
            <p:cNvPicPr>
              <a:picLocks noChangeAspect="1"/>
            </p:cNvPicPr>
            <p:nvPr/>
          </p:nvPicPr>
          <p:blipFill>
            <a:blip r:embed="rId7"/>
            <a:stretch>
              <a:fillRect/>
            </a:stretch>
          </p:blipFill>
          <p:spPr>
            <a:xfrm>
              <a:off x="3455583" y="5051524"/>
              <a:ext cx="1435394" cy="1291241"/>
            </a:xfrm>
            <a:prstGeom prst="rect">
              <a:avLst/>
            </a:prstGeom>
          </p:spPr>
        </p:pic>
        <p:pic>
          <p:nvPicPr>
            <p:cNvPr id="20" name="Picture 19"/>
            <p:cNvPicPr>
              <a:picLocks noChangeAspect="1"/>
            </p:cNvPicPr>
            <p:nvPr/>
          </p:nvPicPr>
          <p:blipFill>
            <a:blip r:embed="rId8"/>
            <a:stretch>
              <a:fillRect/>
            </a:stretch>
          </p:blipFill>
          <p:spPr>
            <a:xfrm>
              <a:off x="4917986" y="5051523"/>
              <a:ext cx="1440283" cy="1291241"/>
            </a:xfrm>
            <a:prstGeom prst="rect">
              <a:avLst/>
            </a:prstGeom>
          </p:spPr>
        </p:pic>
      </p:grpSp>
    </p:spTree>
    <p:extLst>
      <p:ext uri="{BB962C8B-B14F-4D97-AF65-F5344CB8AC3E}">
        <p14:creationId xmlns:p14="http://schemas.microsoft.com/office/powerpoint/2010/main" val="3896018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Crepe Micro/Macro – Blade Change Impact</a:t>
            </a:r>
          </a:p>
        </p:txBody>
      </p:sp>
      <p:sp>
        <p:nvSpPr>
          <p:cNvPr id="3" name="Text Placeholder 2"/>
          <p:cNvSpPr>
            <a:spLocks noGrp="1"/>
          </p:cNvSpPr>
          <p:nvPr>
            <p:ph type="body" sz="quarter" idx="15"/>
          </p:nvPr>
        </p:nvSpPr>
        <p:spPr/>
        <p:txBody>
          <a:bodyPr/>
          <a:lstStyle/>
          <a:p>
            <a:r>
              <a:rPr lang="fi-FI" i="1" dirty="0">
                <a:latin typeface="Arial Rounded MT Bold" pitchFamily="34" charset="0"/>
              </a:rPr>
              <a:t>Crepe coarsiness increases as a blade wears</a:t>
            </a:r>
            <a:endParaRPr lang="en-US" i="1" dirty="0">
              <a:latin typeface="Arial Rounded MT Bold" pitchFamily="34" charset="0"/>
            </a:endParaRPr>
          </a:p>
          <a:p>
            <a:endParaRPr lang="en-US" dirty="0"/>
          </a:p>
        </p:txBody>
      </p:sp>
      <p:sp>
        <p:nvSpPr>
          <p:cNvPr id="4" name="Slide Number Placeholder 3"/>
          <p:cNvSpPr>
            <a:spLocks noGrp="1"/>
          </p:cNvSpPr>
          <p:nvPr>
            <p:ph type="sldNum" sz="quarter" idx="16"/>
          </p:nvPr>
        </p:nvSpPr>
        <p:spPr/>
        <p:txBody>
          <a:bodyPr/>
          <a:lstStyle/>
          <a:p>
            <a:pPr>
              <a:defRPr/>
            </a:pPr>
            <a:fld id="{528D6B90-B26E-4C9F-854B-7A7111C42F8C}" type="slidenum">
              <a:rPr lang="en-US" smtClean="0"/>
              <a:pPr>
                <a:defRPr/>
              </a:pPr>
              <a:t>12</a:t>
            </a:fld>
            <a:endParaRPr lang="en-US" dirty="0"/>
          </a:p>
        </p:txBody>
      </p:sp>
      <p:pic>
        <p:nvPicPr>
          <p:cNvPr id="5" name="Picture 2"/>
          <p:cNvPicPr>
            <a:picLocks noChangeAspect="1" noChangeArrowheads="1"/>
          </p:cNvPicPr>
          <p:nvPr/>
        </p:nvPicPr>
        <p:blipFill>
          <a:blip r:embed="rId2" cstate="print"/>
          <a:srcRect/>
          <a:stretch>
            <a:fillRect/>
          </a:stretch>
        </p:blipFill>
        <p:spPr bwMode="auto">
          <a:xfrm>
            <a:off x="5422994" y="3237932"/>
            <a:ext cx="4331022" cy="2442186"/>
          </a:xfrm>
          <a:prstGeom prst="rect">
            <a:avLst/>
          </a:prstGeom>
          <a:noFill/>
          <a:ln w="9525">
            <a:noFill/>
            <a:miter lim="800000"/>
            <a:headEnd/>
            <a:tailEnd/>
          </a:ln>
        </p:spPr>
      </p:pic>
      <p:cxnSp>
        <p:nvCxnSpPr>
          <p:cNvPr id="6" name="Straight Arrow Connector 5"/>
          <p:cNvCxnSpPr/>
          <p:nvPr/>
        </p:nvCxnSpPr>
        <p:spPr>
          <a:xfrm flipV="1">
            <a:off x="6659465" y="4453067"/>
            <a:ext cx="0" cy="11767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7233735" y="4470927"/>
            <a:ext cx="0" cy="11715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8223845" y="4453067"/>
            <a:ext cx="0" cy="11715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9213955" y="4453067"/>
            <a:ext cx="0" cy="11715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6577706" y="5808899"/>
            <a:ext cx="0" cy="11767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9"/>
          <p:cNvSpPr txBox="1">
            <a:spLocks noChangeArrowheads="1"/>
          </p:cNvSpPr>
          <p:nvPr/>
        </p:nvSpPr>
        <p:spPr bwMode="auto">
          <a:xfrm>
            <a:off x="6641350" y="5701592"/>
            <a:ext cx="2047355" cy="461665"/>
          </a:xfrm>
          <a:prstGeom prst="rect">
            <a:avLst/>
          </a:prstGeom>
          <a:noFill/>
          <a:ln w="9525">
            <a:noFill/>
            <a:miter lim="800000"/>
            <a:headEnd/>
            <a:tailEnd/>
          </a:ln>
        </p:spPr>
        <p:txBody>
          <a:bodyPr wrap="none">
            <a:spAutoFit/>
          </a:bodyPr>
          <a:lstStyle/>
          <a:p>
            <a:r>
              <a:rPr lang="fi-FI" dirty="0"/>
              <a:t>= blade change</a:t>
            </a:r>
            <a:endParaRPr lang="en-US" dirty="0"/>
          </a:p>
        </p:txBody>
      </p:sp>
      <p:sp>
        <p:nvSpPr>
          <p:cNvPr id="12" name="Content Placeholder 2"/>
          <p:cNvSpPr txBox="1">
            <a:spLocks/>
          </p:cNvSpPr>
          <p:nvPr/>
        </p:nvSpPr>
        <p:spPr>
          <a:xfrm>
            <a:off x="5569858" y="942677"/>
            <a:ext cx="4038600" cy="711789"/>
          </a:xfrm>
          <a:prstGeom prst="rect">
            <a:avLst/>
          </a:prstGeom>
        </p:spPr>
        <p:txBody>
          <a:bodyPr/>
          <a:lstStyle/>
          <a:p>
            <a:pPr marL="182563" indent="-182563">
              <a:spcBef>
                <a:spcPct val="20000"/>
              </a:spcBef>
              <a:buFont typeface="Arial" pitchFamily="34" charset="0"/>
              <a:buChar char="•"/>
              <a:defRPr/>
            </a:pPr>
            <a:r>
              <a:rPr lang="fi-FI" sz="2000" b="1" dirty="0">
                <a:latin typeface="Arial" pitchFamily="34" charset="0"/>
                <a:cs typeface="Arial" pitchFamily="34" charset="0"/>
              </a:rPr>
              <a:t>Rapid initial decay in micro crepe during blade settling</a:t>
            </a:r>
          </a:p>
          <a:p>
            <a:pPr marL="182563" indent="-182563">
              <a:spcBef>
                <a:spcPct val="20000"/>
              </a:spcBef>
              <a:buFont typeface="Arial" pitchFamily="34" charset="0"/>
              <a:buChar char="•"/>
              <a:defRPr/>
            </a:pPr>
            <a:r>
              <a:rPr lang="fi-FI" sz="2000" b="1" dirty="0">
                <a:latin typeface="Arial" pitchFamily="34" charset="0"/>
                <a:cs typeface="Arial" pitchFamily="34" charset="0"/>
              </a:rPr>
              <a:t>Crepe micro decreases as the blade wears</a:t>
            </a:r>
          </a:p>
          <a:p>
            <a:pPr marL="639763" lvl="1" indent="-182563">
              <a:spcBef>
                <a:spcPct val="20000"/>
              </a:spcBef>
              <a:buFont typeface="Wingdings" pitchFamily="2" charset="2"/>
              <a:buChar char="Ø"/>
            </a:pPr>
            <a:r>
              <a:rPr lang="fi-FI" sz="1800" b="1" dirty="0">
                <a:latin typeface="Arial" pitchFamily="34" charset="0"/>
                <a:cs typeface="Arial" pitchFamily="34" charset="0"/>
              </a:rPr>
              <a:t> Surface softness and silkyness decreases</a:t>
            </a:r>
            <a:br>
              <a:rPr lang="fi-FI" sz="2000" b="1" dirty="0">
                <a:latin typeface="Arial" pitchFamily="34" charset="0"/>
                <a:cs typeface="Arial" pitchFamily="34" charset="0"/>
              </a:rPr>
            </a:br>
            <a:endParaRPr lang="fi-FI" sz="2000" b="1" dirty="0">
              <a:latin typeface="Arial" pitchFamily="34" charset="0"/>
              <a:cs typeface="Arial" pitchFamily="34" charset="0"/>
            </a:endParaRPr>
          </a:p>
        </p:txBody>
      </p:sp>
      <p:sp>
        <p:nvSpPr>
          <p:cNvPr id="13" name="Content Placeholder 2"/>
          <p:cNvSpPr txBox="1">
            <a:spLocks/>
          </p:cNvSpPr>
          <p:nvPr/>
        </p:nvSpPr>
        <p:spPr>
          <a:xfrm>
            <a:off x="1042194" y="942677"/>
            <a:ext cx="4114800" cy="1807037"/>
          </a:xfrm>
          <a:prstGeom prst="rect">
            <a:avLst/>
          </a:prstGeom>
        </p:spPr>
        <p:txBody>
          <a:bodyPr/>
          <a:lstStyle/>
          <a:p>
            <a:pPr marL="182563" indent="-182563">
              <a:spcBef>
                <a:spcPct val="20000"/>
              </a:spcBef>
              <a:buFont typeface="Arial" pitchFamily="34" charset="0"/>
              <a:buChar char="•"/>
              <a:defRPr/>
            </a:pPr>
            <a:r>
              <a:rPr lang="fi-FI" sz="2000" b="1" dirty="0">
                <a:latin typeface="Arial" pitchFamily="34" charset="0"/>
                <a:cs typeface="Arial" pitchFamily="34" charset="0"/>
              </a:rPr>
              <a:t>Crepe Macro increases as the blade wears</a:t>
            </a:r>
          </a:p>
          <a:p>
            <a:pPr marL="639763" lvl="1" indent="-182563">
              <a:spcBef>
                <a:spcPct val="20000"/>
              </a:spcBef>
              <a:buFont typeface="Wingdings" pitchFamily="2" charset="2"/>
              <a:buChar char="Ø"/>
            </a:pPr>
            <a:r>
              <a:rPr lang="fi-FI" sz="2000" b="1" dirty="0">
                <a:latin typeface="Arial" pitchFamily="34" charset="0"/>
                <a:cs typeface="Arial" pitchFamily="34" charset="0"/>
              </a:rPr>
              <a:t> ”Energy” (=amplitude and/or frequency) of crepe waves increase</a:t>
            </a:r>
            <a:br>
              <a:rPr lang="fi-FI" sz="1800" b="1" dirty="0">
                <a:latin typeface="Arial" pitchFamily="34" charset="0"/>
                <a:cs typeface="Arial" pitchFamily="34" charset="0"/>
              </a:rPr>
            </a:br>
            <a:endParaRPr lang="fi-FI" sz="1800" b="1" dirty="0">
              <a:latin typeface="Arial" pitchFamily="34" charset="0"/>
              <a:cs typeface="Arial" pitchFamily="34" charset="0"/>
            </a:endParaRPr>
          </a:p>
        </p:txBody>
      </p:sp>
      <p:grpSp>
        <p:nvGrpSpPr>
          <p:cNvPr id="14" name="Group 13"/>
          <p:cNvGrpSpPr/>
          <p:nvPr/>
        </p:nvGrpSpPr>
        <p:grpSpPr>
          <a:xfrm>
            <a:off x="967215" y="3237931"/>
            <a:ext cx="4061275" cy="2435963"/>
            <a:chOff x="706097" y="3189944"/>
            <a:chExt cx="3153078" cy="1552327"/>
          </a:xfrm>
        </p:grpSpPr>
        <p:pic>
          <p:nvPicPr>
            <p:cNvPr id="15" name="Picture 2"/>
            <p:cNvPicPr>
              <a:picLocks noChangeAspect="1" noChangeArrowheads="1"/>
            </p:cNvPicPr>
            <p:nvPr/>
          </p:nvPicPr>
          <p:blipFill>
            <a:blip r:embed="rId3" cstate="print"/>
            <a:srcRect/>
            <a:stretch>
              <a:fillRect/>
            </a:stretch>
          </p:blipFill>
          <p:spPr bwMode="auto">
            <a:xfrm>
              <a:off x="706097" y="3189944"/>
              <a:ext cx="3153078" cy="1552327"/>
            </a:xfrm>
            <a:prstGeom prst="rect">
              <a:avLst/>
            </a:prstGeom>
            <a:noFill/>
            <a:ln w="9525">
              <a:noFill/>
              <a:miter lim="800000"/>
              <a:headEnd/>
              <a:tailEnd/>
            </a:ln>
            <a:effectLst/>
          </p:spPr>
        </p:pic>
        <p:cxnSp>
          <p:nvCxnSpPr>
            <p:cNvPr id="16" name="Straight Arrow Connector 15"/>
            <p:cNvCxnSpPr/>
            <p:nvPr/>
          </p:nvCxnSpPr>
          <p:spPr>
            <a:xfrm flipV="1">
              <a:off x="1590381" y="3918926"/>
              <a:ext cx="0" cy="11769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051249" y="3918926"/>
              <a:ext cx="0" cy="11769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771118" y="3918926"/>
              <a:ext cx="0" cy="11769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519554" y="3918926"/>
              <a:ext cx="0" cy="11769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20" name="Straight Arrow Connector 19"/>
          <p:cNvCxnSpPr/>
          <p:nvPr/>
        </p:nvCxnSpPr>
        <p:spPr>
          <a:xfrm flipV="1">
            <a:off x="2361906" y="5846321"/>
            <a:ext cx="0" cy="11717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9"/>
          <p:cNvSpPr txBox="1">
            <a:spLocks noChangeArrowheads="1"/>
          </p:cNvSpPr>
          <p:nvPr/>
        </p:nvSpPr>
        <p:spPr bwMode="auto">
          <a:xfrm>
            <a:off x="2399057" y="5688131"/>
            <a:ext cx="2745573" cy="609465"/>
          </a:xfrm>
          <a:prstGeom prst="rect">
            <a:avLst/>
          </a:prstGeom>
          <a:noFill/>
          <a:ln w="9525">
            <a:noFill/>
            <a:miter lim="800000"/>
            <a:headEnd/>
            <a:tailEnd/>
          </a:ln>
        </p:spPr>
        <p:txBody>
          <a:bodyPr wrap="none">
            <a:spAutoFit/>
          </a:bodyPr>
          <a:lstStyle/>
          <a:p>
            <a:r>
              <a:rPr lang="fi-FI" dirty="0"/>
              <a:t>= blade change</a:t>
            </a:r>
            <a:endParaRPr lang="en-US" dirty="0"/>
          </a:p>
        </p:txBody>
      </p:sp>
    </p:spTree>
    <p:extLst>
      <p:ext uri="{BB962C8B-B14F-4D97-AF65-F5344CB8AC3E}">
        <p14:creationId xmlns:p14="http://schemas.microsoft.com/office/powerpoint/2010/main" val="2419344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621" y="248894"/>
            <a:ext cx="10491779" cy="511862"/>
          </a:xfrm>
        </p:spPr>
        <p:txBody>
          <a:bodyPr/>
          <a:lstStyle/>
          <a:p>
            <a:r>
              <a:rPr lang="fi-FI" dirty="0">
                <a:latin typeface="Arial" charset="0"/>
                <a:cs typeface="Arial" charset="0"/>
              </a:rPr>
              <a:t>Crepe Folds per Inch – Blade Change Impact</a:t>
            </a:r>
            <a:endParaRPr lang="en-US" dirty="0"/>
          </a:p>
        </p:txBody>
      </p:sp>
      <p:sp>
        <p:nvSpPr>
          <p:cNvPr id="3" name="Text Placeholder 2"/>
          <p:cNvSpPr>
            <a:spLocks noGrp="1"/>
          </p:cNvSpPr>
          <p:nvPr>
            <p:ph type="body" sz="quarter" idx="15"/>
          </p:nvPr>
        </p:nvSpPr>
        <p:spPr/>
        <p:txBody>
          <a:bodyPr/>
          <a:lstStyle/>
          <a:p>
            <a:r>
              <a:rPr lang="en-US" dirty="0"/>
              <a:t>Folds/length shows good repeatability</a:t>
            </a:r>
          </a:p>
          <a:p>
            <a:endParaRPr lang="en-US" dirty="0"/>
          </a:p>
        </p:txBody>
      </p:sp>
      <p:sp>
        <p:nvSpPr>
          <p:cNvPr id="4" name="Slide Number Placeholder 3"/>
          <p:cNvSpPr>
            <a:spLocks noGrp="1"/>
          </p:cNvSpPr>
          <p:nvPr>
            <p:ph type="sldNum" sz="quarter" idx="16"/>
          </p:nvPr>
        </p:nvSpPr>
        <p:spPr/>
        <p:txBody>
          <a:bodyPr/>
          <a:lstStyle/>
          <a:p>
            <a:pPr>
              <a:defRPr/>
            </a:pPr>
            <a:fld id="{EDB926B2-095E-4571-A4EA-B3D2263F082D}" type="slidenum">
              <a:rPr lang="en-US" smtClean="0"/>
              <a:pPr>
                <a:defRPr/>
              </a:pPr>
              <a:t>13</a:t>
            </a:fld>
            <a:endParaRPr lang="en-US" dirty="0"/>
          </a:p>
        </p:txBody>
      </p:sp>
      <p:grpSp>
        <p:nvGrpSpPr>
          <p:cNvPr id="6" name="Group 10"/>
          <p:cNvGrpSpPr/>
          <p:nvPr/>
        </p:nvGrpSpPr>
        <p:grpSpPr>
          <a:xfrm>
            <a:off x="6686576" y="1332232"/>
            <a:ext cx="3876155" cy="2214265"/>
            <a:chOff x="508000" y="981075"/>
            <a:chExt cx="9851893" cy="6260264"/>
          </a:xfrm>
          <a:effectLst/>
        </p:grpSpPr>
        <p:pic>
          <p:nvPicPr>
            <p:cNvPr id="7" name="Picture 2"/>
            <p:cNvPicPr>
              <a:picLocks noChangeAspect="1" noChangeArrowheads="1"/>
            </p:cNvPicPr>
            <p:nvPr/>
          </p:nvPicPr>
          <p:blipFill>
            <a:blip r:embed="rId2" cstate="print"/>
            <a:srcRect/>
            <a:stretch>
              <a:fillRect/>
            </a:stretch>
          </p:blipFill>
          <p:spPr bwMode="auto">
            <a:xfrm>
              <a:off x="508000" y="981075"/>
              <a:ext cx="8134350" cy="4895850"/>
            </a:xfrm>
            <a:prstGeom prst="rect">
              <a:avLst/>
            </a:prstGeom>
            <a:noFill/>
            <a:ln w="9525">
              <a:noFill/>
              <a:miter lim="800000"/>
              <a:headEnd/>
              <a:tailEnd/>
            </a:ln>
          </p:spPr>
        </p:pic>
        <p:grpSp>
          <p:nvGrpSpPr>
            <p:cNvPr id="8" name="Group 10"/>
            <p:cNvGrpSpPr>
              <a:grpSpLocks/>
            </p:cNvGrpSpPr>
            <p:nvPr/>
          </p:nvGrpSpPr>
          <p:grpSpPr bwMode="auto">
            <a:xfrm>
              <a:off x="2700338" y="3284538"/>
              <a:ext cx="7659555" cy="3956801"/>
              <a:chOff x="2699792" y="3284984"/>
              <a:chExt cx="7659932" cy="3956187"/>
            </a:xfrm>
          </p:grpSpPr>
          <p:cxnSp>
            <p:nvCxnSpPr>
              <p:cNvPr id="9" name="Straight Arrow Connector 8"/>
              <p:cNvCxnSpPr/>
              <p:nvPr/>
            </p:nvCxnSpPr>
            <p:spPr>
              <a:xfrm flipV="1">
                <a:off x="2699792" y="3284984"/>
                <a:ext cx="0" cy="36030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852374" y="3284984"/>
                <a:ext cx="0" cy="36030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795569" y="3284984"/>
                <a:ext cx="0" cy="36030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7740352" y="3284984"/>
                <a:ext cx="0" cy="36030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155775" y="5936135"/>
                <a:ext cx="11509" cy="68620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9"/>
              <p:cNvSpPr txBox="1">
                <a:spLocks noChangeArrowheads="1"/>
              </p:cNvSpPr>
              <p:nvPr/>
            </p:nvSpPr>
            <p:spPr bwMode="auto">
              <a:xfrm>
                <a:off x="5155775" y="5936135"/>
                <a:ext cx="5203949" cy="1305036"/>
              </a:xfrm>
              <a:prstGeom prst="rect">
                <a:avLst/>
              </a:prstGeom>
              <a:noFill/>
              <a:ln w="9525">
                <a:noFill/>
                <a:miter lim="800000"/>
                <a:headEnd/>
                <a:tailEnd/>
              </a:ln>
            </p:spPr>
            <p:txBody>
              <a:bodyPr wrap="none">
                <a:spAutoFit/>
              </a:bodyPr>
              <a:lstStyle/>
              <a:p>
                <a:r>
                  <a:rPr lang="fi-FI" dirty="0"/>
                  <a:t>= blade change</a:t>
                </a:r>
                <a:endParaRPr lang="en-US" dirty="0"/>
              </a:p>
            </p:txBody>
          </p:sp>
        </p:grpSp>
      </p:grpSp>
      <p:sp>
        <p:nvSpPr>
          <p:cNvPr id="15" name="Content Placeholder 2"/>
          <p:cNvSpPr txBox="1">
            <a:spLocks/>
          </p:cNvSpPr>
          <p:nvPr/>
        </p:nvSpPr>
        <p:spPr>
          <a:xfrm>
            <a:off x="1179610" y="802720"/>
            <a:ext cx="5029200" cy="3276600"/>
          </a:xfrm>
          <a:prstGeom prst="rect">
            <a:avLst/>
          </a:prstGeom>
        </p:spPr>
        <p:txBody>
          <a:bodyPr/>
          <a:lstStyle/>
          <a:p>
            <a:pPr marL="182563" indent="-182563">
              <a:spcBef>
                <a:spcPct val="20000"/>
              </a:spcBef>
              <a:buClr>
                <a:srgbClr val="FF0000"/>
              </a:buClr>
              <a:buFont typeface="Arial" pitchFamily="34" charset="0"/>
              <a:buChar char="•"/>
              <a:defRPr/>
            </a:pPr>
            <a:r>
              <a:rPr lang="fi-FI" sz="2000" b="1" dirty="0">
                <a:latin typeface="Arial" pitchFamily="34" charset="0"/>
                <a:cs typeface="Arial" pitchFamily="34" charset="0"/>
              </a:rPr>
              <a:t>Rapid initial decay in measurement during first 5-15min due to blade settling followed by more linear decay similar to crepe micro</a:t>
            </a:r>
          </a:p>
          <a:p>
            <a:pPr marL="182563" indent="-182563">
              <a:spcBef>
                <a:spcPct val="20000"/>
              </a:spcBef>
              <a:buClr>
                <a:srgbClr val="FF0000"/>
              </a:buClr>
              <a:buFont typeface="Arial" pitchFamily="34" charset="0"/>
              <a:buChar char="•"/>
              <a:defRPr/>
            </a:pPr>
            <a:r>
              <a:rPr lang="fi-FI" sz="2000" b="1" dirty="0">
                <a:latin typeface="Arial" pitchFamily="34" charset="0"/>
                <a:cs typeface="Arial" pitchFamily="34" charset="0"/>
              </a:rPr>
              <a:t>As the blade wears</a:t>
            </a:r>
          </a:p>
          <a:p>
            <a:pPr marL="639763" lvl="1" indent="-182563">
              <a:spcBef>
                <a:spcPct val="20000"/>
              </a:spcBef>
              <a:buClr>
                <a:srgbClr val="FF0000"/>
              </a:buClr>
              <a:buFont typeface="Wingdings" pitchFamily="2" charset="2"/>
              <a:buChar char="Ø"/>
            </a:pPr>
            <a:r>
              <a:rPr lang="fi-FI" sz="2000" b="1" dirty="0">
                <a:latin typeface="Arial" pitchFamily="34" charset="0"/>
                <a:cs typeface="Arial" pitchFamily="34" charset="0"/>
              </a:rPr>
              <a:t> Wave length of creping increases</a:t>
            </a:r>
          </a:p>
          <a:p>
            <a:pPr marL="639763" lvl="1" indent="-182563">
              <a:spcBef>
                <a:spcPct val="20000"/>
              </a:spcBef>
              <a:buClr>
                <a:srgbClr val="FF0000"/>
              </a:buClr>
              <a:buFont typeface="Wingdings" pitchFamily="2" charset="2"/>
              <a:buChar char="Ø"/>
            </a:pPr>
            <a:r>
              <a:rPr lang="fi-FI" sz="2000" b="1" dirty="0">
                <a:latin typeface="Arial" pitchFamily="34" charset="0"/>
                <a:cs typeface="Arial" pitchFamily="34" charset="0"/>
              </a:rPr>
              <a:t> Bulkiness and surface area decreases</a:t>
            </a:r>
            <a:br>
              <a:rPr lang="fi-FI" sz="2000" b="1" dirty="0">
                <a:latin typeface="Arial" pitchFamily="34" charset="0"/>
                <a:cs typeface="Arial" pitchFamily="34" charset="0"/>
              </a:rPr>
            </a:br>
            <a:endParaRPr lang="fi-FI" sz="2000" b="1" dirty="0">
              <a:latin typeface="Arial" pitchFamily="34" charset="0"/>
              <a:cs typeface="Arial" pitchFamily="34" charset="0"/>
            </a:endParaRPr>
          </a:p>
        </p:txBody>
      </p:sp>
      <p:pic>
        <p:nvPicPr>
          <p:cNvPr id="16" name="Picture 2"/>
          <p:cNvPicPr>
            <a:picLocks noChangeAspect="1" noChangeArrowheads="1"/>
          </p:cNvPicPr>
          <p:nvPr/>
        </p:nvPicPr>
        <p:blipFill>
          <a:blip r:embed="rId3" cstate="print"/>
          <a:srcRect t="5386"/>
          <a:stretch>
            <a:fillRect/>
          </a:stretch>
        </p:blipFill>
        <p:spPr bwMode="auto">
          <a:xfrm>
            <a:off x="3715441" y="3133988"/>
            <a:ext cx="5051645" cy="3196726"/>
          </a:xfrm>
          <a:prstGeom prst="rect">
            <a:avLst/>
          </a:prstGeom>
          <a:noFill/>
          <a:ln w="9525">
            <a:noFill/>
            <a:miter lim="800000"/>
            <a:headEnd/>
            <a:tailEnd/>
          </a:ln>
          <a:effectLst/>
        </p:spPr>
      </p:pic>
    </p:spTree>
    <p:extLst>
      <p:ext uri="{BB962C8B-B14F-4D97-AF65-F5344CB8AC3E}">
        <p14:creationId xmlns:p14="http://schemas.microsoft.com/office/powerpoint/2010/main" val="1536685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300073" y="169033"/>
            <a:ext cx="10523336" cy="498475"/>
          </a:xfrm>
        </p:spPr>
        <p:txBody>
          <a:bodyPr/>
          <a:lstStyle/>
          <a:p>
            <a:r>
              <a:rPr lang="fi-FI" dirty="0">
                <a:latin typeface="Arial" charset="0"/>
                <a:cs typeface="Arial" charset="0"/>
              </a:rPr>
              <a:t>Blade Change in Folds/length Color Map</a:t>
            </a:r>
            <a:endParaRPr lang="en-US" dirty="0"/>
          </a:p>
        </p:txBody>
      </p:sp>
      <p:sp>
        <p:nvSpPr>
          <p:cNvPr id="3" name="Slide Number Placeholder 2"/>
          <p:cNvSpPr>
            <a:spLocks noGrp="1"/>
          </p:cNvSpPr>
          <p:nvPr>
            <p:ph type="sldNum" sz="quarter" idx="10"/>
          </p:nvPr>
        </p:nvSpPr>
        <p:spPr/>
        <p:txBody>
          <a:bodyPr/>
          <a:lstStyle/>
          <a:p>
            <a:fld id="{E55B2C39-C6CC-42D0-AE05-9F96B4FF368A}" type="slidenum">
              <a:rPr lang="en-US" smtClean="0"/>
              <a:pPr/>
              <a:t>14</a:t>
            </a:fld>
            <a:endParaRPr lang="en-US" dirty="0"/>
          </a:p>
        </p:txBody>
      </p:sp>
      <p:grpSp>
        <p:nvGrpSpPr>
          <p:cNvPr id="13" name="Group 5"/>
          <p:cNvGrpSpPr/>
          <p:nvPr/>
        </p:nvGrpSpPr>
        <p:grpSpPr>
          <a:xfrm>
            <a:off x="5113564" y="978281"/>
            <a:ext cx="6059261" cy="4908169"/>
            <a:chOff x="971600" y="806450"/>
            <a:chExt cx="7788275" cy="5791200"/>
          </a:xfrm>
          <a:effectLst/>
        </p:grpSpPr>
        <p:pic>
          <p:nvPicPr>
            <p:cNvPr id="14" name="Picture 2" descr="D:\PROJECTS\QCS Tissue\GP Rincon\2013-10-03\14-Folds per inch color map after blade change.bmp"/>
            <p:cNvPicPr>
              <a:picLocks noChangeAspect="1" noChangeArrowheads="1"/>
            </p:cNvPicPr>
            <p:nvPr/>
          </p:nvPicPr>
          <p:blipFill>
            <a:blip r:embed="rId3" cstate="print"/>
            <a:srcRect/>
            <a:stretch>
              <a:fillRect/>
            </a:stretch>
          </p:blipFill>
          <p:spPr bwMode="auto">
            <a:xfrm>
              <a:off x="971600" y="806450"/>
              <a:ext cx="7788275" cy="5791200"/>
            </a:xfrm>
            <a:prstGeom prst="rect">
              <a:avLst/>
            </a:prstGeom>
            <a:noFill/>
            <a:ln w="9525">
              <a:noFill/>
              <a:miter lim="800000"/>
              <a:headEnd/>
              <a:tailEnd/>
            </a:ln>
            <a:effectLst>
              <a:softEdge rad="127000"/>
            </a:effectLst>
          </p:spPr>
        </p:pic>
        <p:cxnSp>
          <p:nvCxnSpPr>
            <p:cNvPr id="15" name="Straight Connector 14"/>
            <p:cNvCxnSpPr/>
            <p:nvPr/>
          </p:nvCxnSpPr>
          <p:spPr>
            <a:xfrm>
              <a:off x="1547664" y="2524426"/>
              <a:ext cx="5616624" cy="0"/>
            </a:xfrm>
            <a:prstGeom prst="line">
              <a:avLst/>
            </a:prstGeom>
            <a:ln w="38100">
              <a:solidFill>
                <a:srgbClr val="FF0000"/>
              </a:solidFill>
              <a:prstDash val="dashDot"/>
            </a:ln>
          </p:spPr>
          <p:style>
            <a:lnRef idx="1">
              <a:schemeClr val="accent1"/>
            </a:lnRef>
            <a:fillRef idx="0">
              <a:schemeClr val="accent1"/>
            </a:fillRef>
            <a:effectRef idx="0">
              <a:schemeClr val="accent1"/>
            </a:effectRef>
            <a:fontRef idx="minor">
              <a:schemeClr val="tx1"/>
            </a:fontRef>
          </p:style>
        </p:cxnSp>
      </p:grpSp>
      <p:sp>
        <p:nvSpPr>
          <p:cNvPr id="16" name="Content Placeholder 2"/>
          <p:cNvSpPr txBox="1">
            <a:spLocks/>
          </p:cNvSpPr>
          <p:nvPr/>
        </p:nvSpPr>
        <p:spPr>
          <a:xfrm>
            <a:off x="384871" y="978281"/>
            <a:ext cx="4549080" cy="2188037"/>
          </a:xfrm>
          <a:prstGeom prst="rect">
            <a:avLst/>
          </a:prstGeom>
        </p:spPr>
        <p:txBody>
          <a:bodyPr/>
          <a:lstStyle/>
          <a:p>
            <a:pPr marL="182563" indent="-182563">
              <a:spcBef>
                <a:spcPct val="20000"/>
              </a:spcBef>
              <a:buClr>
                <a:schemeClr val="accent1"/>
              </a:buClr>
              <a:buFont typeface="Arial" charset="0"/>
              <a:buChar char="•"/>
              <a:defRPr/>
            </a:pPr>
            <a:r>
              <a:rPr lang="fi-FI" b="1" dirty="0">
                <a:latin typeface="Arial" pitchFamily="34" charset="0"/>
                <a:cs typeface="Arial" pitchFamily="34" charset="0"/>
              </a:rPr>
              <a:t>Colormap shows 50 consecutive scans before and after a blade change</a:t>
            </a:r>
          </a:p>
          <a:p>
            <a:pPr marL="182563" indent="-182563">
              <a:spcBef>
                <a:spcPct val="20000"/>
              </a:spcBef>
              <a:buClr>
                <a:schemeClr val="accent1"/>
              </a:buClr>
              <a:buFont typeface="Arial" charset="0"/>
              <a:buChar char="•"/>
              <a:defRPr/>
            </a:pPr>
            <a:r>
              <a:rPr lang="fi-FI" b="1" dirty="0">
                <a:latin typeface="Arial" pitchFamily="34" charset="0"/>
                <a:cs typeface="Arial" pitchFamily="34" charset="0"/>
              </a:rPr>
              <a:t>Blade change identified by dashed line</a:t>
            </a:r>
          </a:p>
          <a:p>
            <a:pPr marL="182563" indent="-182563">
              <a:spcBef>
                <a:spcPct val="20000"/>
              </a:spcBef>
              <a:buClr>
                <a:schemeClr val="accent1"/>
              </a:buClr>
              <a:buFont typeface="Arial" charset="0"/>
              <a:buChar char="•"/>
              <a:defRPr/>
            </a:pPr>
            <a:r>
              <a:rPr lang="fi-FI" b="1" dirty="0">
                <a:latin typeface="Arial" pitchFamily="34" charset="0"/>
                <a:cs typeface="Arial" pitchFamily="34" charset="0"/>
              </a:rPr>
              <a:t>Blade wearing has a major impact on crepe CD performance</a:t>
            </a:r>
          </a:p>
          <a:p>
            <a:pPr marL="182563" indent="-182563">
              <a:spcBef>
                <a:spcPct val="20000"/>
              </a:spcBef>
              <a:buClr>
                <a:schemeClr val="accent1"/>
              </a:buClr>
              <a:buFont typeface="Arial" charset="0"/>
              <a:buChar char="•"/>
              <a:defRPr/>
            </a:pPr>
            <a:r>
              <a:rPr lang="fi-FI" b="1" dirty="0">
                <a:latin typeface="Arial" pitchFamily="34" charset="0"/>
                <a:cs typeface="Arial" pitchFamily="34" charset="0"/>
              </a:rPr>
              <a:t>Uneven crepe profile causes</a:t>
            </a:r>
          </a:p>
          <a:p>
            <a:pPr marL="639763" lvl="1" indent="-182563">
              <a:spcBef>
                <a:spcPct val="20000"/>
              </a:spcBef>
              <a:buClr>
                <a:schemeClr val="accent1"/>
              </a:buClr>
              <a:buFont typeface="Arial" charset="0"/>
              <a:buChar char="•"/>
              <a:defRPr/>
            </a:pPr>
            <a:r>
              <a:rPr lang="fi-FI" b="1" dirty="0">
                <a:cs typeface="Arial" pitchFamily="34" charset="0"/>
              </a:rPr>
              <a:t>R</a:t>
            </a:r>
            <a:r>
              <a:rPr lang="fi-FI" b="1" dirty="0">
                <a:latin typeface="Arial" pitchFamily="34" charset="0"/>
                <a:cs typeface="Arial" pitchFamily="34" charset="0"/>
              </a:rPr>
              <a:t>unnability problems in converting process</a:t>
            </a:r>
          </a:p>
          <a:p>
            <a:pPr marL="639763" lvl="1" indent="-182563">
              <a:spcBef>
                <a:spcPct val="20000"/>
              </a:spcBef>
              <a:buClr>
                <a:schemeClr val="accent1"/>
              </a:buClr>
              <a:buFont typeface="Arial" charset="0"/>
              <a:buChar char="•"/>
              <a:defRPr/>
            </a:pPr>
            <a:r>
              <a:rPr lang="fi-FI" b="1" dirty="0">
                <a:latin typeface="Arial" pitchFamily="34" charset="0"/>
                <a:cs typeface="Arial" pitchFamily="34" charset="0"/>
              </a:rPr>
              <a:t>Lag in MD target (reduced efficiency)</a:t>
            </a:r>
          </a:p>
          <a:p>
            <a:pPr marL="639763" lvl="1" indent="-182563">
              <a:spcBef>
                <a:spcPct val="20000"/>
              </a:spcBef>
              <a:buClr>
                <a:schemeClr val="accent1"/>
              </a:buClr>
              <a:buFont typeface="Arial" charset="0"/>
              <a:buChar char="•"/>
              <a:defRPr/>
            </a:pPr>
            <a:r>
              <a:rPr lang="fi-FI" b="1" dirty="0">
                <a:latin typeface="Arial" pitchFamily="34" charset="0"/>
                <a:cs typeface="Arial" pitchFamily="34" charset="0"/>
              </a:rPr>
              <a:t>Uneven Yankee wearing</a:t>
            </a:r>
          </a:p>
          <a:p>
            <a:pPr marL="182563" indent="-182563">
              <a:spcBef>
                <a:spcPct val="20000"/>
              </a:spcBef>
              <a:buClr>
                <a:schemeClr val="accent1"/>
              </a:buClr>
              <a:buFont typeface="Arial" charset="0"/>
              <a:buChar char="•"/>
              <a:defRPr/>
            </a:pPr>
            <a:r>
              <a:rPr lang="fi-FI" b="1" dirty="0">
                <a:cs typeface="Arial" pitchFamily="34" charset="0"/>
              </a:rPr>
              <a:t>Automatically notifiy operator when crepe deviation is greater than limit</a:t>
            </a:r>
            <a:endParaRPr lang="fi-FI" b="1" dirty="0">
              <a:latin typeface="Arial" pitchFamily="34" charset="0"/>
              <a:cs typeface="Arial" pitchFamily="34" charset="0"/>
            </a:endParaRPr>
          </a:p>
          <a:p>
            <a:pPr marL="639763" lvl="1" indent="-182563">
              <a:spcBef>
                <a:spcPct val="20000"/>
              </a:spcBef>
              <a:buClr>
                <a:schemeClr val="bg2"/>
              </a:buClr>
              <a:defRPr/>
            </a:pPr>
            <a:br>
              <a:rPr lang="fi-FI" sz="2000" b="1" dirty="0">
                <a:cs typeface="Arial" charset="0"/>
              </a:rPr>
            </a:br>
            <a:endParaRPr lang="fi-FI" sz="2000" b="1" dirty="0">
              <a:cs typeface="Arial" charset="0"/>
            </a:endParaRPr>
          </a:p>
        </p:txBody>
      </p:sp>
    </p:spTree>
    <p:extLst>
      <p:ext uri="{BB962C8B-B14F-4D97-AF65-F5344CB8AC3E}">
        <p14:creationId xmlns:p14="http://schemas.microsoft.com/office/powerpoint/2010/main" val="815504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918" y="83784"/>
            <a:ext cx="10507948" cy="498610"/>
          </a:xfrm>
        </p:spPr>
        <p:txBody>
          <a:bodyPr/>
          <a:lstStyle/>
          <a:p>
            <a:r>
              <a:rPr lang="en-US" dirty="0"/>
              <a:t>BW- CD Control Maximum Performance</a:t>
            </a:r>
          </a:p>
        </p:txBody>
      </p:sp>
      <p:sp>
        <p:nvSpPr>
          <p:cNvPr id="4" name="Slide Number Placeholder 3"/>
          <p:cNvSpPr>
            <a:spLocks noGrp="1"/>
          </p:cNvSpPr>
          <p:nvPr>
            <p:ph type="sldNum" sz="quarter" idx="13"/>
          </p:nvPr>
        </p:nvSpPr>
        <p:spPr/>
        <p:txBody>
          <a:bodyPr/>
          <a:lstStyle/>
          <a:p>
            <a:pPr>
              <a:defRPr/>
            </a:pPr>
            <a:fld id="{65C380C9-3062-4F1D-A521-BEC000498A55}" type="slidenum">
              <a:rPr lang="en-US" smtClean="0"/>
              <a:pPr>
                <a:defRPr/>
              </a:pPr>
              <a:t>15</a:t>
            </a:fld>
            <a:endParaRPr lang="en-US" dirty="0"/>
          </a:p>
        </p:txBody>
      </p:sp>
      <p:sp>
        <p:nvSpPr>
          <p:cNvPr id="5" name="Rectangle 3"/>
          <p:cNvSpPr txBox="1">
            <a:spLocks noChangeArrowheads="1"/>
          </p:cNvSpPr>
          <p:nvPr/>
        </p:nvSpPr>
        <p:spPr>
          <a:xfrm>
            <a:off x="332527" y="682994"/>
            <a:ext cx="6350000" cy="3556000"/>
          </a:xfrm>
          <a:prstGeom prst="rect">
            <a:avLst/>
          </a:prstGeom>
        </p:spPr>
        <p:txBody>
          <a:bodyPr/>
          <a:lst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Intelligent actuators 4.4KN, 15.5 KN &amp; </a:t>
            </a:r>
            <a:r>
              <a:rPr lang="en-US" sz="1800" dirty="0">
                <a:solidFill>
                  <a:srgbClr val="FF0000"/>
                </a:solidFill>
              </a:rPr>
              <a:t>45 KN torque </a:t>
            </a:r>
            <a:r>
              <a:rPr lang="en-US" sz="1800" dirty="0"/>
              <a:t>models</a:t>
            </a:r>
          </a:p>
          <a:p>
            <a:r>
              <a:rPr lang="en-US" sz="1800" dirty="0"/>
              <a:t>CD stepper motor with steel harmonic gear</a:t>
            </a:r>
          </a:p>
          <a:p>
            <a:r>
              <a:rPr lang="en-US" sz="1800" dirty="0"/>
              <a:t>Internal AC-powered LVDT</a:t>
            </a:r>
          </a:p>
          <a:p>
            <a:r>
              <a:rPr lang="en-US" sz="1800" dirty="0"/>
              <a:t>Displacement limiter</a:t>
            </a:r>
          </a:p>
          <a:p>
            <a:r>
              <a:rPr lang="en-US" sz="1800" dirty="0"/>
              <a:t>Optional digital display</a:t>
            </a:r>
          </a:p>
          <a:p>
            <a:r>
              <a:rPr lang="en-US" sz="1800" dirty="0"/>
              <a:t>Super Flex Slice Lip</a:t>
            </a:r>
          </a:p>
          <a:p>
            <a:pPr lvl="1"/>
            <a:r>
              <a:rPr lang="en-US" altLang="en-US" sz="1600" dirty="0"/>
              <a:t>2 - 5 times conventional slice lips</a:t>
            </a:r>
          </a:p>
          <a:p>
            <a:pPr lvl="1"/>
            <a:r>
              <a:rPr lang="en-US" sz="1600" dirty="0"/>
              <a:t>T316 or titanium</a:t>
            </a:r>
          </a:p>
          <a:p>
            <a:r>
              <a:rPr lang="en-US" sz="1800" dirty="0"/>
              <a:t>Web Manager &amp; Web Explorer</a:t>
            </a:r>
          </a:p>
        </p:txBody>
      </p:sp>
      <p:sp>
        <p:nvSpPr>
          <p:cNvPr id="6" name="Text Box 4"/>
          <p:cNvSpPr txBox="1">
            <a:spLocks noChangeArrowheads="1"/>
          </p:cNvSpPr>
          <p:nvPr/>
        </p:nvSpPr>
        <p:spPr bwMode="auto">
          <a:xfrm>
            <a:off x="8842451" y="2012950"/>
            <a:ext cx="180975" cy="271463"/>
          </a:xfrm>
          <a:prstGeom prst="rect">
            <a:avLst/>
          </a:prstGeom>
          <a:noFill/>
          <a:ln w="12699">
            <a:noFill/>
            <a:miter lim="800000"/>
            <a:headEnd type="none" w="sm" len="sm"/>
            <a:tailEnd type="none" w="sm" len="sm"/>
          </a:ln>
          <a:effectLst/>
        </p:spPr>
        <p:txBody>
          <a:bodyPr wrap="none" lIns="90488" tIns="44450" rIns="90488" bIns="44450">
            <a:spAutoFit/>
          </a:bodyPr>
          <a:lstStyle/>
          <a:p>
            <a:pPr eaLnBrk="1" hangingPunct="1"/>
            <a:endParaRPr lang="en-GB" sz="1200" b="1" dirty="0">
              <a:latin typeface="Arial" pitchFamily="34" charset="0"/>
            </a:endParaRPr>
          </a:p>
        </p:txBody>
      </p:sp>
      <p:sp>
        <p:nvSpPr>
          <p:cNvPr id="7" name="Rectangle 6"/>
          <p:cNvSpPr/>
          <p:nvPr/>
        </p:nvSpPr>
        <p:spPr>
          <a:xfrm>
            <a:off x="867884" y="4140335"/>
            <a:ext cx="6534472" cy="2393815"/>
          </a:xfrm>
          <a:prstGeom prst="rect">
            <a:avLst/>
          </a:prstGeom>
          <a:ln w="28575">
            <a:solidFill>
              <a:schemeClr val="accent1"/>
            </a:solidFill>
          </a:ln>
        </p:spPr>
        <p:txBody>
          <a:bodyPr wrap="square">
            <a:noAutofit/>
          </a:bodyPr>
          <a:lstStyle/>
          <a:p>
            <a:pPr marL="457200" indent="-457200">
              <a:buFont typeface="+mj-lt"/>
              <a:buAutoNum type="arabicPeriod"/>
            </a:pPr>
            <a:r>
              <a:rPr lang="en-US" altLang="en-US" sz="1800" dirty="0">
                <a:solidFill>
                  <a:srgbClr val="C00000"/>
                </a:solidFill>
              </a:rPr>
              <a:t>Reduce 2-sigma weight variation</a:t>
            </a:r>
          </a:p>
          <a:p>
            <a:pPr marL="914400" lvl="1" indent="-457200">
              <a:buFont typeface="Arial" panose="020B0604020202020204" pitchFamily="34" charset="0"/>
              <a:buChar char="•"/>
            </a:pPr>
            <a:r>
              <a:rPr lang="en-US" altLang="en-US" sz="1800" dirty="0">
                <a:solidFill>
                  <a:srgbClr val="C00000"/>
                </a:solidFill>
              </a:rPr>
              <a:t>50 - 90% compared to manual</a:t>
            </a:r>
          </a:p>
          <a:p>
            <a:pPr marL="914400" lvl="1" indent="-457200">
              <a:buFont typeface="Arial" panose="020B0604020202020204" pitchFamily="34" charset="0"/>
              <a:buChar char="•"/>
            </a:pPr>
            <a:r>
              <a:rPr lang="en-US" altLang="en-US" sz="1800" dirty="0">
                <a:solidFill>
                  <a:srgbClr val="C00000"/>
                </a:solidFill>
              </a:rPr>
              <a:t>25 - 75% compared to other automated controls</a:t>
            </a:r>
          </a:p>
          <a:p>
            <a:pPr marL="457200" indent="-457200">
              <a:buFont typeface="+mj-lt"/>
              <a:buAutoNum type="arabicPeriod"/>
            </a:pPr>
            <a:r>
              <a:rPr lang="en-US" altLang="en-US" sz="1800" dirty="0">
                <a:solidFill>
                  <a:srgbClr val="C00000"/>
                </a:solidFill>
              </a:rPr>
              <a:t>Reduce sheet break and startup recovery times by 25 - 50%</a:t>
            </a:r>
          </a:p>
          <a:p>
            <a:pPr marL="457200" indent="-457200">
              <a:buFont typeface="+mj-lt"/>
              <a:buAutoNum type="arabicPeriod"/>
            </a:pPr>
            <a:r>
              <a:rPr lang="en-US" altLang="en-US" sz="1800" dirty="0">
                <a:solidFill>
                  <a:srgbClr val="C00000"/>
                </a:solidFill>
              </a:rPr>
              <a:t>Reduce grade change times by 25 - 50%</a:t>
            </a:r>
          </a:p>
          <a:p>
            <a:pPr marL="457200" indent="-457200">
              <a:buFont typeface="+mj-lt"/>
              <a:buAutoNum type="arabicPeriod"/>
            </a:pPr>
            <a:r>
              <a:rPr lang="en-US" altLang="en-US" sz="1800" dirty="0">
                <a:solidFill>
                  <a:srgbClr val="C00000"/>
                </a:solidFill>
              </a:rPr>
              <a:t>1 - 2% fiber savings from target shift, or</a:t>
            </a:r>
          </a:p>
          <a:p>
            <a:pPr marL="457200" indent="-457200">
              <a:buFont typeface="+mj-lt"/>
              <a:buAutoNum type="arabicPeriod"/>
            </a:pPr>
            <a:r>
              <a:rPr lang="en-US" altLang="en-US" sz="1800" dirty="0">
                <a:solidFill>
                  <a:srgbClr val="C00000"/>
                </a:solidFill>
              </a:rPr>
              <a:t>1 - 2% production increase from target shift</a:t>
            </a:r>
          </a:p>
        </p:txBody>
      </p:sp>
      <p:pic>
        <p:nvPicPr>
          <p:cNvPr id="8" name="Picture 2"/>
          <p:cNvPicPr>
            <a:picLocks noChangeAspect="1" noChangeArrowheads="1"/>
          </p:cNvPicPr>
          <p:nvPr/>
        </p:nvPicPr>
        <p:blipFill>
          <a:blip r:embed="rId3" cstate="print"/>
          <a:srcRect/>
          <a:stretch>
            <a:fillRect/>
          </a:stretch>
        </p:blipFill>
        <p:spPr bwMode="auto">
          <a:xfrm>
            <a:off x="8419481" y="878959"/>
            <a:ext cx="2179637" cy="5029200"/>
          </a:xfrm>
          <a:prstGeom prst="rect">
            <a:avLst/>
          </a:prstGeom>
          <a:noFill/>
          <a:ln w="12699">
            <a:noFill/>
            <a:miter lim="800000"/>
            <a:headEnd/>
            <a:tailEnd/>
          </a:ln>
          <a:effectLst/>
        </p:spPr>
      </p:pic>
      <p:sp>
        <p:nvSpPr>
          <p:cNvPr id="9" name="Text Box 5"/>
          <p:cNvSpPr txBox="1">
            <a:spLocks noChangeArrowheads="1"/>
          </p:cNvSpPr>
          <p:nvPr/>
        </p:nvSpPr>
        <p:spPr bwMode="auto">
          <a:xfrm>
            <a:off x="7309198" y="1412359"/>
            <a:ext cx="1473200" cy="555625"/>
          </a:xfrm>
          <a:prstGeom prst="rect">
            <a:avLst/>
          </a:prstGeom>
          <a:noFill/>
          <a:ln w="12699">
            <a:noFill/>
            <a:miter lim="800000"/>
            <a:headEnd/>
            <a:tailEnd/>
          </a:ln>
          <a:effectLst/>
        </p:spPr>
        <p:txBody>
          <a:bodyPr wrap="none" lIns="90488" tIns="44450" rIns="90488" bIns="44450">
            <a:spAutoFit/>
          </a:bodyPr>
          <a:lstStyle/>
          <a:p>
            <a:pPr>
              <a:lnSpc>
                <a:spcPct val="110000"/>
              </a:lnSpc>
            </a:pPr>
            <a:r>
              <a:rPr lang="en-US" sz="1400" b="1" dirty="0" err="1">
                <a:latin typeface="Arial" pitchFamily="34" charset="0"/>
              </a:rPr>
              <a:t>AutoSlice</a:t>
            </a:r>
            <a:r>
              <a:rPr lang="en-US" sz="1400" b="1" dirty="0">
                <a:latin typeface="Arial" pitchFamily="34" charset="0"/>
              </a:rPr>
              <a:t> CDW</a:t>
            </a:r>
          </a:p>
          <a:p>
            <a:pPr>
              <a:lnSpc>
                <a:spcPct val="110000"/>
              </a:lnSpc>
            </a:pPr>
            <a:r>
              <a:rPr lang="en-US" sz="1400" b="1" dirty="0">
                <a:latin typeface="Arial" pitchFamily="34" charset="0"/>
              </a:rPr>
              <a:t>Actuator</a:t>
            </a:r>
          </a:p>
        </p:txBody>
      </p:sp>
      <p:sp>
        <p:nvSpPr>
          <p:cNvPr id="10" name="Text Box 6"/>
          <p:cNvSpPr txBox="1">
            <a:spLocks noChangeArrowheads="1"/>
          </p:cNvSpPr>
          <p:nvPr/>
        </p:nvSpPr>
        <p:spPr bwMode="auto">
          <a:xfrm>
            <a:off x="7275861" y="2690297"/>
            <a:ext cx="947737" cy="322262"/>
          </a:xfrm>
          <a:prstGeom prst="rect">
            <a:avLst/>
          </a:prstGeom>
          <a:noFill/>
          <a:ln w="12699">
            <a:noFill/>
            <a:miter lim="800000"/>
            <a:headEnd/>
            <a:tailEnd/>
          </a:ln>
          <a:effectLst/>
        </p:spPr>
        <p:txBody>
          <a:bodyPr wrap="none" lIns="90488" tIns="44450" rIns="90488" bIns="44450">
            <a:spAutoFit/>
          </a:bodyPr>
          <a:lstStyle/>
          <a:p>
            <a:pPr>
              <a:lnSpc>
                <a:spcPct val="110000"/>
              </a:lnSpc>
            </a:pPr>
            <a:r>
              <a:rPr lang="en-US" sz="1400" b="1">
                <a:latin typeface="Arial" pitchFamily="34" charset="0"/>
              </a:rPr>
              <a:t>Coupling</a:t>
            </a:r>
          </a:p>
        </p:txBody>
      </p:sp>
      <p:sp>
        <p:nvSpPr>
          <p:cNvPr id="11" name="Text Box 7"/>
          <p:cNvSpPr txBox="1">
            <a:spLocks noChangeArrowheads="1"/>
          </p:cNvSpPr>
          <p:nvPr/>
        </p:nvSpPr>
        <p:spPr bwMode="auto">
          <a:xfrm>
            <a:off x="7309198" y="3698359"/>
            <a:ext cx="1214438" cy="322263"/>
          </a:xfrm>
          <a:prstGeom prst="rect">
            <a:avLst/>
          </a:prstGeom>
          <a:noFill/>
          <a:ln w="12699">
            <a:noFill/>
            <a:miter lim="800000"/>
            <a:headEnd/>
            <a:tailEnd/>
          </a:ln>
          <a:effectLst/>
        </p:spPr>
        <p:txBody>
          <a:bodyPr wrap="none" lIns="90488" tIns="44450" rIns="90488" bIns="44450">
            <a:spAutoFit/>
          </a:bodyPr>
          <a:lstStyle/>
          <a:p>
            <a:pPr>
              <a:lnSpc>
                <a:spcPct val="110000"/>
              </a:lnSpc>
            </a:pPr>
            <a:r>
              <a:rPr lang="en-US" sz="1400" b="1">
                <a:latin typeface="Arial" pitchFamily="34" charset="0"/>
              </a:rPr>
              <a:t>Spindle Rod</a:t>
            </a:r>
          </a:p>
        </p:txBody>
      </p:sp>
      <p:sp>
        <p:nvSpPr>
          <p:cNvPr id="12" name="Text Box 8"/>
          <p:cNvSpPr txBox="1">
            <a:spLocks noChangeArrowheads="1"/>
          </p:cNvSpPr>
          <p:nvPr/>
        </p:nvSpPr>
        <p:spPr bwMode="auto">
          <a:xfrm>
            <a:off x="8225884" y="6105549"/>
            <a:ext cx="1383124" cy="563744"/>
          </a:xfrm>
          <a:prstGeom prst="rect">
            <a:avLst/>
          </a:prstGeom>
          <a:noFill/>
          <a:ln w="12699">
            <a:noFill/>
            <a:miter lim="800000"/>
            <a:headEnd/>
            <a:tailEnd/>
          </a:ln>
          <a:effectLst/>
        </p:spPr>
        <p:txBody>
          <a:bodyPr wrap="square" lIns="90488" tIns="44450" rIns="90488" bIns="44450">
            <a:spAutoFit/>
          </a:bodyPr>
          <a:lstStyle/>
          <a:p>
            <a:pPr algn="ctr">
              <a:lnSpc>
                <a:spcPct val="110000"/>
              </a:lnSpc>
            </a:pPr>
            <a:r>
              <a:rPr lang="en-US" sz="1400" b="1" dirty="0">
                <a:latin typeface="Arial" pitchFamily="34" charset="0"/>
              </a:rPr>
              <a:t>Super Flex </a:t>
            </a:r>
          </a:p>
          <a:p>
            <a:pPr algn="ctr">
              <a:lnSpc>
                <a:spcPct val="110000"/>
              </a:lnSpc>
            </a:pPr>
            <a:r>
              <a:rPr lang="en-US" sz="1400" b="1" dirty="0">
                <a:latin typeface="Arial" pitchFamily="34" charset="0"/>
              </a:rPr>
              <a:t>Slice Lip</a:t>
            </a:r>
          </a:p>
        </p:txBody>
      </p:sp>
      <p:sp>
        <p:nvSpPr>
          <p:cNvPr id="13" name="Text Box 9"/>
          <p:cNvSpPr txBox="1">
            <a:spLocks noChangeArrowheads="1"/>
          </p:cNvSpPr>
          <p:nvPr/>
        </p:nvSpPr>
        <p:spPr bwMode="auto">
          <a:xfrm>
            <a:off x="9050387" y="5849398"/>
            <a:ext cx="703263" cy="322262"/>
          </a:xfrm>
          <a:prstGeom prst="rect">
            <a:avLst/>
          </a:prstGeom>
          <a:noFill/>
          <a:ln w="12699">
            <a:noFill/>
            <a:miter lim="800000"/>
            <a:headEnd/>
            <a:tailEnd/>
          </a:ln>
          <a:effectLst/>
        </p:spPr>
        <p:txBody>
          <a:bodyPr wrap="none" lIns="90488" tIns="44450" rIns="90488" bIns="44450">
            <a:spAutoFit/>
          </a:bodyPr>
          <a:lstStyle/>
          <a:p>
            <a:pPr>
              <a:lnSpc>
                <a:spcPct val="110000"/>
              </a:lnSpc>
            </a:pPr>
            <a:r>
              <a:rPr lang="en-US" sz="1400" b="1" dirty="0">
                <a:latin typeface="Arial" pitchFamily="34" charset="0"/>
              </a:rPr>
              <a:t>Apron</a:t>
            </a:r>
          </a:p>
        </p:txBody>
      </p:sp>
      <p:sp>
        <p:nvSpPr>
          <p:cNvPr id="14" name="Line 10"/>
          <p:cNvSpPr>
            <a:spLocks noChangeShapeType="1"/>
          </p:cNvSpPr>
          <p:nvPr/>
        </p:nvSpPr>
        <p:spPr bwMode="auto">
          <a:xfrm flipV="1">
            <a:off x="9492477" y="5658155"/>
            <a:ext cx="120225" cy="250004"/>
          </a:xfrm>
          <a:prstGeom prst="line">
            <a:avLst/>
          </a:prstGeom>
          <a:noFill/>
          <a:ln w="19050">
            <a:solidFill>
              <a:schemeClr val="tx1"/>
            </a:solidFill>
            <a:round/>
            <a:headEnd/>
            <a:tailEnd type="stealth" w="med" len="lg"/>
          </a:ln>
          <a:effectLst/>
        </p:spPr>
        <p:txBody>
          <a:bodyPr wrap="none" lIns="90488" tIns="44450" rIns="90488" bIns="44450"/>
          <a:lstStyle/>
          <a:p>
            <a:endParaRPr lang="en-US"/>
          </a:p>
        </p:txBody>
      </p:sp>
      <p:sp>
        <p:nvSpPr>
          <p:cNvPr id="15" name="Line 11"/>
          <p:cNvSpPr>
            <a:spLocks noChangeShapeType="1"/>
          </p:cNvSpPr>
          <p:nvPr/>
        </p:nvSpPr>
        <p:spPr bwMode="auto">
          <a:xfrm flipV="1">
            <a:off x="8841275" y="5374758"/>
            <a:ext cx="355600" cy="724643"/>
          </a:xfrm>
          <a:prstGeom prst="line">
            <a:avLst/>
          </a:prstGeom>
          <a:noFill/>
          <a:ln w="19050">
            <a:solidFill>
              <a:schemeClr val="tx1"/>
            </a:solidFill>
            <a:round/>
            <a:headEnd/>
            <a:tailEnd type="stealth" w="med" len="lg"/>
          </a:ln>
          <a:effectLst/>
        </p:spPr>
        <p:txBody>
          <a:bodyPr wrap="none" lIns="90488" tIns="44450" rIns="90488" bIns="44450"/>
          <a:lstStyle/>
          <a:p>
            <a:endParaRPr lang="en-US"/>
          </a:p>
        </p:txBody>
      </p:sp>
      <p:sp>
        <p:nvSpPr>
          <p:cNvPr id="16" name="Line 12"/>
          <p:cNvSpPr>
            <a:spLocks noChangeShapeType="1"/>
          </p:cNvSpPr>
          <p:nvPr/>
        </p:nvSpPr>
        <p:spPr bwMode="auto">
          <a:xfrm>
            <a:off x="8474423" y="3926959"/>
            <a:ext cx="1044575" cy="0"/>
          </a:xfrm>
          <a:prstGeom prst="line">
            <a:avLst/>
          </a:prstGeom>
          <a:noFill/>
          <a:ln w="19050">
            <a:solidFill>
              <a:schemeClr val="tx1"/>
            </a:solidFill>
            <a:round/>
            <a:headEnd/>
            <a:tailEnd type="stealth" w="med" len="lg"/>
          </a:ln>
          <a:effectLst/>
        </p:spPr>
        <p:txBody>
          <a:bodyPr wrap="none" lIns="90488" tIns="44450" rIns="90488" bIns="44450"/>
          <a:lstStyle/>
          <a:p>
            <a:endParaRPr lang="en-US"/>
          </a:p>
        </p:txBody>
      </p:sp>
      <p:sp>
        <p:nvSpPr>
          <p:cNvPr id="17" name="Line 13"/>
          <p:cNvSpPr>
            <a:spLocks noChangeShapeType="1"/>
          </p:cNvSpPr>
          <p:nvPr/>
        </p:nvSpPr>
        <p:spPr bwMode="auto">
          <a:xfrm>
            <a:off x="8268048" y="2860159"/>
            <a:ext cx="1022350" cy="0"/>
          </a:xfrm>
          <a:prstGeom prst="line">
            <a:avLst/>
          </a:prstGeom>
          <a:noFill/>
          <a:ln w="19050">
            <a:solidFill>
              <a:schemeClr val="tx1"/>
            </a:solidFill>
            <a:round/>
            <a:headEnd/>
            <a:tailEnd type="stealth" w="med" len="lg"/>
          </a:ln>
          <a:effectLst/>
        </p:spPr>
        <p:txBody>
          <a:bodyPr wrap="none" lIns="90488" tIns="44450" rIns="90488" bIns="44450"/>
          <a:lstStyle/>
          <a:p>
            <a:endParaRPr lang="en-US"/>
          </a:p>
        </p:txBody>
      </p:sp>
      <p:sp>
        <p:nvSpPr>
          <p:cNvPr id="18" name="Line 14"/>
          <p:cNvSpPr>
            <a:spLocks noChangeShapeType="1"/>
          </p:cNvSpPr>
          <p:nvPr/>
        </p:nvSpPr>
        <p:spPr bwMode="auto">
          <a:xfrm>
            <a:off x="8120877" y="1793359"/>
            <a:ext cx="1196975" cy="0"/>
          </a:xfrm>
          <a:prstGeom prst="line">
            <a:avLst/>
          </a:prstGeom>
          <a:noFill/>
          <a:ln w="19050">
            <a:solidFill>
              <a:schemeClr val="tx1"/>
            </a:solidFill>
            <a:round/>
            <a:headEnd/>
            <a:tailEnd type="stealth" w="med" len="lg"/>
          </a:ln>
          <a:effectLst/>
        </p:spPr>
        <p:txBody>
          <a:bodyPr wrap="none" lIns="90488" tIns="44450" rIns="90488" bIns="44450"/>
          <a:lstStyle/>
          <a:p>
            <a:endParaRPr lang="en-US"/>
          </a:p>
        </p:txBody>
      </p:sp>
      <p:pic>
        <p:nvPicPr>
          <p:cNvPr id="19" name="Picture 2" descr="T:\weight\AutoSliceCDW\Baselines\Inventor Models\Slice-Clamp-Headbox Assy\ClampISO2.bmp"/>
          <p:cNvPicPr>
            <a:picLocks noChangeAspect="1" noChangeArrowheads="1"/>
          </p:cNvPicPr>
          <p:nvPr/>
        </p:nvPicPr>
        <p:blipFill rotWithShape="1">
          <a:blip r:embed="rId4">
            <a:extLst>
              <a:ext uri="{28A0092B-C50C-407E-A947-70E740481C1C}">
                <a14:useLocalDpi xmlns:a14="http://schemas.microsoft.com/office/drawing/2010/main" val="0"/>
              </a:ext>
            </a:extLst>
          </a:blip>
          <a:srcRect l="12219" t="52265" r="9915"/>
          <a:stretch/>
        </p:blipFill>
        <p:spPr bwMode="auto">
          <a:xfrm>
            <a:off x="4642144" y="2012950"/>
            <a:ext cx="2674644" cy="1439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ine 12"/>
          <p:cNvSpPr>
            <a:spLocks noChangeShapeType="1"/>
          </p:cNvSpPr>
          <p:nvPr/>
        </p:nvSpPr>
        <p:spPr bwMode="auto">
          <a:xfrm flipV="1">
            <a:off x="2752725" y="3108267"/>
            <a:ext cx="2944400" cy="191416"/>
          </a:xfrm>
          <a:prstGeom prst="line">
            <a:avLst/>
          </a:prstGeom>
          <a:noFill/>
          <a:ln w="19050">
            <a:solidFill>
              <a:schemeClr val="tx1"/>
            </a:solidFill>
            <a:round/>
            <a:headEnd/>
            <a:tailEnd type="stealth" w="med" len="lg"/>
          </a:ln>
          <a:effectLst/>
        </p:spPr>
        <p:txBody>
          <a:bodyPr wrap="none" lIns="90488" tIns="44450" rIns="90488" bIns="44450"/>
          <a:lstStyle/>
          <a:p>
            <a:endParaRPr lang="en-US"/>
          </a:p>
        </p:txBody>
      </p:sp>
    </p:spTree>
    <p:extLst>
      <p:ext uri="{BB962C8B-B14F-4D97-AF65-F5344CB8AC3E}">
        <p14:creationId xmlns:p14="http://schemas.microsoft.com/office/powerpoint/2010/main" val="4276915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err="1"/>
              <a:t>Devronizer</a:t>
            </a:r>
            <a:r>
              <a:rPr lang="en-US" dirty="0"/>
              <a:t> CD Moisture control for TM</a:t>
            </a:r>
          </a:p>
        </p:txBody>
      </p:sp>
      <p:sp>
        <p:nvSpPr>
          <p:cNvPr id="4" name="Slide Number Placeholder 3"/>
          <p:cNvSpPr>
            <a:spLocks noGrp="1"/>
          </p:cNvSpPr>
          <p:nvPr>
            <p:ph type="sldNum" sz="quarter" idx="13"/>
          </p:nvPr>
        </p:nvSpPr>
        <p:spPr/>
        <p:txBody>
          <a:bodyPr/>
          <a:lstStyle/>
          <a:p>
            <a:pPr>
              <a:defRPr/>
            </a:pPr>
            <a:fld id="{F0121559-6FAE-4C9F-95D5-751370D9C50E}" type="slidenum">
              <a:rPr lang="en-US" smtClean="0"/>
              <a:pPr>
                <a:defRPr/>
              </a:pPr>
              <a:t>16</a:t>
            </a:fld>
            <a:endParaRPr lang="en-US" dirty="0"/>
          </a:p>
        </p:txBody>
      </p:sp>
      <p:pic>
        <p:nvPicPr>
          <p:cNvPr id="8" name="Picture 8"/>
          <p:cNvPicPr>
            <a:picLocks noChangeAspect="1" noChangeArrowheads="1"/>
          </p:cNvPicPr>
          <p:nvPr/>
        </p:nvPicPr>
        <p:blipFill>
          <a:blip r:embed="rId2"/>
          <a:srcRect/>
          <a:stretch>
            <a:fillRect/>
          </a:stretch>
        </p:blipFill>
        <p:spPr bwMode="auto">
          <a:xfrm>
            <a:off x="5173142" y="1162050"/>
            <a:ext cx="5619750" cy="4960938"/>
          </a:xfrm>
          <a:prstGeom prst="rect">
            <a:avLst/>
          </a:prstGeom>
          <a:noFill/>
          <a:ln w="9525">
            <a:noFill/>
            <a:miter lim="800000"/>
            <a:headEnd/>
            <a:tailEnd/>
          </a:ln>
          <a:effectLst/>
        </p:spPr>
      </p:pic>
      <p:pic>
        <p:nvPicPr>
          <p:cNvPr id="9" name="Picture 9" descr="141-083-1"/>
          <p:cNvPicPr>
            <a:picLocks noChangeAspect="1" noChangeArrowheads="1"/>
          </p:cNvPicPr>
          <p:nvPr/>
        </p:nvPicPr>
        <p:blipFill>
          <a:blip r:embed="rId3"/>
          <a:srcRect/>
          <a:stretch>
            <a:fillRect/>
          </a:stretch>
        </p:blipFill>
        <p:spPr bwMode="auto">
          <a:xfrm>
            <a:off x="553396" y="4183856"/>
            <a:ext cx="4910198" cy="1771122"/>
          </a:xfrm>
          <a:prstGeom prst="rect">
            <a:avLst/>
          </a:prstGeom>
          <a:noFill/>
        </p:spPr>
      </p:pic>
      <p:sp>
        <p:nvSpPr>
          <p:cNvPr id="10" name="Rectangle 149"/>
          <p:cNvSpPr>
            <a:spLocks noChangeArrowheads="1"/>
          </p:cNvSpPr>
          <p:nvPr/>
        </p:nvSpPr>
        <p:spPr bwMode="auto">
          <a:xfrm>
            <a:off x="553396" y="1162050"/>
            <a:ext cx="4267200" cy="3886200"/>
          </a:xfrm>
          <a:prstGeom prst="rect">
            <a:avLst/>
          </a:prstGeom>
          <a:noFill/>
          <a:ln w="12699">
            <a:noFill/>
            <a:miter lim="800000"/>
            <a:headEnd/>
            <a:tailEnd/>
          </a:ln>
          <a:effectLst/>
        </p:spPr>
        <p:txBody>
          <a:bodyPr lIns="90488" tIns="44450" rIns="90488" bIns="44450"/>
          <a:lstStyle/>
          <a:p>
            <a:pPr marL="227013" indent="-227013">
              <a:spcBef>
                <a:spcPct val="50000"/>
              </a:spcBef>
              <a:buClr>
                <a:srgbClr val="0053A1"/>
              </a:buClr>
              <a:buFontTx/>
              <a:buChar char="•"/>
            </a:pPr>
            <a:r>
              <a:rPr lang="en-US" sz="1600" dirty="0">
                <a:latin typeface="Arial" pitchFamily="34" charset="0"/>
              </a:rPr>
              <a:t>Location: Encore Paper, USA</a:t>
            </a:r>
          </a:p>
          <a:p>
            <a:pPr marL="227013" indent="-227013">
              <a:spcBef>
                <a:spcPct val="50000"/>
              </a:spcBef>
              <a:buClr>
                <a:srgbClr val="0053A1"/>
              </a:buClr>
              <a:buFontTx/>
              <a:buChar char="•"/>
            </a:pPr>
            <a:r>
              <a:rPr lang="en-US" sz="1600" b="1" dirty="0">
                <a:solidFill>
                  <a:srgbClr val="C00000"/>
                </a:solidFill>
                <a:latin typeface="Arial" pitchFamily="34" charset="0"/>
              </a:rPr>
              <a:t>9% increase in speed, from 939 - 1024 m/min </a:t>
            </a:r>
          </a:p>
          <a:p>
            <a:pPr marL="227013" indent="-227013">
              <a:spcBef>
                <a:spcPct val="50000"/>
              </a:spcBef>
              <a:buClr>
                <a:srgbClr val="0053A1"/>
              </a:buClr>
              <a:buFontTx/>
              <a:buChar char="•"/>
            </a:pPr>
            <a:r>
              <a:rPr lang="en-US" sz="1600" b="1" dirty="0">
                <a:solidFill>
                  <a:srgbClr val="C00000"/>
                </a:solidFill>
                <a:latin typeface="Arial" pitchFamily="34" charset="0"/>
              </a:rPr>
              <a:t>Simultaneously, average moisture increased by 0.7%, from 4.5 - 5.2%</a:t>
            </a:r>
          </a:p>
          <a:p>
            <a:pPr marL="227013" indent="-227013">
              <a:spcBef>
                <a:spcPct val="50000"/>
              </a:spcBef>
              <a:buClr>
                <a:srgbClr val="0053A1"/>
              </a:buClr>
              <a:buFontTx/>
              <a:buChar char="•"/>
            </a:pPr>
            <a:r>
              <a:rPr lang="en-US" sz="1600" b="1" dirty="0">
                <a:solidFill>
                  <a:srgbClr val="C00000"/>
                </a:solidFill>
                <a:latin typeface="Arial" pitchFamily="34" charset="0"/>
              </a:rPr>
              <a:t>CD moisture profile variation decreased by 23%</a:t>
            </a:r>
          </a:p>
          <a:p>
            <a:pPr marL="227013" indent="-227013">
              <a:spcBef>
                <a:spcPct val="50000"/>
              </a:spcBef>
              <a:buClr>
                <a:srgbClr val="0053A1"/>
              </a:buClr>
              <a:buFontTx/>
              <a:buChar char="•"/>
            </a:pPr>
            <a:r>
              <a:rPr lang="en-US" sz="1600" dirty="0">
                <a:latin typeface="Arial" pitchFamily="34" charset="0"/>
              </a:rPr>
              <a:t>Moisture streaks totally eliminated</a:t>
            </a:r>
          </a:p>
          <a:p>
            <a:pPr marL="227013" indent="-227013">
              <a:spcBef>
                <a:spcPct val="50000"/>
              </a:spcBef>
              <a:buClr>
                <a:srgbClr val="0053A1"/>
              </a:buClr>
              <a:buFontTx/>
              <a:buChar char="•"/>
            </a:pPr>
            <a:r>
              <a:rPr lang="en-US" sz="1600" dirty="0">
                <a:latin typeface="Arial" pitchFamily="34" charset="0"/>
              </a:rPr>
              <a:t>10 year actuator guarantee</a:t>
            </a:r>
          </a:p>
        </p:txBody>
      </p:sp>
    </p:spTree>
    <p:extLst>
      <p:ext uri="{BB962C8B-B14F-4D97-AF65-F5344CB8AC3E}">
        <p14:creationId xmlns:p14="http://schemas.microsoft.com/office/powerpoint/2010/main" val="2679307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2"/>
          <p:cNvGrpSpPr/>
          <p:nvPr/>
        </p:nvGrpSpPr>
        <p:grpSpPr>
          <a:xfrm>
            <a:off x="971482" y="998731"/>
            <a:ext cx="4454556" cy="4886093"/>
            <a:chOff x="26639" y="777875"/>
            <a:chExt cx="4646063" cy="5161280"/>
          </a:xfrm>
        </p:grpSpPr>
        <p:cxnSp>
          <p:nvCxnSpPr>
            <p:cNvPr id="60" name="Connettore 2 59"/>
            <p:cNvCxnSpPr/>
            <p:nvPr/>
          </p:nvCxnSpPr>
          <p:spPr>
            <a:xfrm flipH="1" flipV="1">
              <a:off x="1021080" y="3823495"/>
              <a:ext cx="877571" cy="1988233"/>
            </a:xfrm>
            <a:prstGeom prst="straightConnector1">
              <a:avLst/>
            </a:prstGeom>
            <a:ln w="15875">
              <a:headEnd type="none"/>
              <a:tailEnd type="triangle" w="med" len="lg"/>
            </a:ln>
          </p:spPr>
          <p:style>
            <a:lnRef idx="1">
              <a:schemeClr val="accent1"/>
            </a:lnRef>
            <a:fillRef idx="0">
              <a:schemeClr val="accent1"/>
            </a:fillRef>
            <a:effectRef idx="0">
              <a:schemeClr val="accent1"/>
            </a:effectRef>
            <a:fontRef idx="minor">
              <a:schemeClr val="tx1"/>
            </a:fontRef>
          </p:style>
        </p:cxnSp>
        <p:pic>
          <p:nvPicPr>
            <p:cNvPr id="49" name="Picture 2" descr="C:\Users\Romanini.G\Desktop\cappa_ht.tif"/>
            <p:cNvPicPr>
              <a:picLocks noChangeAspect="1" noChangeArrowheads="1"/>
            </p:cNvPicPr>
            <p:nvPr/>
          </p:nvPicPr>
          <p:blipFill>
            <a:blip r:embed="rId2" cstate="print"/>
            <a:srcRect/>
            <a:stretch>
              <a:fillRect/>
            </a:stretch>
          </p:blipFill>
          <p:spPr bwMode="auto">
            <a:xfrm rot="21263916">
              <a:off x="1775359" y="1767853"/>
              <a:ext cx="2897343" cy="2173006"/>
            </a:xfrm>
            <a:prstGeom prst="rect">
              <a:avLst/>
            </a:prstGeom>
            <a:noFill/>
            <a:scene3d>
              <a:camera prst="orthographicFront">
                <a:rot lat="21000001" lon="0" rev="0"/>
              </a:camera>
              <a:lightRig rig="threePt" dir="t"/>
            </a:scene3d>
          </p:spPr>
        </p:pic>
        <p:pic>
          <p:nvPicPr>
            <p:cNvPr id="14342" name="Picture 4" descr="http://www.demarstore.it/Imgart/ImgAgg/KS10S-30.gif"/>
            <p:cNvPicPr>
              <a:picLocks noChangeAspect="1" noChangeArrowheads="1"/>
            </p:cNvPicPr>
            <p:nvPr/>
          </p:nvPicPr>
          <p:blipFill>
            <a:blip r:embed="rId3" cstate="print"/>
            <a:srcRect/>
            <a:stretch>
              <a:fillRect/>
            </a:stretch>
          </p:blipFill>
          <p:spPr bwMode="auto">
            <a:xfrm>
              <a:off x="2924175" y="4251643"/>
              <a:ext cx="1584325" cy="1047750"/>
            </a:xfrm>
            <a:prstGeom prst="rect">
              <a:avLst/>
            </a:prstGeom>
            <a:noFill/>
            <a:ln w="9525">
              <a:noFill/>
              <a:miter lim="800000"/>
              <a:headEnd/>
              <a:tailEnd/>
            </a:ln>
          </p:spPr>
        </p:pic>
        <p:grpSp>
          <p:nvGrpSpPr>
            <p:cNvPr id="3" name="Gruppo 1"/>
            <p:cNvGrpSpPr/>
            <p:nvPr/>
          </p:nvGrpSpPr>
          <p:grpSpPr>
            <a:xfrm>
              <a:off x="1844933" y="5084661"/>
              <a:ext cx="1684715" cy="854494"/>
              <a:chOff x="1682373" y="5257381"/>
              <a:chExt cx="1684715" cy="854494"/>
            </a:xfrm>
          </p:grpSpPr>
          <p:pic>
            <p:nvPicPr>
              <p:cNvPr id="14341" name="Picture 2" descr="http://www.guidacarta.com/BackOffice/Loghi_aziende/logo-novimpianti.jpg"/>
              <p:cNvPicPr>
                <a:picLocks noChangeAspect="1" noChangeArrowheads="1"/>
              </p:cNvPicPr>
              <p:nvPr/>
            </p:nvPicPr>
            <p:blipFill>
              <a:blip r:embed="rId4" cstate="print"/>
              <a:srcRect/>
              <a:stretch>
                <a:fillRect/>
              </a:stretch>
            </p:blipFill>
            <p:spPr bwMode="auto">
              <a:xfrm>
                <a:off x="1763713" y="5516563"/>
                <a:ext cx="1503362" cy="595312"/>
              </a:xfrm>
              <a:prstGeom prst="rect">
                <a:avLst/>
              </a:prstGeom>
              <a:noFill/>
              <a:ln w="9525">
                <a:noFill/>
                <a:miter lim="800000"/>
                <a:headEnd/>
                <a:tailEnd/>
              </a:ln>
            </p:spPr>
          </p:pic>
          <p:sp>
            <p:nvSpPr>
              <p:cNvPr id="14344" name="CasellaDiTesto 115"/>
              <p:cNvSpPr txBox="1">
                <a:spLocks noChangeArrowheads="1"/>
              </p:cNvSpPr>
              <p:nvPr/>
            </p:nvSpPr>
            <p:spPr bwMode="auto">
              <a:xfrm>
                <a:off x="1682373" y="5257381"/>
                <a:ext cx="1684715" cy="487666"/>
              </a:xfrm>
              <a:prstGeom prst="rect">
                <a:avLst/>
              </a:prstGeom>
              <a:noFill/>
              <a:ln w="9525">
                <a:noFill/>
                <a:miter lim="800000"/>
                <a:headEnd/>
                <a:tailEnd/>
              </a:ln>
            </p:spPr>
            <p:txBody>
              <a:bodyPr wrap="square">
                <a:spAutoFit/>
              </a:bodyPr>
              <a:lstStyle/>
              <a:p>
                <a:pPr algn="ctr"/>
                <a:r>
                  <a:rPr lang="it-IT" sz="1200" b="1" dirty="0">
                    <a:solidFill>
                      <a:srgbClr val="0070C0"/>
                    </a:solidFill>
                    <a:latin typeface="Calibri" pitchFamily="34" charset="0"/>
                    <a:cs typeface="Arial" charset="0"/>
                  </a:rPr>
                  <a:t>STEAM GENERATOR</a:t>
                </a:r>
              </a:p>
              <a:p>
                <a:pPr algn="ctr"/>
                <a:r>
                  <a:rPr lang="it-IT" sz="1200" b="1" dirty="0">
                    <a:solidFill>
                      <a:srgbClr val="0070C0"/>
                    </a:solidFill>
                    <a:latin typeface="Calibri" pitchFamily="34" charset="0"/>
                    <a:cs typeface="Arial" charset="0"/>
                  </a:rPr>
                  <a:t>«MagiX Box»</a:t>
                </a:r>
              </a:p>
            </p:txBody>
          </p:sp>
        </p:grpSp>
        <p:sp>
          <p:nvSpPr>
            <p:cNvPr id="14345" name="CasellaDiTesto 115"/>
            <p:cNvSpPr txBox="1">
              <a:spLocks noChangeArrowheads="1"/>
            </p:cNvSpPr>
            <p:nvPr/>
          </p:nvSpPr>
          <p:spPr bwMode="auto">
            <a:xfrm>
              <a:off x="107950" y="930275"/>
              <a:ext cx="1219200" cy="276344"/>
            </a:xfrm>
            <a:prstGeom prst="rect">
              <a:avLst/>
            </a:prstGeom>
            <a:noFill/>
            <a:ln w="9525">
              <a:noFill/>
              <a:miter lim="800000"/>
              <a:headEnd/>
              <a:tailEnd/>
            </a:ln>
          </p:spPr>
          <p:txBody>
            <a:bodyPr>
              <a:spAutoFit/>
            </a:bodyPr>
            <a:lstStyle/>
            <a:p>
              <a:pPr algn="ctr"/>
              <a:r>
                <a:rPr lang="it-IT" sz="1100" b="1" dirty="0">
                  <a:solidFill>
                    <a:srgbClr val="0070C0"/>
                  </a:solidFill>
                  <a:latin typeface="Calibri" pitchFamily="34" charset="0"/>
                  <a:cs typeface="Arial" charset="0"/>
                </a:rPr>
                <a:t>MAIN FAN</a:t>
              </a:r>
            </a:p>
          </p:txBody>
        </p:sp>
        <p:sp>
          <p:nvSpPr>
            <p:cNvPr id="14355" name="Freccia a destra 62"/>
            <p:cNvSpPr>
              <a:spLocks noChangeArrowheads="1"/>
            </p:cNvSpPr>
            <p:nvPr/>
          </p:nvSpPr>
          <p:spPr bwMode="auto">
            <a:xfrm rot="19068248">
              <a:off x="74196" y="2807151"/>
              <a:ext cx="1574544" cy="90224"/>
            </a:xfrm>
            <a:prstGeom prst="rightArrow">
              <a:avLst>
                <a:gd name="adj1" fmla="val 50000"/>
                <a:gd name="adj2" fmla="val 0"/>
              </a:avLst>
            </a:prstGeom>
            <a:solidFill>
              <a:srgbClr val="34ACFE"/>
            </a:solidFill>
            <a:ln w="9525">
              <a:noFill/>
              <a:miter lim="800000"/>
              <a:headEnd/>
              <a:tailEnd/>
            </a:ln>
          </p:spPr>
          <p:txBody>
            <a:bodyPr/>
            <a:lstStyle/>
            <a:p>
              <a:pPr algn="ctr"/>
              <a:endParaRPr lang="it-IT">
                <a:latin typeface="Calibri" pitchFamily="34" charset="0"/>
              </a:endParaRPr>
            </a:p>
          </p:txBody>
        </p:sp>
        <p:sp>
          <p:nvSpPr>
            <p:cNvPr id="14356" name="Freccia a destra 34"/>
            <p:cNvSpPr>
              <a:spLocks noChangeArrowheads="1"/>
            </p:cNvSpPr>
            <p:nvPr/>
          </p:nvSpPr>
          <p:spPr bwMode="auto">
            <a:xfrm>
              <a:off x="710440" y="1234871"/>
              <a:ext cx="2489708" cy="90224"/>
            </a:xfrm>
            <a:prstGeom prst="rightArrow">
              <a:avLst>
                <a:gd name="adj1" fmla="val 50000"/>
                <a:gd name="adj2" fmla="val 0"/>
              </a:avLst>
            </a:prstGeom>
            <a:solidFill>
              <a:srgbClr val="FD4141"/>
            </a:solidFill>
            <a:ln w="9525">
              <a:noFill/>
              <a:miter lim="800000"/>
              <a:headEnd/>
              <a:tailEnd/>
            </a:ln>
          </p:spPr>
          <p:txBody>
            <a:bodyPr/>
            <a:lstStyle/>
            <a:p>
              <a:pPr algn="ctr"/>
              <a:endParaRPr lang="it-IT">
                <a:latin typeface="Calibri" pitchFamily="34" charset="0"/>
              </a:endParaRPr>
            </a:p>
          </p:txBody>
        </p:sp>
        <p:sp>
          <p:nvSpPr>
            <p:cNvPr id="14357" name="Freccia a destra 35"/>
            <p:cNvSpPr>
              <a:spLocks noChangeArrowheads="1"/>
            </p:cNvSpPr>
            <p:nvPr/>
          </p:nvSpPr>
          <p:spPr bwMode="auto">
            <a:xfrm rot="5400000">
              <a:off x="2893652" y="1528182"/>
              <a:ext cx="612990" cy="87403"/>
            </a:xfrm>
            <a:prstGeom prst="rightArrow">
              <a:avLst>
                <a:gd name="adj1" fmla="val 50000"/>
                <a:gd name="adj2" fmla="val 31"/>
              </a:avLst>
            </a:prstGeom>
            <a:solidFill>
              <a:srgbClr val="FD4141"/>
            </a:solidFill>
            <a:ln w="9525">
              <a:noFill/>
              <a:miter lim="800000"/>
              <a:headEnd/>
              <a:tailEnd/>
            </a:ln>
          </p:spPr>
          <p:txBody>
            <a:bodyPr/>
            <a:lstStyle/>
            <a:p>
              <a:pPr algn="ctr"/>
              <a:endParaRPr lang="it-IT">
                <a:latin typeface="Calibri" pitchFamily="34" charset="0"/>
              </a:endParaRPr>
            </a:p>
          </p:txBody>
        </p:sp>
        <p:sp>
          <p:nvSpPr>
            <p:cNvPr id="14358" name="Fusione 36"/>
            <p:cNvSpPr>
              <a:spLocks noChangeArrowheads="1"/>
            </p:cNvSpPr>
            <p:nvPr/>
          </p:nvSpPr>
          <p:spPr bwMode="auto">
            <a:xfrm>
              <a:off x="3114029" y="1716506"/>
              <a:ext cx="174807" cy="273325"/>
            </a:xfrm>
            <a:prstGeom prst="flowChartMerge">
              <a:avLst/>
            </a:prstGeom>
            <a:solidFill>
              <a:srgbClr val="FD4141"/>
            </a:solidFill>
            <a:ln w="9525" algn="ctr">
              <a:solidFill>
                <a:srgbClr val="000000"/>
              </a:solidFill>
              <a:round/>
              <a:headEnd/>
              <a:tailEnd/>
            </a:ln>
          </p:spPr>
          <p:txBody>
            <a:bodyPr/>
            <a:lstStyle/>
            <a:p>
              <a:pPr algn="ctr"/>
              <a:endParaRPr lang="it-IT">
                <a:latin typeface="Calibri" pitchFamily="34" charset="0"/>
              </a:endParaRPr>
            </a:p>
          </p:txBody>
        </p:sp>
        <p:sp>
          <p:nvSpPr>
            <p:cNvPr id="14359" name="Freccia a destra 37"/>
            <p:cNvSpPr>
              <a:spLocks noChangeArrowheads="1"/>
            </p:cNvSpPr>
            <p:nvPr/>
          </p:nvSpPr>
          <p:spPr bwMode="auto">
            <a:xfrm>
              <a:off x="737433" y="2634665"/>
              <a:ext cx="1393311" cy="90224"/>
            </a:xfrm>
            <a:prstGeom prst="rightArrow">
              <a:avLst>
                <a:gd name="adj1" fmla="val 50000"/>
                <a:gd name="adj2" fmla="val 0"/>
              </a:avLst>
            </a:prstGeom>
            <a:solidFill>
              <a:srgbClr val="FD4141"/>
            </a:solidFill>
            <a:ln w="9525">
              <a:noFill/>
              <a:miter lim="800000"/>
              <a:headEnd/>
              <a:tailEnd/>
            </a:ln>
          </p:spPr>
          <p:txBody>
            <a:bodyPr/>
            <a:lstStyle/>
            <a:p>
              <a:pPr algn="ctr"/>
              <a:endParaRPr lang="it-IT">
                <a:latin typeface="Calibri" pitchFamily="34" charset="0"/>
              </a:endParaRPr>
            </a:p>
          </p:txBody>
        </p:sp>
        <p:sp>
          <p:nvSpPr>
            <p:cNvPr id="14360" name="Freccia a destra 38"/>
            <p:cNvSpPr>
              <a:spLocks noChangeArrowheads="1"/>
            </p:cNvSpPr>
            <p:nvPr/>
          </p:nvSpPr>
          <p:spPr bwMode="auto">
            <a:xfrm rot="5400000">
              <a:off x="-937511" y="3247075"/>
              <a:ext cx="3339604" cy="87403"/>
            </a:xfrm>
            <a:prstGeom prst="rightArrow">
              <a:avLst>
                <a:gd name="adj1" fmla="val 50000"/>
                <a:gd name="adj2" fmla="val 0"/>
              </a:avLst>
            </a:prstGeom>
            <a:solidFill>
              <a:srgbClr val="FD4141"/>
            </a:solidFill>
            <a:ln w="9525">
              <a:noFill/>
              <a:miter lim="800000"/>
              <a:headEnd/>
              <a:tailEnd/>
            </a:ln>
          </p:spPr>
          <p:txBody>
            <a:bodyPr/>
            <a:lstStyle/>
            <a:p>
              <a:pPr algn="ctr"/>
              <a:endParaRPr lang="it-IT">
                <a:latin typeface="Calibri" pitchFamily="34" charset="0"/>
              </a:endParaRPr>
            </a:p>
          </p:txBody>
        </p:sp>
        <p:sp>
          <p:nvSpPr>
            <p:cNvPr id="14361" name="Fusione 39"/>
            <p:cNvSpPr>
              <a:spLocks noChangeArrowheads="1"/>
            </p:cNvSpPr>
            <p:nvPr/>
          </p:nvSpPr>
          <p:spPr bwMode="auto">
            <a:xfrm rot="5400000">
              <a:off x="1299520" y="2546744"/>
              <a:ext cx="180447" cy="266065"/>
            </a:xfrm>
            <a:prstGeom prst="flowChartMerge">
              <a:avLst/>
            </a:prstGeom>
            <a:solidFill>
              <a:srgbClr val="FD4141"/>
            </a:solidFill>
            <a:ln w="9525" algn="ctr">
              <a:solidFill>
                <a:srgbClr val="000000"/>
              </a:solidFill>
              <a:round/>
              <a:headEnd/>
              <a:tailEnd/>
            </a:ln>
          </p:spPr>
          <p:txBody>
            <a:bodyPr/>
            <a:lstStyle/>
            <a:p>
              <a:pPr algn="ctr"/>
              <a:endParaRPr lang="it-IT">
                <a:latin typeface="Calibri" pitchFamily="34" charset="0"/>
              </a:endParaRPr>
            </a:p>
          </p:txBody>
        </p:sp>
        <p:sp>
          <p:nvSpPr>
            <p:cNvPr id="14362" name="Fusione 40"/>
            <p:cNvSpPr>
              <a:spLocks noChangeArrowheads="1"/>
            </p:cNvSpPr>
            <p:nvPr/>
          </p:nvSpPr>
          <p:spPr bwMode="auto">
            <a:xfrm>
              <a:off x="644888" y="3823495"/>
              <a:ext cx="174807" cy="273325"/>
            </a:xfrm>
            <a:prstGeom prst="flowChartMerge">
              <a:avLst/>
            </a:prstGeom>
            <a:solidFill>
              <a:srgbClr val="FD4141"/>
            </a:solidFill>
            <a:ln w="9525" algn="ctr">
              <a:solidFill>
                <a:srgbClr val="000000"/>
              </a:solidFill>
              <a:round/>
              <a:headEnd/>
              <a:tailEnd/>
            </a:ln>
          </p:spPr>
          <p:txBody>
            <a:bodyPr/>
            <a:lstStyle/>
            <a:p>
              <a:pPr algn="ctr"/>
              <a:endParaRPr lang="it-IT">
                <a:latin typeface="Calibri" pitchFamily="34" charset="0"/>
              </a:endParaRPr>
            </a:p>
          </p:txBody>
        </p:sp>
        <p:sp>
          <p:nvSpPr>
            <p:cNvPr id="14363" name="Fusione 41"/>
            <p:cNvSpPr>
              <a:spLocks noChangeArrowheads="1"/>
            </p:cNvSpPr>
            <p:nvPr/>
          </p:nvSpPr>
          <p:spPr bwMode="auto">
            <a:xfrm rot="10800000">
              <a:off x="638461" y="1989831"/>
              <a:ext cx="174807" cy="273325"/>
            </a:xfrm>
            <a:prstGeom prst="flowChartMerge">
              <a:avLst/>
            </a:prstGeom>
            <a:solidFill>
              <a:srgbClr val="FD4141"/>
            </a:solidFill>
            <a:ln w="9525" algn="ctr">
              <a:solidFill>
                <a:srgbClr val="000000"/>
              </a:solidFill>
              <a:round/>
              <a:headEnd/>
              <a:tailEnd/>
            </a:ln>
          </p:spPr>
          <p:txBody>
            <a:bodyPr/>
            <a:lstStyle/>
            <a:p>
              <a:pPr algn="ctr"/>
              <a:endParaRPr lang="it-IT">
                <a:latin typeface="Calibri" pitchFamily="34" charset="0"/>
              </a:endParaRPr>
            </a:p>
          </p:txBody>
        </p:sp>
        <p:grpSp>
          <p:nvGrpSpPr>
            <p:cNvPr id="4" name="Gruppo 46"/>
            <p:cNvGrpSpPr>
              <a:grpSpLocks/>
            </p:cNvGrpSpPr>
            <p:nvPr/>
          </p:nvGrpSpPr>
          <p:grpSpPr bwMode="auto">
            <a:xfrm>
              <a:off x="495658" y="4153873"/>
              <a:ext cx="470436" cy="679332"/>
              <a:chOff x="620701" y="3480723"/>
              <a:chExt cx="581048" cy="812374"/>
            </a:xfrm>
          </p:grpSpPr>
          <p:sp>
            <p:nvSpPr>
              <p:cNvPr id="14385" name="Rectangle 50"/>
              <p:cNvSpPr>
                <a:spLocks noChangeArrowheads="1"/>
              </p:cNvSpPr>
              <p:nvPr/>
            </p:nvSpPr>
            <p:spPr bwMode="auto">
              <a:xfrm rot="5400000">
                <a:off x="505039" y="3596387"/>
                <a:ext cx="812373" cy="581047"/>
              </a:xfrm>
              <a:prstGeom prst="rect">
                <a:avLst/>
              </a:prstGeom>
              <a:solidFill>
                <a:schemeClr val="accent1"/>
              </a:solidFill>
              <a:ln w="9525">
                <a:solidFill>
                  <a:schemeClr val="tx1"/>
                </a:solidFill>
                <a:miter lim="800000"/>
                <a:headEnd/>
                <a:tailEnd/>
              </a:ln>
            </p:spPr>
            <p:txBody>
              <a:bodyPr wrap="none" anchor="ctr"/>
              <a:lstStyle/>
              <a:p>
                <a:pPr algn="ctr"/>
                <a:endParaRPr lang="it-IT">
                  <a:latin typeface="Calibri" pitchFamily="34" charset="0"/>
                </a:endParaRPr>
              </a:p>
            </p:txBody>
          </p:sp>
          <p:cxnSp>
            <p:nvCxnSpPr>
              <p:cNvPr id="14386" name="Connettore 1 43"/>
              <p:cNvCxnSpPr>
                <a:cxnSpLocks noChangeShapeType="1"/>
              </p:cNvCxnSpPr>
              <p:nvPr/>
            </p:nvCxnSpPr>
            <p:spPr bwMode="auto">
              <a:xfrm flipV="1">
                <a:off x="620701" y="3480723"/>
                <a:ext cx="581047" cy="812373"/>
              </a:xfrm>
              <a:prstGeom prst="line">
                <a:avLst/>
              </a:prstGeom>
              <a:noFill/>
              <a:ln w="9525" algn="ctr">
                <a:solidFill>
                  <a:srgbClr val="000000"/>
                </a:solidFill>
                <a:round/>
                <a:headEnd/>
                <a:tailEnd/>
              </a:ln>
            </p:spPr>
          </p:cxnSp>
          <p:cxnSp>
            <p:nvCxnSpPr>
              <p:cNvPr id="14387" name="Connettore 1 45"/>
              <p:cNvCxnSpPr>
                <a:cxnSpLocks noChangeShapeType="1"/>
              </p:cNvCxnSpPr>
              <p:nvPr/>
            </p:nvCxnSpPr>
            <p:spPr bwMode="auto">
              <a:xfrm>
                <a:off x="620701" y="3480723"/>
                <a:ext cx="581047" cy="812373"/>
              </a:xfrm>
              <a:prstGeom prst="line">
                <a:avLst/>
              </a:prstGeom>
              <a:noFill/>
              <a:ln w="9525" algn="ctr">
                <a:solidFill>
                  <a:srgbClr val="000000"/>
                </a:solidFill>
                <a:round/>
                <a:headEnd/>
                <a:tailEnd/>
              </a:ln>
            </p:spPr>
          </p:cxnSp>
        </p:grpSp>
        <p:sp>
          <p:nvSpPr>
            <p:cNvPr id="14366" name="Freccia a destra 50"/>
            <p:cNvSpPr>
              <a:spLocks noChangeArrowheads="1"/>
            </p:cNvSpPr>
            <p:nvPr/>
          </p:nvSpPr>
          <p:spPr bwMode="auto">
            <a:xfrm>
              <a:off x="265712" y="5148988"/>
              <a:ext cx="302056" cy="90224"/>
            </a:xfrm>
            <a:prstGeom prst="rightArrow">
              <a:avLst>
                <a:gd name="adj1" fmla="val 50000"/>
                <a:gd name="adj2" fmla="val 32"/>
              </a:avLst>
            </a:prstGeom>
            <a:solidFill>
              <a:srgbClr val="FD4141"/>
            </a:solidFill>
            <a:ln w="9525">
              <a:noFill/>
              <a:miter lim="800000"/>
              <a:headEnd/>
              <a:tailEnd/>
            </a:ln>
          </p:spPr>
          <p:txBody>
            <a:bodyPr/>
            <a:lstStyle/>
            <a:p>
              <a:pPr algn="ctr"/>
              <a:endParaRPr lang="it-IT">
                <a:latin typeface="Calibri" pitchFamily="34" charset="0"/>
              </a:endParaRPr>
            </a:p>
          </p:txBody>
        </p:sp>
        <p:sp>
          <p:nvSpPr>
            <p:cNvPr id="14367" name="Fusione 51"/>
            <p:cNvSpPr>
              <a:spLocks noChangeArrowheads="1"/>
            </p:cNvSpPr>
            <p:nvPr/>
          </p:nvSpPr>
          <p:spPr bwMode="auto">
            <a:xfrm rot="5400000">
              <a:off x="68805" y="5061709"/>
              <a:ext cx="180447" cy="264780"/>
            </a:xfrm>
            <a:prstGeom prst="flowChartMerge">
              <a:avLst/>
            </a:prstGeom>
            <a:solidFill>
              <a:srgbClr val="FD4141"/>
            </a:solidFill>
            <a:ln w="9525" algn="ctr">
              <a:solidFill>
                <a:srgbClr val="000000"/>
              </a:solidFill>
              <a:round/>
              <a:headEnd/>
              <a:tailEnd/>
            </a:ln>
          </p:spPr>
          <p:txBody>
            <a:bodyPr/>
            <a:lstStyle/>
            <a:p>
              <a:pPr algn="ctr"/>
              <a:endParaRPr lang="it-IT">
                <a:latin typeface="Calibri" pitchFamily="34" charset="0"/>
              </a:endParaRPr>
            </a:p>
          </p:txBody>
        </p:sp>
        <p:pic>
          <p:nvPicPr>
            <p:cNvPr id="24" name="Picture 62" descr="burner"/>
            <p:cNvPicPr>
              <a:picLocks noChangeAspect="1" noChangeArrowheads="1"/>
            </p:cNvPicPr>
            <p:nvPr/>
          </p:nvPicPr>
          <p:blipFill>
            <a:blip r:embed="rId5" cstate="print"/>
            <a:srcRect/>
            <a:stretch>
              <a:fillRect/>
            </a:stretch>
          </p:blipFill>
          <p:spPr bwMode="auto">
            <a:xfrm rot="16200000">
              <a:off x="1674916" y="858321"/>
              <a:ext cx="398738" cy="788222"/>
            </a:xfrm>
            <a:prstGeom prst="rect">
              <a:avLst/>
            </a:prstGeom>
            <a:noFill/>
            <a:ln>
              <a:noFill/>
            </a:ln>
            <a:scene3d>
              <a:camera prst="orthographicFront">
                <a:rot lat="0" lon="0" rev="0"/>
              </a:camera>
              <a:lightRig rig="threePt" dir="t"/>
            </a:scene3d>
          </p:spPr>
        </p:pic>
        <p:grpSp>
          <p:nvGrpSpPr>
            <p:cNvPr id="5" name="Group 79"/>
            <p:cNvGrpSpPr>
              <a:grpSpLocks noChangeAspect="1"/>
            </p:cNvGrpSpPr>
            <p:nvPr/>
          </p:nvGrpSpPr>
          <p:grpSpPr bwMode="auto">
            <a:xfrm rot="10800000" flipV="1">
              <a:off x="508586" y="1195323"/>
              <a:ext cx="428877" cy="401331"/>
              <a:chOff x="1701" y="981"/>
              <a:chExt cx="1405" cy="1360"/>
            </a:xfrm>
            <a:scene3d>
              <a:camera prst="orthographicFront">
                <a:rot lat="0" lon="0" rev="0"/>
              </a:camera>
              <a:lightRig rig="threePt" dir="t"/>
            </a:scene3d>
          </p:grpSpPr>
          <p:sp>
            <p:nvSpPr>
              <p:cNvPr id="42" name="Rectangle 77"/>
              <p:cNvSpPr>
                <a:spLocks noChangeAspect="1" noChangeArrowheads="1"/>
              </p:cNvSpPr>
              <p:nvPr/>
            </p:nvSpPr>
            <p:spPr bwMode="auto">
              <a:xfrm>
                <a:off x="1701" y="981"/>
                <a:ext cx="680" cy="726"/>
              </a:xfrm>
              <a:prstGeom prst="rect">
                <a:avLst/>
              </a:prstGeom>
              <a:solidFill>
                <a:srgbClr val="33CCCC"/>
              </a:solidFill>
              <a:ln w="9525">
                <a:solidFill>
                  <a:schemeClr val="tx1"/>
                </a:solidFill>
                <a:miter lim="800000"/>
                <a:headEnd/>
                <a:tailEnd/>
              </a:ln>
            </p:spPr>
            <p:txBody>
              <a:bodyPr wrap="none" anchor="ctr"/>
              <a:lstStyle/>
              <a:p>
                <a:pPr algn="ctr" fontAlgn="auto">
                  <a:spcBef>
                    <a:spcPts val="0"/>
                  </a:spcBef>
                  <a:spcAft>
                    <a:spcPts val="0"/>
                  </a:spcAft>
                  <a:defRPr/>
                </a:pPr>
                <a:endParaRPr lang="it-IT">
                  <a:latin typeface="Calibri" pitchFamily="34" charset="0"/>
                </a:endParaRPr>
              </a:p>
            </p:txBody>
          </p:sp>
          <p:sp>
            <p:nvSpPr>
              <p:cNvPr id="43" name="Oval 78"/>
              <p:cNvSpPr>
                <a:spLocks noChangeAspect="1" noChangeArrowheads="1"/>
              </p:cNvSpPr>
              <p:nvPr/>
            </p:nvSpPr>
            <p:spPr bwMode="auto">
              <a:xfrm>
                <a:off x="1746" y="981"/>
                <a:ext cx="1360" cy="1360"/>
              </a:xfrm>
              <a:prstGeom prst="ellipse">
                <a:avLst/>
              </a:prstGeom>
              <a:solidFill>
                <a:srgbClr val="33CCCC"/>
              </a:solidFill>
              <a:ln w="9525">
                <a:solidFill>
                  <a:schemeClr val="tx1"/>
                </a:solidFill>
                <a:round/>
                <a:headEnd/>
                <a:tailEnd/>
              </a:ln>
            </p:spPr>
            <p:txBody>
              <a:bodyPr wrap="none" anchor="ctr"/>
              <a:lstStyle/>
              <a:p>
                <a:pPr algn="ctr" fontAlgn="auto">
                  <a:spcBef>
                    <a:spcPts val="0"/>
                  </a:spcBef>
                  <a:spcAft>
                    <a:spcPts val="0"/>
                  </a:spcAft>
                  <a:defRPr/>
                </a:pPr>
                <a:endParaRPr lang="it-IT">
                  <a:latin typeface="Calibri" pitchFamily="34" charset="0"/>
                </a:endParaRPr>
              </a:p>
            </p:txBody>
          </p:sp>
        </p:grpSp>
        <p:sp>
          <p:nvSpPr>
            <p:cNvPr id="14370" name="Freccia a destra 52"/>
            <p:cNvSpPr>
              <a:spLocks noChangeArrowheads="1"/>
            </p:cNvSpPr>
            <p:nvPr/>
          </p:nvSpPr>
          <p:spPr bwMode="auto">
            <a:xfrm rot="16200000">
              <a:off x="2397800" y="3603990"/>
              <a:ext cx="553283" cy="87403"/>
            </a:xfrm>
            <a:prstGeom prst="rightArrow">
              <a:avLst>
                <a:gd name="adj1" fmla="val 50000"/>
                <a:gd name="adj2" fmla="val 28"/>
              </a:avLst>
            </a:prstGeom>
            <a:solidFill>
              <a:srgbClr val="34ACFE"/>
            </a:solidFill>
            <a:ln w="9525">
              <a:noFill/>
              <a:miter lim="800000"/>
              <a:headEnd/>
              <a:tailEnd/>
            </a:ln>
          </p:spPr>
          <p:txBody>
            <a:bodyPr/>
            <a:lstStyle/>
            <a:p>
              <a:pPr algn="ctr"/>
              <a:endParaRPr lang="it-IT">
                <a:latin typeface="Calibri" pitchFamily="34" charset="0"/>
              </a:endParaRPr>
            </a:p>
          </p:txBody>
        </p:sp>
        <p:sp>
          <p:nvSpPr>
            <p:cNvPr id="14373" name="Freccia a destra 60"/>
            <p:cNvSpPr>
              <a:spLocks noChangeArrowheads="1"/>
            </p:cNvSpPr>
            <p:nvPr/>
          </p:nvSpPr>
          <p:spPr bwMode="auto">
            <a:xfrm>
              <a:off x="265712" y="3348494"/>
              <a:ext cx="2389451" cy="90224"/>
            </a:xfrm>
            <a:prstGeom prst="rightArrow">
              <a:avLst>
                <a:gd name="adj1" fmla="val 50000"/>
                <a:gd name="adj2" fmla="val 0"/>
              </a:avLst>
            </a:prstGeom>
            <a:solidFill>
              <a:srgbClr val="34ACFE"/>
            </a:solidFill>
            <a:ln w="9525">
              <a:noFill/>
              <a:miter lim="800000"/>
              <a:headEnd/>
              <a:tailEnd/>
            </a:ln>
          </p:spPr>
          <p:txBody>
            <a:bodyPr/>
            <a:lstStyle/>
            <a:p>
              <a:pPr algn="ctr"/>
              <a:endParaRPr lang="it-IT">
                <a:latin typeface="Calibri" pitchFamily="34" charset="0"/>
              </a:endParaRPr>
            </a:p>
          </p:txBody>
        </p:sp>
        <p:sp>
          <p:nvSpPr>
            <p:cNvPr id="14374" name="Fusione 61"/>
            <p:cNvSpPr>
              <a:spLocks noChangeArrowheads="1"/>
            </p:cNvSpPr>
            <p:nvPr/>
          </p:nvSpPr>
          <p:spPr bwMode="auto">
            <a:xfrm rot="16200000">
              <a:off x="1424841" y="3251927"/>
              <a:ext cx="180447" cy="264780"/>
            </a:xfrm>
            <a:prstGeom prst="flowChartMerge">
              <a:avLst/>
            </a:prstGeom>
            <a:solidFill>
              <a:srgbClr val="34ACFE"/>
            </a:solidFill>
            <a:ln w="9525" algn="ctr">
              <a:solidFill>
                <a:srgbClr val="000000"/>
              </a:solidFill>
              <a:round/>
              <a:headEnd/>
              <a:tailEnd/>
            </a:ln>
          </p:spPr>
          <p:txBody>
            <a:bodyPr/>
            <a:lstStyle/>
            <a:p>
              <a:pPr algn="ctr"/>
              <a:endParaRPr lang="it-IT">
                <a:latin typeface="Calibri" pitchFamily="34" charset="0"/>
              </a:endParaRPr>
            </a:p>
          </p:txBody>
        </p:sp>
        <p:grpSp>
          <p:nvGrpSpPr>
            <p:cNvPr id="7" name="Gruppo 2"/>
            <p:cNvGrpSpPr>
              <a:grpSpLocks/>
            </p:cNvGrpSpPr>
            <p:nvPr/>
          </p:nvGrpSpPr>
          <p:grpSpPr bwMode="auto">
            <a:xfrm>
              <a:off x="493218" y="3053940"/>
              <a:ext cx="470435" cy="679331"/>
              <a:chOff x="539553" y="2652630"/>
              <a:chExt cx="581047" cy="812374"/>
            </a:xfrm>
          </p:grpSpPr>
          <p:sp>
            <p:nvSpPr>
              <p:cNvPr id="14382" name="Rectangle 57"/>
              <p:cNvSpPr>
                <a:spLocks noChangeArrowheads="1"/>
              </p:cNvSpPr>
              <p:nvPr/>
            </p:nvSpPr>
            <p:spPr bwMode="auto">
              <a:xfrm rot="-5400000">
                <a:off x="423891" y="2768292"/>
                <a:ext cx="812371" cy="581047"/>
              </a:xfrm>
              <a:prstGeom prst="rect">
                <a:avLst/>
              </a:prstGeom>
              <a:gradFill rotWithShape="1">
                <a:gsLst>
                  <a:gs pos="0">
                    <a:srgbClr val="FD9913"/>
                  </a:gs>
                  <a:gs pos="100000">
                    <a:srgbClr val="FFFF66"/>
                  </a:gs>
                </a:gsLst>
                <a:path path="shape">
                  <a:fillToRect l="50000" t="50000" r="50000" b="50000"/>
                </a:path>
              </a:gradFill>
              <a:ln w="9525">
                <a:solidFill>
                  <a:schemeClr val="tx1"/>
                </a:solidFill>
                <a:miter lim="800000"/>
                <a:headEnd/>
                <a:tailEnd/>
              </a:ln>
            </p:spPr>
            <p:txBody>
              <a:bodyPr wrap="none" anchor="ctr"/>
              <a:lstStyle/>
              <a:p>
                <a:pPr algn="ctr"/>
                <a:endParaRPr lang="it-IT">
                  <a:latin typeface="Calibri" pitchFamily="34" charset="0"/>
                </a:endParaRPr>
              </a:p>
            </p:txBody>
          </p:sp>
          <p:cxnSp>
            <p:nvCxnSpPr>
              <p:cNvPr id="14383" name="Connettore 1 44"/>
              <p:cNvCxnSpPr>
                <a:cxnSpLocks noChangeShapeType="1"/>
              </p:cNvCxnSpPr>
              <p:nvPr/>
            </p:nvCxnSpPr>
            <p:spPr bwMode="auto">
              <a:xfrm flipV="1">
                <a:off x="539553" y="2652631"/>
                <a:ext cx="581047" cy="812373"/>
              </a:xfrm>
              <a:prstGeom prst="line">
                <a:avLst/>
              </a:prstGeom>
              <a:noFill/>
              <a:ln w="9525" algn="ctr">
                <a:solidFill>
                  <a:srgbClr val="000000"/>
                </a:solidFill>
                <a:round/>
                <a:headEnd/>
                <a:tailEnd/>
              </a:ln>
            </p:spPr>
          </p:cxnSp>
          <p:cxnSp>
            <p:nvCxnSpPr>
              <p:cNvPr id="14384" name="Connettore 1 54"/>
              <p:cNvCxnSpPr>
                <a:cxnSpLocks noChangeShapeType="1"/>
              </p:cNvCxnSpPr>
              <p:nvPr/>
            </p:nvCxnSpPr>
            <p:spPr bwMode="auto">
              <a:xfrm>
                <a:off x="539553" y="2652631"/>
                <a:ext cx="581047" cy="812373"/>
              </a:xfrm>
              <a:prstGeom prst="line">
                <a:avLst/>
              </a:prstGeom>
              <a:noFill/>
              <a:ln w="9525" algn="ctr">
                <a:solidFill>
                  <a:srgbClr val="000000"/>
                </a:solidFill>
                <a:round/>
                <a:headEnd/>
                <a:tailEnd/>
              </a:ln>
            </p:spPr>
          </p:cxnSp>
        </p:grpSp>
        <p:grpSp>
          <p:nvGrpSpPr>
            <p:cNvPr id="8" name="Gruppo 3"/>
            <p:cNvGrpSpPr>
              <a:grpSpLocks/>
            </p:cNvGrpSpPr>
            <p:nvPr/>
          </p:nvGrpSpPr>
          <p:grpSpPr bwMode="auto">
            <a:xfrm rot="10800000">
              <a:off x="1414807" y="2228658"/>
              <a:ext cx="728789" cy="180447"/>
              <a:chOff x="7398046" y="2070395"/>
              <a:chExt cx="900000" cy="216024"/>
            </a:xfrm>
          </p:grpSpPr>
          <p:sp>
            <p:nvSpPr>
              <p:cNvPr id="14380" name="Freccia a destra 63"/>
              <p:cNvSpPr>
                <a:spLocks noChangeArrowheads="1"/>
              </p:cNvSpPr>
              <p:nvPr/>
            </p:nvSpPr>
            <p:spPr bwMode="auto">
              <a:xfrm>
                <a:off x="7398046" y="2125938"/>
                <a:ext cx="900000" cy="108000"/>
              </a:xfrm>
              <a:prstGeom prst="rightArrow">
                <a:avLst>
                  <a:gd name="adj1" fmla="val 50000"/>
                  <a:gd name="adj2" fmla="val 39"/>
                </a:avLst>
              </a:prstGeom>
              <a:solidFill>
                <a:srgbClr val="34ACFE"/>
              </a:solidFill>
              <a:ln w="9525">
                <a:noFill/>
                <a:miter lim="800000"/>
                <a:headEnd/>
                <a:tailEnd/>
              </a:ln>
            </p:spPr>
            <p:txBody>
              <a:bodyPr/>
              <a:lstStyle/>
              <a:p>
                <a:pPr algn="ctr"/>
                <a:endParaRPr lang="it-IT">
                  <a:latin typeface="Calibri" pitchFamily="34" charset="0"/>
                </a:endParaRPr>
              </a:p>
            </p:txBody>
          </p:sp>
          <p:sp>
            <p:nvSpPr>
              <p:cNvPr id="14381" name="Fusione 64"/>
              <p:cNvSpPr>
                <a:spLocks noChangeArrowheads="1"/>
              </p:cNvSpPr>
              <p:nvPr/>
            </p:nvSpPr>
            <p:spPr bwMode="auto">
              <a:xfrm rot="-5400000">
                <a:off x="7764572" y="2014652"/>
                <a:ext cx="216024" cy="327509"/>
              </a:xfrm>
              <a:prstGeom prst="flowChartMerge">
                <a:avLst/>
              </a:prstGeom>
              <a:solidFill>
                <a:srgbClr val="34ACFE"/>
              </a:solidFill>
              <a:ln w="9525" algn="ctr">
                <a:solidFill>
                  <a:srgbClr val="000000"/>
                </a:solidFill>
                <a:round/>
                <a:headEnd/>
                <a:tailEnd/>
              </a:ln>
            </p:spPr>
            <p:txBody>
              <a:bodyPr/>
              <a:lstStyle/>
              <a:p>
                <a:pPr algn="ctr"/>
                <a:endParaRPr lang="it-IT">
                  <a:latin typeface="Calibri" pitchFamily="34" charset="0"/>
                </a:endParaRPr>
              </a:p>
            </p:txBody>
          </p:sp>
        </p:grpSp>
        <p:sp>
          <p:nvSpPr>
            <p:cNvPr id="14377" name="CasellaDiTesto 113"/>
            <p:cNvSpPr txBox="1">
              <a:spLocks noChangeArrowheads="1"/>
            </p:cNvSpPr>
            <p:nvPr/>
          </p:nvSpPr>
          <p:spPr bwMode="auto">
            <a:xfrm>
              <a:off x="2121399" y="1660129"/>
              <a:ext cx="1219789" cy="487666"/>
            </a:xfrm>
            <a:prstGeom prst="rect">
              <a:avLst/>
            </a:prstGeom>
            <a:noFill/>
            <a:ln w="9525">
              <a:noFill/>
              <a:miter lim="800000"/>
              <a:headEnd/>
              <a:tailEnd/>
            </a:ln>
          </p:spPr>
          <p:txBody>
            <a:bodyPr>
              <a:spAutoFit/>
            </a:bodyPr>
            <a:lstStyle/>
            <a:p>
              <a:pPr algn="ctr"/>
              <a:r>
                <a:rPr lang="it-IT" sz="1200" b="1" dirty="0">
                  <a:solidFill>
                    <a:srgbClr val="0070C0"/>
                  </a:solidFill>
                  <a:latin typeface="Calibri" pitchFamily="34" charset="0"/>
                  <a:cs typeface="Arial" charset="0"/>
                </a:rPr>
                <a:t>HT</a:t>
              </a:r>
            </a:p>
            <a:p>
              <a:pPr algn="ctr"/>
              <a:r>
                <a:rPr lang="it-IT" sz="1200" b="1" dirty="0">
                  <a:solidFill>
                    <a:srgbClr val="0070C0"/>
                  </a:solidFill>
                  <a:latin typeface="Calibri" pitchFamily="34" charset="0"/>
                  <a:cs typeface="Arial" charset="0"/>
                </a:rPr>
                <a:t>HOOD</a:t>
              </a:r>
            </a:p>
          </p:txBody>
        </p:sp>
        <p:sp>
          <p:nvSpPr>
            <p:cNvPr id="14378" name="CasellaDiTesto 115"/>
            <p:cNvSpPr txBox="1">
              <a:spLocks noChangeArrowheads="1"/>
            </p:cNvSpPr>
            <p:nvPr/>
          </p:nvSpPr>
          <p:spPr bwMode="auto">
            <a:xfrm>
              <a:off x="98641" y="5294611"/>
              <a:ext cx="1219790" cy="455155"/>
            </a:xfrm>
            <a:prstGeom prst="rect">
              <a:avLst/>
            </a:prstGeom>
            <a:noFill/>
            <a:ln w="9525">
              <a:noFill/>
              <a:miter lim="800000"/>
              <a:headEnd/>
              <a:tailEnd/>
            </a:ln>
          </p:spPr>
          <p:txBody>
            <a:bodyPr>
              <a:spAutoFit/>
            </a:bodyPr>
            <a:lstStyle/>
            <a:p>
              <a:pPr algn="ctr"/>
              <a:r>
                <a:rPr lang="it-IT" sz="1100" b="1" dirty="0">
                  <a:solidFill>
                    <a:srgbClr val="0070C0"/>
                  </a:solidFill>
                  <a:latin typeface="Calibri" pitchFamily="34" charset="0"/>
                  <a:cs typeface="Arial" charset="0"/>
                </a:rPr>
                <a:t>EXHAUST</a:t>
              </a:r>
            </a:p>
            <a:p>
              <a:pPr algn="ctr"/>
              <a:r>
                <a:rPr lang="it-IT" sz="1100" b="1" dirty="0">
                  <a:solidFill>
                    <a:srgbClr val="0070C0"/>
                  </a:solidFill>
                  <a:latin typeface="Calibri" pitchFamily="34" charset="0"/>
                  <a:cs typeface="Arial" charset="0"/>
                </a:rPr>
                <a:t>FAN</a:t>
              </a:r>
            </a:p>
          </p:txBody>
        </p:sp>
        <p:sp>
          <p:nvSpPr>
            <p:cNvPr id="14352" name="Rectangle 50"/>
            <p:cNvSpPr>
              <a:spLocks noChangeArrowheads="1"/>
            </p:cNvSpPr>
            <p:nvPr/>
          </p:nvSpPr>
          <p:spPr bwMode="auto">
            <a:xfrm>
              <a:off x="2258714" y="3428761"/>
              <a:ext cx="368612" cy="415641"/>
            </a:xfrm>
            <a:prstGeom prst="rect">
              <a:avLst/>
            </a:prstGeom>
            <a:solidFill>
              <a:srgbClr val="FF0000"/>
            </a:solidFill>
            <a:ln w="9525">
              <a:solidFill>
                <a:schemeClr val="tx1"/>
              </a:solidFill>
              <a:miter lim="800000"/>
              <a:headEnd/>
              <a:tailEnd/>
            </a:ln>
          </p:spPr>
          <p:txBody>
            <a:bodyPr wrap="none" anchor="ctr"/>
            <a:lstStyle/>
            <a:p>
              <a:pPr algn="ctr"/>
              <a:endParaRPr lang="it-IT">
                <a:latin typeface="Calibri" pitchFamily="34" charset="0"/>
              </a:endParaRPr>
            </a:p>
          </p:txBody>
        </p:sp>
        <p:sp>
          <p:nvSpPr>
            <p:cNvPr id="61" name="CasellaDiTesto 115"/>
            <p:cNvSpPr txBox="1">
              <a:spLocks noChangeArrowheads="1"/>
            </p:cNvSpPr>
            <p:nvPr/>
          </p:nvSpPr>
          <p:spPr bwMode="auto">
            <a:xfrm>
              <a:off x="1289050" y="777875"/>
              <a:ext cx="1219200" cy="276344"/>
            </a:xfrm>
            <a:prstGeom prst="rect">
              <a:avLst/>
            </a:prstGeom>
            <a:noFill/>
            <a:ln w="9525">
              <a:noFill/>
              <a:miter lim="800000"/>
              <a:headEnd/>
              <a:tailEnd/>
            </a:ln>
          </p:spPr>
          <p:txBody>
            <a:bodyPr>
              <a:spAutoFit/>
            </a:bodyPr>
            <a:lstStyle/>
            <a:p>
              <a:pPr algn="ctr"/>
              <a:r>
                <a:rPr lang="it-IT" sz="1100" b="1" dirty="0">
                  <a:solidFill>
                    <a:srgbClr val="0070C0"/>
                  </a:solidFill>
                  <a:latin typeface="Calibri" pitchFamily="34" charset="0"/>
                  <a:cs typeface="Arial" charset="0"/>
                </a:rPr>
                <a:t>BURNER</a:t>
              </a:r>
            </a:p>
          </p:txBody>
        </p:sp>
        <p:grpSp>
          <p:nvGrpSpPr>
            <p:cNvPr id="9" name="Group 38"/>
            <p:cNvGrpSpPr>
              <a:grpSpLocks noChangeAspect="1"/>
            </p:cNvGrpSpPr>
            <p:nvPr/>
          </p:nvGrpSpPr>
          <p:grpSpPr bwMode="auto">
            <a:xfrm>
              <a:off x="556837" y="4910773"/>
              <a:ext cx="349613" cy="348954"/>
              <a:chOff x="1701" y="981"/>
              <a:chExt cx="1405" cy="1360"/>
            </a:xfrm>
            <a:solidFill>
              <a:srgbClr val="00FFCC"/>
            </a:solidFill>
            <a:scene3d>
              <a:camera prst="perspectiveFront">
                <a:rot lat="10800000" lon="0" rev="0"/>
              </a:camera>
              <a:lightRig rig="threePt" dir="t"/>
            </a:scene3d>
          </p:grpSpPr>
          <p:sp>
            <p:nvSpPr>
              <p:cNvPr id="44" name="Rectangle 39"/>
              <p:cNvSpPr>
                <a:spLocks noChangeAspect="1" noChangeArrowheads="1"/>
              </p:cNvSpPr>
              <p:nvPr/>
            </p:nvSpPr>
            <p:spPr bwMode="auto">
              <a:xfrm>
                <a:off x="1701" y="981"/>
                <a:ext cx="680" cy="726"/>
              </a:xfrm>
              <a:prstGeom prst="rect">
                <a:avLst/>
              </a:prstGeom>
              <a:grpFill/>
              <a:ln w="9525">
                <a:solidFill>
                  <a:schemeClr val="tx1"/>
                </a:solidFill>
                <a:miter lim="800000"/>
                <a:headEnd/>
                <a:tailEnd/>
              </a:ln>
            </p:spPr>
            <p:txBody>
              <a:bodyPr wrap="none" anchor="ctr"/>
              <a:lstStyle/>
              <a:p>
                <a:pPr fontAlgn="auto">
                  <a:spcBef>
                    <a:spcPts val="0"/>
                  </a:spcBef>
                  <a:spcAft>
                    <a:spcPts val="0"/>
                  </a:spcAft>
                  <a:defRPr/>
                </a:pPr>
                <a:endParaRPr lang="it-IT">
                  <a:latin typeface="+mn-lt"/>
                </a:endParaRPr>
              </a:p>
            </p:txBody>
          </p:sp>
          <p:sp>
            <p:nvSpPr>
              <p:cNvPr id="45" name="Oval 40"/>
              <p:cNvSpPr>
                <a:spLocks noChangeAspect="1" noChangeArrowheads="1"/>
              </p:cNvSpPr>
              <p:nvPr/>
            </p:nvSpPr>
            <p:spPr bwMode="auto">
              <a:xfrm>
                <a:off x="1746" y="981"/>
                <a:ext cx="1360" cy="1360"/>
              </a:xfrm>
              <a:prstGeom prst="ellipse">
                <a:avLst/>
              </a:prstGeom>
              <a:grpFill/>
              <a:ln w="9525">
                <a:solidFill>
                  <a:schemeClr val="tx1"/>
                </a:solidFill>
                <a:round/>
                <a:headEnd/>
                <a:tailEnd/>
              </a:ln>
            </p:spPr>
            <p:txBody>
              <a:bodyPr wrap="none" anchor="ctr"/>
              <a:lstStyle/>
              <a:p>
                <a:pPr fontAlgn="auto">
                  <a:spcBef>
                    <a:spcPts val="0"/>
                  </a:spcBef>
                  <a:spcAft>
                    <a:spcPts val="0"/>
                  </a:spcAft>
                  <a:defRPr/>
                </a:pPr>
                <a:endParaRPr lang="it-IT">
                  <a:latin typeface="+mn-lt"/>
                </a:endParaRPr>
              </a:p>
            </p:txBody>
          </p:sp>
        </p:grpSp>
        <p:sp>
          <p:nvSpPr>
            <p:cNvPr id="62" name="CasellaDiTesto 115"/>
            <p:cNvSpPr txBox="1">
              <a:spLocks noChangeArrowheads="1"/>
            </p:cNvSpPr>
            <p:nvPr/>
          </p:nvSpPr>
          <p:spPr bwMode="auto">
            <a:xfrm>
              <a:off x="2873633" y="4421822"/>
              <a:ext cx="1684715" cy="292600"/>
            </a:xfrm>
            <a:prstGeom prst="rect">
              <a:avLst/>
            </a:prstGeom>
            <a:noFill/>
            <a:ln w="9525">
              <a:noFill/>
              <a:miter lim="800000"/>
              <a:headEnd/>
              <a:tailEnd/>
            </a:ln>
          </p:spPr>
          <p:txBody>
            <a:bodyPr wrap="square">
              <a:spAutoFit/>
            </a:bodyPr>
            <a:lstStyle/>
            <a:p>
              <a:pPr algn="ctr"/>
              <a:r>
                <a:rPr lang="it-IT" sz="1200" b="1" dirty="0">
                  <a:solidFill>
                    <a:srgbClr val="0070C0"/>
                  </a:solidFill>
                  <a:latin typeface="Calibri" pitchFamily="34" charset="0"/>
                  <a:cs typeface="Arial" charset="0"/>
                </a:rPr>
                <a:t>Devronizer</a:t>
              </a:r>
            </a:p>
          </p:txBody>
        </p:sp>
        <p:cxnSp>
          <p:nvCxnSpPr>
            <p:cNvPr id="6" name="Connettore 1 5"/>
            <p:cNvCxnSpPr/>
            <p:nvPr/>
          </p:nvCxnSpPr>
          <p:spPr>
            <a:xfrm>
              <a:off x="1891935" y="5811728"/>
              <a:ext cx="15377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8" name="Connettore 2 67"/>
            <p:cNvCxnSpPr/>
            <p:nvPr/>
          </p:nvCxnSpPr>
          <p:spPr>
            <a:xfrm flipH="1" flipV="1">
              <a:off x="2508250" y="3924333"/>
              <a:ext cx="441962" cy="1033956"/>
            </a:xfrm>
            <a:prstGeom prst="straightConnector1">
              <a:avLst/>
            </a:prstGeom>
            <a:ln w="15875">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69" name="Connettore 1 68"/>
            <p:cNvCxnSpPr/>
            <p:nvPr/>
          </p:nvCxnSpPr>
          <p:spPr>
            <a:xfrm>
              <a:off x="2943495" y="4958288"/>
              <a:ext cx="1537700" cy="0"/>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52" name="Rectangle 51"/>
          <p:cNvSpPr/>
          <p:nvPr/>
        </p:nvSpPr>
        <p:spPr>
          <a:xfrm>
            <a:off x="5915980" y="1143004"/>
            <a:ext cx="4572000" cy="4339650"/>
          </a:xfrm>
          <a:prstGeom prst="rect">
            <a:avLst/>
          </a:prstGeom>
        </p:spPr>
        <p:txBody>
          <a:bodyPr>
            <a:spAutoFit/>
          </a:bodyPr>
          <a:lstStyle/>
          <a:p>
            <a:pPr algn="just"/>
            <a:r>
              <a:rPr lang="en-US" dirty="0">
                <a:cs typeface="Arial" charset="0"/>
              </a:rPr>
              <a:t>The new proven tissue </a:t>
            </a:r>
            <a:r>
              <a:rPr lang="en-US" b="1" i="1" cap="small" dirty="0" err="1">
                <a:solidFill>
                  <a:srgbClr val="FF0000"/>
                </a:solidFill>
                <a:cs typeface="Arial" charset="0"/>
              </a:rPr>
              <a:t>MagiX</a:t>
            </a:r>
            <a:r>
              <a:rPr lang="en-US" b="1" i="1" cap="small" dirty="0">
                <a:solidFill>
                  <a:srgbClr val="FF0000"/>
                </a:solidFill>
                <a:cs typeface="Arial" charset="0"/>
              </a:rPr>
              <a:t> Box</a:t>
            </a:r>
            <a:r>
              <a:rPr lang="en-US" b="1" i="1" dirty="0">
                <a:solidFill>
                  <a:srgbClr val="FF0000"/>
                </a:solidFill>
                <a:cs typeface="Arial" charset="0"/>
              </a:rPr>
              <a:t> </a:t>
            </a:r>
            <a:r>
              <a:rPr lang="en-US" dirty="0">
                <a:cs typeface="Arial" charset="0"/>
              </a:rPr>
              <a:t>concept is based on: </a:t>
            </a:r>
          </a:p>
          <a:p>
            <a:pPr marL="342900" indent="-342900" algn="just">
              <a:buFont typeface="Arial" pitchFamily="34" charset="0"/>
              <a:buChar char="•"/>
            </a:pPr>
            <a:r>
              <a:rPr lang="en-US" sz="2000" dirty="0">
                <a:cs typeface="Arial" charset="0"/>
              </a:rPr>
              <a:t>using of waste heat from drying process of tissue machines to produce low pressure steam through a </a:t>
            </a:r>
            <a:r>
              <a:rPr lang="en-US" sz="2000" i="1" dirty="0">
                <a:cs typeface="Arial" charset="0"/>
              </a:rPr>
              <a:t>Steam Generator</a:t>
            </a:r>
            <a:r>
              <a:rPr lang="en-US" sz="2000" dirty="0">
                <a:cs typeface="Arial" charset="0"/>
              </a:rPr>
              <a:t> system</a:t>
            </a:r>
          </a:p>
          <a:p>
            <a:pPr marL="342900" indent="-342900" algn="just">
              <a:buFont typeface="Arial" pitchFamily="34" charset="0"/>
              <a:buChar char="•"/>
            </a:pPr>
            <a:r>
              <a:rPr lang="en-US" sz="2000" dirty="0">
                <a:cs typeface="Arial" charset="0"/>
              </a:rPr>
              <a:t>feeding with this low pressure steam a new generation </a:t>
            </a:r>
            <a:r>
              <a:rPr lang="en-US" sz="2000" i="1" dirty="0">
                <a:cs typeface="Arial" charset="0"/>
              </a:rPr>
              <a:t>Steam Box</a:t>
            </a:r>
            <a:r>
              <a:rPr lang="en-US" sz="2000" dirty="0">
                <a:cs typeface="Arial" charset="0"/>
              </a:rPr>
              <a:t> on tissue machine suction roll. The result is an </a:t>
            </a:r>
            <a:r>
              <a:rPr lang="en-US" sz="2000" i="1" dirty="0">
                <a:cs typeface="Arial" charset="0"/>
              </a:rPr>
              <a:t>improvement of tissue dryness </a:t>
            </a:r>
            <a:r>
              <a:rPr lang="en-US" sz="2000" dirty="0">
                <a:cs typeface="Arial" charset="0"/>
              </a:rPr>
              <a:t>after press </a:t>
            </a:r>
            <a:r>
              <a:rPr lang="en-US" sz="2000" i="1" dirty="0">
                <a:cs typeface="Arial" charset="0"/>
              </a:rPr>
              <a:t>and consequently a production extra capacity at </a:t>
            </a:r>
            <a:r>
              <a:rPr lang="en-US" sz="2000" b="1" i="1" u="sng" dirty="0">
                <a:cs typeface="Arial" charset="0"/>
              </a:rPr>
              <a:t>zero</a:t>
            </a:r>
            <a:r>
              <a:rPr lang="en-US" sz="2000" i="1" dirty="0">
                <a:cs typeface="Arial" charset="0"/>
              </a:rPr>
              <a:t> additional energy cost</a:t>
            </a:r>
          </a:p>
        </p:txBody>
      </p:sp>
      <p:sp>
        <p:nvSpPr>
          <p:cNvPr id="10" name="Title 9"/>
          <p:cNvSpPr>
            <a:spLocks noGrp="1"/>
          </p:cNvSpPr>
          <p:nvPr>
            <p:ph type="title"/>
          </p:nvPr>
        </p:nvSpPr>
        <p:spPr/>
        <p:txBody>
          <a:bodyPr/>
          <a:lstStyle/>
          <a:p>
            <a:r>
              <a:rPr lang="en-US" dirty="0"/>
              <a:t>Novimpianti/Honeywell </a:t>
            </a:r>
            <a:r>
              <a:rPr lang="en-US" dirty="0" err="1"/>
              <a:t>magixbox</a:t>
            </a:r>
            <a:endParaRPr lang="en-SG" dirty="0"/>
          </a:p>
        </p:txBody>
      </p:sp>
      <p:pic>
        <p:nvPicPr>
          <p:cNvPr id="53" name="Picture 3094" descr="logo_myriam"/>
          <p:cNvPicPr>
            <a:picLocks noChangeAspect="1" noChangeArrowheads="1"/>
          </p:cNvPicPr>
          <p:nvPr/>
        </p:nvPicPr>
        <p:blipFill>
          <a:blip r:embed="rId6" cstate="print"/>
          <a:srcRect/>
          <a:stretch>
            <a:fillRect/>
          </a:stretch>
        </p:blipFill>
        <p:spPr bwMode="auto">
          <a:xfrm>
            <a:off x="2355571" y="673354"/>
            <a:ext cx="887083" cy="329910"/>
          </a:xfrm>
          <a:prstGeom prst="rect">
            <a:avLst/>
          </a:prstGeom>
          <a:noFill/>
        </p:spPr>
      </p:pic>
    </p:spTree>
    <p:extLst>
      <p:ext uri="{BB962C8B-B14F-4D97-AF65-F5344CB8AC3E}">
        <p14:creationId xmlns:p14="http://schemas.microsoft.com/office/powerpoint/2010/main" val="2040076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Efficiency Burners: MAXON – A Honeywell Company</a:t>
            </a:r>
          </a:p>
        </p:txBody>
      </p:sp>
      <p:sp>
        <p:nvSpPr>
          <p:cNvPr id="4" name="Slide Number Placeholder 3"/>
          <p:cNvSpPr>
            <a:spLocks noGrp="1"/>
          </p:cNvSpPr>
          <p:nvPr>
            <p:ph type="sldNum" sz="quarter" idx="13"/>
          </p:nvPr>
        </p:nvSpPr>
        <p:spPr/>
        <p:txBody>
          <a:bodyPr/>
          <a:lstStyle/>
          <a:p>
            <a:pPr>
              <a:defRPr/>
            </a:pPr>
            <a:fld id="{65C380C9-3062-4F1D-A521-BEC000498A55}" type="slidenum">
              <a:rPr lang="en-US" smtClean="0"/>
              <a:pPr>
                <a:defRPr/>
              </a:pPr>
              <a:t>18</a:t>
            </a:fld>
            <a:endParaRPr lang="en-US" dirty="0"/>
          </a:p>
        </p:txBody>
      </p:sp>
      <p:pic>
        <p:nvPicPr>
          <p:cNvPr id="5" name="Picture 3094" descr="logo_myriam"/>
          <p:cNvPicPr>
            <a:picLocks noChangeAspect="1" noChangeArrowheads="1"/>
          </p:cNvPicPr>
          <p:nvPr/>
        </p:nvPicPr>
        <p:blipFill>
          <a:blip r:embed="rId2" cstate="print"/>
          <a:srcRect/>
          <a:stretch>
            <a:fillRect/>
          </a:stretch>
        </p:blipFill>
        <p:spPr bwMode="auto">
          <a:xfrm>
            <a:off x="7348439" y="4223163"/>
            <a:ext cx="3420380" cy="1272053"/>
          </a:xfrm>
          <a:prstGeom prst="rect">
            <a:avLst/>
          </a:prstGeom>
          <a:noFill/>
        </p:spPr>
      </p:pic>
      <p:pic>
        <p:nvPicPr>
          <p:cNvPr id="6" name="Picture 10" descr="Megafire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48439" y="1084373"/>
            <a:ext cx="3223901" cy="2344917"/>
          </a:xfrm>
          <a:prstGeom prst="rect">
            <a:avLst/>
          </a:prstGeom>
          <a:noFill/>
          <a:ln w="9525">
            <a:noFill/>
            <a:miter lim="800000"/>
            <a:headEnd/>
            <a:tailEnd/>
          </a:ln>
        </p:spPr>
      </p:pic>
      <p:sp>
        <p:nvSpPr>
          <p:cNvPr id="7" name="Text Box 5"/>
          <p:cNvSpPr txBox="1">
            <a:spLocks noChangeArrowheads="1"/>
          </p:cNvSpPr>
          <p:nvPr/>
        </p:nvSpPr>
        <p:spPr bwMode="auto">
          <a:xfrm>
            <a:off x="420350" y="3933547"/>
            <a:ext cx="6255696" cy="923330"/>
          </a:xfrm>
          <a:prstGeom prst="rect">
            <a:avLst/>
          </a:prstGeom>
          <a:noFill/>
          <a:ln w="9525" algn="ctr">
            <a:noFill/>
            <a:miter lim="800000"/>
            <a:headEnd/>
            <a:tailEnd/>
          </a:ln>
          <a:effectLst/>
        </p:spPr>
        <p:txBody>
          <a:bodyPr wrap="square">
            <a:spAutoFit/>
          </a:bodyPr>
          <a:lstStyle/>
          <a:p>
            <a:pPr algn="l"/>
            <a:r>
              <a:rPr lang="en-US" dirty="0">
                <a:latin typeface="Arial" charset="0"/>
              </a:rPr>
              <a:t>High efficiency heating of process air with very high water-content, works with changing backpressures and preheated combustion air</a:t>
            </a:r>
          </a:p>
        </p:txBody>
      </p:sp>
      <p:sp>
        <p:nvSpPr>
          <p:cNvPr id="8" name="Rectangle 7"/>
          <p:cNvSpPr/>
          <p:nvPr/>
        </p:nvSpPr>
        <p:spPr>
          <a:xfrm>
            <a:off x="645375" y="999020"/>
            <a:ext cx="2984920" cy="584775"/>
          </a:xfrm>
          <a:prstGeom prst="rect">
            <a:avLst/>
          </a:prstGeom>
        </p:spPr>
        <p:txBody>
          <a:bodyPr wrap="none">
            <a:spAutoFit/>
          </a:bodyPr>
          <a:lstStyle/>
          <a:p>
            <a:r>
              <a:rPr lang="en-US" sz="3200" b="1" dirty="0">
                <a:latin typeface="Arial" charset="0"/>
              </a:rPr>
              <a:t>Yankee Hoods</a:t>
            </a:r>
            <a:endParaRPr lang="en-GB" sz="3200" b="1" dirty="0">
              <a:latin typeface="Arial" charset="0"/>
            </a:endParaRPr>
          </a:p>
        </p:txBody>
      </p:sp>
      <p:sp>
        <p:nvSpPr>
          <p:cNvPr id="9" name="Text Box 8"/>
          <p:cNvSpPr txBox="1">
            <a:spLocks noChangeArrowheads="1"/>
          </p:cNvSpPr>
          <p:nvPr/>
        </p:nvSpPr>
        <p:spPr bwMode="auto">
          <a:xfrm>
            <a:off x="420350" y="1736519"/>
            <a:ext cx="6255696" cy="1692771"/>
          </a:xfrm>
          <a:prstGeom prst="rect">
            <a:avLst/>
          </a:prstGeom>
          <a:noFill/>
          <a:ln w="9525" algn="ctr">
            <a:noFill/>
            <a:miter lim="800000"/>
            <a:headEnd/>
            <a:tailEnd/>
          </a:ln>
          <a:effectLst/>
        </p:spPr>
        <p:txBody>
          <a:bodyPr wrap="square">
            <a:spAutoFit/>
          </a:bodyPr>
          <a:lstStyle/>
          <a:p>
            <a:pPr marL="1971675" indent="-1971675"/>
            <a:r>
              <a:rPr lang="en-US" sz="2400" b="1" dirty="0">
                <a:solidFill>
                  <a:srgbClr val="003366"/>
                </a:solidFill>
                <a:latin typeface="Arial" charset="0"/>
              </a:rPr>
              <a:t>MEGAFIRE</a:t>
            </a:r>
            <a:r>
              <a:rPr lang="en-GB" sz="2400" b="1" baseline="30000" dirty="0">
                <a:solidFill>
                  <a:srgbClr val="003366"/>
                </a:solidFill>
                <a:latin typeface="Arial" charset="0"/>
              </a:rPr>
              <a:t>® </a:t>
            </a:r>
            <a:r>
              <a:rPr lang="en-GB" sz="2400" dirty="0">
                <a:latin typeface="Arial" charset="0"/>
              </a:rPr>
              <a:t>burner</a:t>
            </a:r>
          </a:p>
          <a:p>
            <a:pPr marL="1971675" indent="-1971675" algn="l"/>
            <a:r>
              <a:rPr lang="en-GB" sz="1600" dirty="0">
                <a:latin typeface="Arial" charset="0"/>
              </a:rPr>
              <a:t>Nominal capacity	: up to 13200 kW</a:t>
            </a:r>
          </a:p>
          <a:p>
            <a:pPr marL="1971675" indent="-1971675" algn="l"/>
            <a:r>
              <a:rPr lang="en-GB" sz="1600" dirty="0">
                <a:latin typeface="Arial" charset="0"/>
              </a:rPr>
              <a:t>Turndown	</a:t>
            </a:r>
            <a:r>
              <a:rPr lang="en-US" sz="1600" dirty="0">
                <a:latin typeface="Arial" charset="0"/>
              </a:rPr>
              <a:t>: 15:1</a:t>
            </a:r>
          </a:p>
          <a:p>
            <a:pPr marL="1971675" indent="-1971675" algn="l"/>
            <a:r>
              <a:rPr lang="en-US" sz="1600" dirty="0">
                <a:latin typeface="Arial" charset="0"/>
              </a:rPr>
              <a:t>Fuels	: natural gas / propane / biogas / </a:t>
            </a:r>
          </a:p>
          <a:p>
            <a:pPr marL="1971675" indent="-1971675" algn="l"/>
            <a:r>
              <a:rPr lang="en-US" sz="1600" dirty="0">
                <a:latin typeface="Arial" charset="0"/>
              </a:rPr>
              <a:t>	  butane / light oil / kerosene</a:t>
            </a:r>
          </a:p>
          <a:p>
            <a:pPr marL="1971675" indent="-1971675" algn="l"/>
            <a:r>
              <a:rPr lang="en-US" sz="1600" dirty="0">
                <a:latin typeface="Arial" charset="0"/>
              </a:rPr>
              <a:t>Key feature</a:t>
            </a:r>
            <a:r>
              <a:rPr lang="en-US" sz="1600" dirty="0">
                <a:solidFill>
                  <a:srgbClr val="CCECFF"/>
                </a:solidFill>
                <a:latin typeface="Arial" charset="0"/>
              </a:rPr>
              <a:t>	: </a:t>
            </a:r>
            <a:r>
              <a:rPr lang="en-US" sz="1600" dirty="0">
                <a:latin typeface="Arial" charset="0"/>
              </a:rPr>
              <a:t>high capacity gas / oil burner</a:t>
            </a:r>
          </a:p>
        </p:txBody>
      </p:sp>
    </p:spTree>
    <p:extLst>
      <p:ext uri="{BB962C8B-B14F-4D97-AF65-F5344CB8AC3E}">
        <p14:creationId xmlns:p14="http://schemas.microsoft.com/office/powerpoint/2010/main" val="4054734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564" y="154195"/>
            <a:ext cx="10455164" cy="498475"/>
          </a:xfrm>
        </p:spPr>
        <p:txBody>
          <a:bodyPr/>
          <a:lstStyle/>
          <a:p>
            <a:r>
              <a:rPr lang="en-US" dirty="0"/>
              <a:t>Honeywell in Pulp &amp; Paper Industry</a:t>
            </a:r>
          </a:p>
        </p:txBody>
      </p:sp>
      <p:sp>
        <p:nvSpPr>
          <p:cNvPr id="3" name="Text Placeholder 2"/>
          <p:cNvSpPr>
            <a:spLocks noGrp="1"/>
          </p:cNvSpPr>
          <p:nvPr>
            <p:ph type="body" sz="quarter" idx="15"/>
          </p:nvPr>
        </p:nvSpPr>
        <p:spPr/>
        <p:txBody>
          <a:bodyPr/>
          <a:lstStyle/>
          <a:p>
            <a:r>
              <a:rPr lang="en-US" dirty="0"/>
              <a:t>Established local customer oriented organization with global support </a:t>
            </a:r>
          </a:p>
          <a:p>
            <a:endParaRPr lang="en-US" dirty="0"/>
          </a:p>
        </p:txBody>
      </p:sp>
      <p:sp>
        <p:nvSpPr>
          <p:cNvPr id="4" name="Text Placeholder 2"/>
          <p:cNvSpPr txBox="1">
            <a:spLocks/>
          </p:cNvSpPr>
          <p:nvPr/>
        </p:nvSpPr>
        <p:spPr>
          <a:xfrm>
            <a:off x="177817" y="966089"/>
            <a:ext cx="5154240" cy="5339010"/>
          </a:xfrm>
          <a:prstGeom prst="rect">
            <a:avLst/>
          </a:prstGeom>
        </p:spPr>
        <p:txBody>
          <a:bodyPr vert="horz" lIns="91440" tIns="45720" rIns="91440" bIns="45720" rtlCol="0" anchor="ctr">
            <a:normAutofit lnSpcReduction="10000"/>
          </a:bodyPr>
          <a:lstStyle>
            <a:defPPr>
              <a:defRPr lang="en-US"/>
            </a:defPPr>
            <a:lvl1pPr algn="l" defTabSz="457200" rtl="0" eaLnBrk="1" fontAlgn="auto" hangingPunct="1">
              <a:spcBef>
                <a:spcPts val="0"/>
              </a:spcBef>
              <a:spcAft>
                <a:spcPts val="0"/>
              </a:spcAft>
              <a:defRPr sz="1100" b="1" i="0" kern="1200">
                <a:solidFill>
                  <a:schemeClr val="bg1"/>
                </a:solidFill>
                <a:latin typeface="+mn-lt"/>
                <a:ea typeface="+mn-ea"/>
                <a:cs typeface="HelveticaNeue MediumCond"/>
              </a:defRPr>
            </a:lvl1pPr>
            <a:lvl2pPr marL="457200" algn="l" defTabSz="457200" rtl="0" eaLnBrk="0" fontAlgn="base" hangingPunct="0">
              <a:spcBef>
                <a:spcPct val="0"/>
              </a:spcBef>
              <a:spcAft>
                <a:spcPct val="0"/>
              </a:spcAft>
              <a:defRPr kern="1200">
                <a:solidFill>
                  <a:schemeClr val="tx1"/>
                </a:solidFill>
                <a:latin typeface="Arial" charset="0"/>
                <a:ea typeface="+mn-ea"/>
                <a:cs typeface="+mn-cs"/>
              </a:defRPr>
            </a:lvl2pPr>
            <a:lvl3pPr marL="914400" algn="l" defTabSz="457200" rtl="0" eaLnBrk="0" fontAlgn="base" hangingPunct="0">
              <a:spcBef>
                <a:spcPct val="0"/>
              </a:spcBef>
              <a:spcAft>
                <a:spcPct val="0"/>
              </a:spcAft>
              <a:defRPr kern="1200">
                <a:solidFill>
                  <a:schemeClr val="tx1"/>
                </a:solidFill>
                <a:latin typeface="Arial"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742950" lvl="1" indent="-285750">
              <a:buFont typeface="Wingdings" panose="05000000000000000000" pitchFamily="2" charset="2"/>
              <a:buChar char="ü"/>
            </a:pPr>
            <a:r>
              <a:rPr lang="en-US" dirty="0"/>
              <a:t>First DCS TDC2000 for pulp &amp; paper mill automation since the early 1980s</a:t>
            </a:r>
          </a:p>
          <a:p>
            <a:pPr lvl="1"/>
            <a:endParaRPr lang="en-US" dirty="0"/>
          </a:p>
          <a:p>
            <a:pPr marL="742950" lvl="1" indent="-285750">
              <a:buFont typeface="Wingdings" panose="05000000000000000000" pitchFamily="2" charset="2"/>
              <a:buChar char="ü"/>
            </a:pPr>
            <a:r>
              <a:rPr lang="en-US" dirty="0"/>
              <a:t>Acquisition in 1994 of Ahlstrom Automation - formerly owned by Ahlstrom Machinery, which subsequently became </a:t>
            </a:r>
            <a:r>
              <a:rPr lang="en-US" dirty="0" err="1"/>
              <a:t>Andritz</a:t>
            </a:r>
            <a:endParaRPr lang="en-US" dirty="0"/>
          </a:p>
          <a:p>
            <a:pPr lvl="1"/>
            <a:endParaRPr lang="en-US" dirty="0"/>
          </a:p>
          <a:p>
            <a:pPr marL="742950" lvl="1" indent="-285750">
              <a:buFont typeface="Wingdings" panose="05000000000000000000" pitchFamily="2" charset="2"/>
              <a:buChar char="ü"/>
            </a:pPr>
            <a:r>
              <a:rPr lang="en-US" dirty="0"/>
              <a:t>Acquisition in 1997 of </a:t>
            </a:r>
            <a:r>
              <a:rPr lang="en-US" dirty="0" err="1"/>
              <a:t>Measurex</a:t>
            </a:r>
            <a:r>
              <a:rPr lang="en-US" dirty="0"/>
              <a:t> Inc, #1 supplier of QCS and CD control systems</a:t>
            </a:r>
          </a:p>
          <a:p>
            <a:pPr marL="742950" lvl="1" indent="-285750">
              <a:buFont typeface="Wingdings" panose="05000000000000000000" pitchFamily="2" charset="2"/>
              <a:buChar char="ü"/>
            </a:pPr>
            <a:endParaRPr lang="en-US" dirty="0"/>
          </a:p>
          <a:p>
            <a:pPr marL="742950" lvl="1" indent="-285750">
              <a:buFont typeface="Wingdings" panose="05000000000000000000" pitchFamily="2" charset="2"/>
              <a:buChar char="ü"/>
            </a:pPr>
            <a:r>
              <a:rPr lang="en-US" dirty="0"/>
              <a:t>The synergies between the industry specialists in Europe, Asia and in North America provide unique solutions benefits for the Honeywell customers globally</a:t>
            </a:r>
          </a:p>
          <a:p>
            <a:pPr marL="742950" lvl="1" indent="-285750">
              <a:buFont typeface="Wingdings" panose="05000000000000000000" pitchFamily="2" charset="2"/>
              <a:buChar char="ü"/>
            </a:pPr>
            <a:endParaRPr lang="en-US" dirty="0"/>
          </a:p>
          <a:p>
            <a:pPr marL="742950" lvl="1" indent="-285750">
              <a:buFont typeface="Wingdings" panose="05000000000000000000" pitchFamily="2" charset="2"/>
              <a:buChar char="ü"/>
            </a:pPr>
            <a:r>
              <a:rPr lang="en-US" dirty="0"/>
              <a:t>Honeywell global project team has implemented over 500,000 process control points in more than 30 greenfield pulp-paper mill projects in last 10 years</a:t>
            </a:r>
          </a:p>
        </p:txBody>
      </p:sp>
      <p:pic>
        <p:nvPicPr>
          <p:cNvPr id="8" name="Picture 3" descr="Image:Europe countries map de.png">
            <a:hlinkClick r:id="rId3"/>
          </p:cNvPr>
          <p:cNvPicPr>
            <a:picLocks noChangeAspect="1" noChangeArrowheads="1"/>
          </p:cNvPicPr>
          <p:nvPr/>
        </p:nvPicPr>
        <p:blipFill>
          <a:blip r:embed="rId4" cstate="print"/>
          <a:srcRect/>
          <a:stretch>
            <a:fillRect/>
          </a:stretch>
        </p:blipFill>
        <p:spPr bwMode="auto">
          <a:xfrm>
            <a:off x="5623897" y="966089"/>
            <a:ext cx="6574180" cy="5345811"/>
          </a:xfrm>
          <a:prstGeom prst="rect">
            <a:avLst/>
          </a:prstGeom>
          <a:noFill/>
        </p:spPr>
      </p:pic>
      <p:pic>
        <p:nvPicPr>
          <p:cNvPr id="9" name="Picture 4" descr="Andritz-effekt"/>
          <p:cNvPicPr>
            <a:picLocks noChangeAspect="1" noChangeArrowheads="1"/>
          </p:cNvPicPr>
          <p:nvPr/>
        </p:nvPicPr>
        <p:blipFill>
          <a:blip r:embed="rId5" cstate="print"/>
          <a:srcRect/>
          <a:stretch>
            <a:fillRect/>
          </a:stretch>
        </p:blipFill>
        <p:spPr bwMode="auto">
          <a:xfrm>
            <a:off x="9791266" y="4083517"/>
            <a:ext cx="1111643" cy="230833"/>
          </a:xfrm>
          <a:prstGeom prst="rect">
            <a:avLst/>
          </a:prstGeom>
          <a:noFill/>
        </p:spPr>
      </p:pic>
      <p:sp>
        <p:nvSpPr>
          <p:cNvPr id="10" name="Line 5"/>
          <p:cNvSpPr>
            <a:spLocks noChangeShapeType="1"/>
          </p:cNvSpPr>
          <p:nvPr/>
        </p:nvSpPr>
        <p:spPr bwMode="auto">
          <a:xfrm flipH="1">
            <a:off x="6116203" y="4889765"/>
            <a:ext cx="537955" cy="191348"/>
          </a:xfrm>
          <a:prstGeom prst="line">
            <a:avLst/>
          </a:prstGeom>
          <a:noFill/>
          <a:ln w="12699">
            <a:solidFill>
              <a:schemeClr val="tx1"/>
            </a:solidFill>
            <a:round/>
            <a:headEnd/>
            <a:tailEnd/>
          </a:ln>
          <a:effectLst/>
        </p:spPr>
        <p:txBody>
          <a:bodyPr wrap="none" lIns="90488" tIns="44450" rIns="90488" bIns="44450"/>
          <a:lstStyle/>
          <a:p>
            <a:endParaRPr lang="en-US"/>
          </a:p>
        </p:txBody>
      </p:sp>
      <p:pic>
        <p:nvPicPr>
          <p:cNvPr id="11" name="Picture 6" descr="pw73445607">
            <a:hlinkClick r:id="rId6"/>
          </p:cNvPr>
          <p:cNvPicPr>
            <a:picLocks noChangeAspect="1" noChangeArrowheads="1"/>
          </p:cNvPicPr>
          <p:nvPr/>
        </p:nvPicPr>
        <p:blipFill>
          <a:blip r:embed="rId7" cstate="print"/>
          <a:srcRect/>
          <a:stretch>
            <a:fillRect/>
          </a:stretch>
        </p:blipFill>
        <p:spPr bwMode="auto">
          <a:xfrm>
            <a:off x="6271778" y="5162257"/>
            <a:ext cx="1012929" cy="249056"/>
          </a:xfrm>
          <a:prstGeom prst="rect">
            <a:avLst/>
          </a:prstGeom>
          <a:noFill/>
        </p:spPr>
      </p:pic>
      <p:sp>
        <p:nvSpPr>
          <p:cNvPr id="12" name="Line 7"/>
          <p:cNvSpPr>
            <a:spLocks noChangeShapeType="1"/>
          </p:cNvSpPr>
          <p:nvPr/>
        </p:nvSpPr>
        <p:spPr bwMode="auto">
          <a:xfrm flipV="1">
            <a:off x="8559366" y="4217617"/>
            <a:ext cx="1225508" cy="317395"/>
          </a:xfrm>
          <a:prstGeom prst="line">
            <a:avLst/>
          </a:prstGeom>
          <a:noFill/>
          <a:ln w="12699">
            <a:solidFill>
              <a:schemeClr val="tx1"/>
            </a:solidFill>
            <a:round/>
            <a:headEnd/>
            <a:tailEnd/>
          </a:ln>
          <a:effectLst/>
        </p:spPr>
        <p:txBody>
          <a:bodyPr wrap="none" lIns="90488" tIns="44450" rIns="90488" bIns="44450"/>
          <a:lstStyle/>
          <a:p>
            <a:endParaRPr lang="en-US"/>
          </a:p>
        </p:txBody>
      </p:sp>
      <p:pic>
        <p:nvPicPr>
          <p:cNvPr id="13" name="Picture 8" descr="1938">
            <a:hlinkClick r:id="rId8"/>
          </p:cNvPr>
          <p:cNvPicPr>
            <a:picLocks noChangeAspect="1" noChangeArrowheads="1"/>
          </p:cNvPicPr>
          <p:nvPr/>
        </p:nvPicPr>
        <p:blipFill>
          <a:blip r:embed="rId9" cstate="print"/>
          <a:srcRect/>
          <a:stretch>
            <a:fillRect/>
          </a:stretch>
        </p:blipFill>
        <p:spPr bwMode="auto">
          <a:xfrm>
            <a:off x="6138428" y="3872931"/>
            <a:ext cx="1202761" cy="242982"/>
          </a:xfrm>
          <a:prstGeom prst="rect">
            <a:avLst/>
          </a:prstGeom>
          <a:noFill/>
        </p:spPr>
      </p:pic>
      <p:sp>
        <p:nvSpPr>
          <p:cNvPr id="14" name="Line 9"/>
          <p:cNvSpPr>
            <a:spLocks noChangeShapeType="1"/>
          </p:cNvSpPr>
          <p:nvPr/>
        </p:nvSpPr>
        <p:spPr bwMode="auto">
          <a:xfrm flipH="1" flipV="1">
            <a:off x="7362390" y="4043478"/>
            <a:ext cx="655821" cy="293097"/>
          </a:xfrm>
          <a:prstGeom prst="line">
            <a:avLst/>
          </a:prstGeom>
          <a:noFill/>
          <a:ln w="12699">
            <a:solidFill>
              <a:schemeClr val="tx1"/>
            </a:solidFill>
            <a:round/>
            <a:headEnd/>
            <a:tailEnd/>
          </a:ln>
          <a:effectLst/>
        </p:spPr>
        <p:txBody>
          <a:bodyPr wrap="none" lIns="90488" tIns="44450" rIns="90488" bIns="44450"/>
          <a:lstStyle/>
          <a:p>
            <a:endParaRPr lang="en-US"/>
          </a:p>
        </p:txBody>
      </p:sp>
      <p:pic>
        <p:nvPicPr>
          <p:cNvPr id="15" name="Picture 10" descr="pmpoland_logo">
            <a:hlinkClick r:id="rId10"/>
          </p:cNvPr>
          <p:cNvPicPr>
            <a:picLocks noChangeAspect="1" noChangeArrowheads="1"/>
          </p:cNvPicPr>
          <p:nvPr/>
        </p:nvPicPr>
        <p:blipFill>
          <a:blip r:embed="rId11" cstate="print"/>
          <a:srcRect/>
          <a:stretch>
            <a:fillRect/>
          </a:stretch>
        </p:blipFill>
        <p:spPr bwMode="auto">
          <a:xfrm>
            <a:off x="9397566" y="2919170"/>
            <a:ext cx="571007" cy="425218"/>
          </a:xfrm>
          <a:prstGeom prst="rect">
            <a:avLst/>
          </a:prstGeom>
          <a:noFill/>
        </p:spPr>
      </p:pic>
      <p:sp>
        <p:nvSpPr>
          <p:cNvPr id="16" name="Line 11"/>
          <p:cNvSpPr>
            <a:spLocks noChangeShapeType="1"/>
          </p:cNvSpPr>
          <p:nvPr/>
        </p:nvSpPr>
        <p:spPr bwMode="auto">
          <a:xfrm flipV="1">
            <a:off x="8753042" y="3306632"/>
            <a:ext cx="666398" cy="672756"/>
          </a:xfrm>
          <a:prstGeom prst="line">
            <a:avLst/>
          </a:prstGeom>
          <a:noFill/>
          <a:ln w="12699">
            <a:solidFill>
              <a:schemeClr val="tx1"/>
            </a:solidFill>
            <a:round/>
            <a:headEnd/>
            <a:tailEnd/>
          </a:ln>
          <a:effectLst/>
        </p:spPr>
        <p:txBody>
          <a:bodyPr wrap="none" lIns="90488" tIns="44450" rIns="90488" bIns="44450"/>
          <a:lstStyle/>
          <a:p>
            <a:endParaRPr lang="en-US"/>
          </a:p>
        </p:txBody>
      </p:sp>
      <p:pic>
        <p:nvPicPr>
          <p:cNvPr id="17" name="Picture 12" descr="PMPE">
            <a:hlinkClick r:id="rId12"/>
          </p:cNvPr>
          <p:cNvPicPr>
            <a:picLocks noChangeAspect="1" noChangeArrowheads="1"/>
          </p:cNvPicPr>
          <p:nvPr/>
        </p:nvPicPr>
        <p:blipFill>
          <a:blip r:embed="rId13" cstate="print"/>
          <a:srcRect/>
          <a:stretch>
            <a:fillRect/>
          </a:stretch>
        </p:blipFill>
        <p:spPr bwMode="auto">
          <a:xfrm>
            <a:off x="5579628" y="3451751"/>
            <a:ext cx="993187" cy="337137"/>
          </a:xfrm>
          <a:prstGeom prst="rect">
            <a:avLst/>
          </a:prstGeom>
          <a:noFill/>
        </p:spPr>
      </p:pic>
      <p:sp>
        <p:nvSpPr>
          <p:cNvPr id="18" name="Line 13"/>
          <p:cNvSpPr>
            <a:spLocks noChangeShapeType="1"/>
          </p:cNvSpPr>
          <p:nvPr/>
        </p:nvSpPr>
        <p:spPr bwMode="auto">
          <a:xfrm flipH="1" flipV="1">
            <a:off x="6546415" y="3668713"/>
            <a:ext cx="547021" cy="80488"/>
          </a:xfrm>
          <a:prstGeom prst="line">
            <a:avLst/>
          </a:prstGeom>
          <a:noFill/>
          <a:ln w="12699">
            <a:solidFill>
              <a:schemeClr val="tx1"/>
            </a:solidFill>
            <a:round/>
            <a:headEnd/>
            <a:tailEnd/>
          </a:ln>
          <a:effectLst/>
        </p:spPr>
        <p:txBody>
          <a:bodyPr wrap="none" lIns="90488" tIns="44450" rIns="90488" bIns="44450"/>
          <a:lstStyle/>
          <a:p>
            <a:endParaRPr lang="en-US"/>
          </a:p>
        </p:txBody>
      </p:sp>
      <p:pic>
        <p:nvPicPr>
          <p:cNvPr id="19" name="Picture 14" descr="FMWsilber"/>
          <p:cNvPicPr>
            <a:picLocks noChangeAspect="1" noChangeArrowheads="1"/>
          </p:cNvPicPr>
          <p:nvPr/>
        </p:nvPicPr>
        <p:blipFill>
          <a:blip r:embed="rId14" cstate="print"/>
          <a:srcRect/>
          <a:stretch>
            <a:fillRect/>
          </a:stretch>
        </p:blipFill>
        <p:spPr bwMode="auto">
          <a:xfrm>
            <a:off x="9548378" y="3784793"/>
            <a:ext cx="716796" cy="224758"/>
          </a:xfrm>
          <a:prstGeom prst="rect">
            <a:avLst/>
          </a:prstGeom>
          <a:noFill/>
        </p:spPr>
      </p:pic>
      <p:sp>
        <p:nvSpPr>
          <p:cNvPr id="20" name="Line 15"/>
          <p:cNvSpPr>
            <a:spLocks noChangeShapeType="1"/>
          </p:cNvSpPr>
          <p:nvPr/>
        </p:nvSpPr>
        <p:spPr bwMode="auto">
          <a:xfrm flipV="1">
            <a:off x="8614928" y="3919153"/>
            <a:ext cx="906665" cy="457109"/>
          </a:xfrm>
          <a:prstGeom prst="line">
            <a:avLst/>
          </a:prstGeom>
          <a:noFill/>
          <a:ln w="12699">
            <a:solidFill>
              <a:schemeClr val="tx1"/>
            </a:solidFill>
            <a:round/>
            <a:headEnd/>
            <a:tailEnd/>
          </a:ln>
          <a:effectLst/>
        </p:spPr>
        <p:txBody>
          <a:bodyPr wrap="none" lIns="90488" tIns="44450" rIns="90488" bIns="44450"/>
          <a:lstStyle/>
          <a:p>
            <a:endParaRPr lang="en-US"/>
          </a:p>
        </p:txBody>
      </p:sp>
      <p:pic>
        <p:nvPicPr>
          <p:cNvPr id="21" name="Picture 16" descr="menu_bar"/>
          <p:cNvPicPr>
            <a:picLocks noChangeAspect="1" noChangeArrowheads="1"/>
          </p:cNvPicPr>
          <p:nvPr/>
        </p:nvPicPr>
        <p:blipFill>
          <a:blip r:embed="rId15" cstate="print"/>
          <a:srcRect/>
          <a:stretch>
            <a:fillRect/>
          </a:stretch>
        </p:blipFill>
        <p:spPr bwMode="auto">
          <a:xfrm>
            <a:off x="7719578" y="5247779"/>
            <a:ext cx="633272" cy="209572"/>
          </a:xfrm>
          <a:prstGeom prst="rect">
            <a:avLst/>
          </a:prstGeom>
          <a:noFill/>
        </p:spPr>
      </p:pic>
      <p:sp>
        <p:nvSpPr>
          <p:cNvPr id="22" name="Line 17"/>
          <p:cNvSpPr>
            <a:spLocks noChangeShapeType="1"/>
          </p:cNvSpPr>
          <p:nvPr/>
        </p:nvSpPr>
        <p:spPr bwMode="auto">
          <a:xfrm flipV="1">
            <a:off x="7884678" y="4676169"/>
            <a:ext cx="176800" cy="592268"/>
          </a:xfrm>
          <a:prstGeom prst="line">
            <a:avLst/>
          </a:prstGeom>
          <a:noFill/>
          <a:ln w="12699">
            <a:solidFill>
              <a:schemeClr val="tx1"/>
            </a:solidFill>
            <a:round/>
            <a:headEnd/>
            <a:tailEnd/>
          </a:ln>
          <a:effectLst/>
        </p:spPr>
        <p:txBody>
          <a:bodyPr wrap="none" lIns="90488" tIns="44450" rIns="90488" bIns="44450"/>
          <a:lstStyle/>
          <a:p>
            <a:endParaRPr lang="en-US"/>
          </a:p>
        </p:txBody>
      </p:sp>
      <p:sp>
        <p:nvSpPr>
          <p:cNvPr id="23" name="Line 18"/>
          <p:cNvSpPr>
            <a:spLocks noChangeShapeType="1"/>
          </p:cNvSpPr>
          <p:nvPr/>
        </p:nvSpPr>
        <p:spPr bwMode="auto">
          <a:xfrm flipH="1" flipV="1">
            <a:off x="8130741" y="4701414"/>
            <a:ext cx="743465" cy="763874"/>
          </a:xfrm>
          <a:prstGeom prst="line">
            <a:avLst/>
          </a:prstGeom>
          <a:noFill/>
          <a:ln w="12699">
            <a:solidFill>
              <a:schemeClr val="tx1"/>
            </a:solidFill>
            <a:round/>
            <a:headEnd/>
            <a:tailEnd/>
          </a:ln>
          <a:effectLst/>
        </p:spPr>
        <p:txBody>
          <a:bodyPr wrap="none" lIns="90488" tIns="44450" rIns="90488" bIns="44450"/>
          <a:lstStyle/>
          <a:p>
            <a:endParaRPr lang="en-US"/>
          </a:p>
        </p:txBody>
      </p:sp>
      <p:pic>
        <p:nvPicPr>
          <p:cNvPr id="24" name="Picture 19" descr="logo">
            <a:hlinkClick r:id="rId16"/>
          </p:cNvPr>
          <p:cNvPicPr>
            <a:picLocks noChangeAspect="1" noChangeArrowheads="1"/>
          </p:cNvPicPr>
          <p:nvPr/>
        </p:nvPicPr>
        <p:blipFill>
          <a:blip r:embed="rId17" cstate="print"/>
          <a:srcRect/>
          <a:stretch>
            <a:fillRect/>
          </a:stretch>
        </p:blipFill>
        <p:spPr bwMode="auto">
          <a:xfrm>
            <a:off x="6786128" y="5571900"/>
            <a:ext cx="930927" cy="250576"/>
          </a:xfrm>
          <a:prstGeom prst="rect">
            <a:avLst/>
          </a:prstGeom>
          <a:noFill/>
        </p:spPr>
      </p:pic>
      <p:sp>
        <p:nvSpPr>
          <p:cNvPr id="25" name="Line 20"/>
          <p:cNvSpPr>
            <a:spLocks noChangeShapeType="1"/>
          </p:cNvSpPr>
          <p:nvPr/>
        </p:nvSpPr>
        <p:spPr bwMode="auto">
          <a:xfrm flipH="1">
            <a:off x="7170303" y="4868177"/>
            <a:ext cx="815999" cy="695536"/>
          </a:xfrm>
          <a:prstGeom prst="line">
            <a:avLst/>
          </a:prstGeom>
          <a:noFill/>
          <a:ln w="12699">
            <a:solidFill>
              <a:schemeClr val="tx1"/>
            </a:solidFill>
            <a:round/>
            <a:headEnd/>
            <a:tailEnd/>
          </a:ln>
          <a:effectLst/>
        </p:spPr>
        <p:txBody>
          <a:bodyPr wrap="none" lIns="90488" tIns="44450" rIns="90488" bIns="44450"/>
          <a:lstStyle/>
          <a:p>
            <a:endParaRPr lang="en-US"/>
          </a:p>
        </p:txBody>
      </p:sp>
      <p:pic>
        <p:nvPicPr>
          <p:cNvPr id="26" name="Picture 21" descr="logo_voith">
            <a:hlinkClick r:id="rId18"/>
          </p:cNvPr>
          <p:cNvPicPr>
            <a:picLocks noChangeAspect="1" noChangeArrowheads="1"/>
          </p:cNvPicPr>
          <p:nvPr/>
        </p:nvPicPr>
        <p:blipFill>
          <a:blip r:embed="rId19" cstate="print"/>
          <a:srcRect/>
          <a:stretch>
            <a:fillRect/>
          </a:stretch>
        </p:blipFill>
        <p:spPr bwMode="auto">
          <a:xfrm>
            <a:off x="7610041" y="3902485"/>
            <a:ext cx="564932" cy="124528"/>
          </a:xfrm>
          <a:prstGeom prst="rect">
            <a:avLst/>
          </a:prstGeom>
          <a:noFill/>
        </p:spPr>
      </p:pic>
      <p:sp>
        <p:nvSpPr>
          <p:cNvPr id="27" name="Line 22"/>
          <p:cNvSpPr>
            <a:spLocks noChangeShapeType="1"/>
          </p:cNvSpPr>
          <p:nvPr/>
        </p:nvSpPr>
        <p:spPr bwMode="auto">
          <a:xfrm flipH="1" flipV="1">
            <a:off x="7883091" y="3963544"/>
            <a:ext cx="350577" cy="350806"/>
          </a:xfrm>
          <a:prstGeom prst="line">
            <a:avLst/>
          </a:prstGeom>
          <a:noFill/>
          <a:ln w="12699">
            <a:solidFill>
              <a:schemeClr val="tx1"/>
            </a:solidFill>
            <a:round/>
            <a:headEnd/>
            <a:tailEnd/>
          </a:ln>
          <a:effectLst/>
        </p:spPr>
        <p:txBody>
          <a:bodyPr wrap="none" lIns="90488" tIns="44450" rIns="90488" bIns="44450"/>
          <a:lstStyle/>
          <a:p>
            <a:endParaRPr lang="en-US"/>
          </a:p>
        </p:txBody>
      </p:sp>
      <p:pic>
        <p:nvPicPr>
          <p:cNvPr id="28" name="Picture 23" descr="Petrozavodskmash Corp.">
            <a:hlinkClick r:id="rId20"/>
          </p:cNvPr>
          <p:cNvPicPr>
            <a:picLocks noChangeAspect="1" noChangeArrowheads="1"/>
          </p:cNvPicPr>
          <p:nvPr/>
        </p:nvPicPr>
        <p:blipFill>
          <a:blip r:embed="rId21" cstate="print"/>
          <a:srcRect/>
          <a:stretch>
            <a:fillRect/>
          </a:stretch>
        </p:blipFill>
        <p:spPr bwMode="auto">
          <a:xfrm>
            <a:off x="10205603" y="1759609"/>
            <a:ext cx="1588495" cy="375103"/>
          </a:xfrm>
          <a:prstGeom prst="rect">
            <a:avLst/>
          </a:prstGeom>
          <a:noFill/>
        </p:spPr>
      </p:pic>
      <p:sp>
        <p:nvSpPr>
          <p:cNvPr id="29" name="Line 24"/>
          <p:cNvSpPr>
            <a:spLocks noChangeShapeType="1"/>
          </p:cNvSpPr>
          <p:nvPr/>
        </p:nvSpPr>
        <p:spPr bwMode="auto">
          <a:xfrm flipV="1">
            <a:off x="9964303" y="2109826"/>
            <a:ext cx="273511" cy="361436"/>
          </a:xfrm>
          <a:prstGeom prst="line">
            <a:avLst/>
          </a:prstGeom>
          <a:noFill/>
          <a:ln w="12699">
            <a:solidFill>
              <a:schemeClr val="tx1"/>
            </a:solidFill>
            <a:round/>
            <a:headEnd/>
            <a:tailEnd/>
          </a:ln>
          <a:effectLst/>
        </p:spPr>
        <p:txBody>
          <a:bodyPr wrap="none" lIns="90488" tIns="44450" rIns="90488" bIns="44450"/>
          <a:lstStyle/>
          <a:p>
            <a:endParaRPr lang="en-US"/>
          </a:p>
        </p:txBody>
      </p:sp>
      <p:sp>
        <p:nvSpPr>
          <p:cNvPr id="30" name="Line 26"/>
          <p:cNvSpPr>
            <a:spLocks noChangeShapeType="1"/>
          </p:cNvSpPr>
          <p:nvPr/>
        </p:nvSpPr>
        <p:spPr bwMode="auto">
          <a:xfrm flipH="1" flipV="1">
            <a:off x="8689490" y="1959346"/>
            <a:ext cx="346125" cy="551165"/>
          </a:xfrm>
          <a:prstGeom prst="line">
            <a:avLst/>
          </a:prstGeom>
          <a:noFill/>
          <a:ln w="12699">
            <a:solidFill>
              <a:schemeClr val="tx1"/>
            </a:solidFill>
            <a:round/>
            <a:headEnd/>
            <a:tailEnd/>
          </a:ln>
          <a:effectLst/>
        </p:spPr>
        <p:txBody>
          <a:bodyPr wrap="none" lIns="90488" tIns="44450" rIns="90488" bIns="44450"/>
          <a:lstStyle/>
          <a:p>
            <a:endParaRPr lang="en-US"/>
          </a:p>
        </p:txBody>
      </p:sp>
      <p:pic>
        <p:nvPicPr>
          <p:cNvPr id="31" name="Picture 27" descr="Logo_abk_machinery354"/>
          <p:cNvPicPr>
            <a:picLocks noChangeAspect="1" noChangeArrowheads="1"/>
          </p:cNvPicPr>
          <p:nvPr/>
        </p:nvPicPr>
        <p:blipFill>
          <a:blip r:embed="rId22" cstate="print"/>
          <a:srcRect/>
          <a:stretch>
            <a:fillRect/>
          </a:stretch>
        </p:blipFill>
        <p:spPr bwMode="auto">
          <a:xfrm>
            <a:off x="5549466" y="4416813"/>
            <a:ext cx="1790472" cy="334100"/>
          </a:xfrm>
          <a:prstGeom prst="rect">
            <a:avLst/>
          </a:prstGeom>
          <a:noFill/>
        </p:spPr>
      </p:pic>
      <p:sp>
        <p:nvSpPr>
          <p:cNvPr id="32" name="Line 28"/>
          <p:cNvSpPr>
            <a:spLocks noChangeShapeType="1"/>
          </p:cNvSpPr>
          <p:nvPr/>
        </p:nvSpPr>
        <p:spPr bwMode="auto">
          <a:xfrm flipH="1" flipV="1">
            <a:off x="6827402" y="4729235"/>
            <a:ext cx="488089" cy="47077"/>
          </a:xfrm>
          <a:prstGeom prst="line">
            <a:avLst/>
          </a:prstGeom>
          <a:noFill/>
          <a:ln w="12699">
            <a:solidFill>
              <a:schemeClr val="tx1"/>
            </a:solidFill>
            <a:round/>
            <a:headEnd/>
            <a:tailEnd/>
          </a:ln>
          <a:effectLst/>
        </p:spPr>
        <p:txBody>
          <a:bodyPr wrap="none" lIns="90488" tIns="44450" rIns="90488" bIns="44450"/>
          <a:lstStyle/>
          <a:p>
            <a:endParaRPr lang="en-US"/>
          </a:p>
        </p:txBody>
      </p:sp>
      <p:pic>
        <p:nvPicPr>
          <p:cNvPr id="33" name="Picture 30" descr="logo_vaahtogroup"/>
          <p:cNvPicPr>
            <a:picLocks noChangeAspect="1" noChangeArrowheads="1"/>
          </p:cNvPicPr>
          <p:nvPr/>
        </p:nvPicPr>
        <p:blipFill>
          <a:blip r:embed="rId23" cstate="print"/>
          <a:srcRect/>
          <a:stretch>
            <a:fillRect/>
          </a:stretch>
        </p:blipFill>
        <p:spPr bwMode="auto">
          <a:xfrm>
            <a:off x="8606991" y="1414452"/>
            <a:ext cx="1439670" cy="185274"/>
          </a:xfrm>
          <a:prstGeom prst="rect">
            <a:avLst/>
          </a:prstGeom>
          <a:noFill/>
        </p:spPr>
      </p:pic>
      <p:sp>
        <p:nvSpPr>
          <p:cNvPr id="34" name="Line 31"/>
          <p:cNvSpPr>
            <a:spLocks noChangeShapeType="1"/>
          </p:cNvSpPr>
          <p:nvPr/>
        </p:nvSpPr>
        <p:spPr bwMode="auto">
          <a:xfrm flipV="1">
            <a:off x="9148329" y="1553876"/>
            <a:ext cx="403466" cy="844362"/>
          </a:xfrm>
          <a:prstGeom prst="line">
            <a:avLst/>
          </a:prstGeom>
          <a:noFill/>
          <a:ln w="12699">
            <a:solidFill>
              <a:schemeClr val="tx1"/>
            </a:solidFill>
            <a:round/>
            <a:headEnd/>
            <a:tailEnd/>
          </a:ln>
          <a:effectLst/>
        </p:spPr>
        <p:txBody>
          <a:bodyPr wrap="none" lIns="90488" tIns="44450" rIns="90488" bIns="44450"/>
          <a:lstStyle/>
          <a:p>
            <a:endParaRPr lang="en-US"/>
          </a:p>
        </p:txBody>
      </p:sp>
      <p:pic>
        <p:nvPicPr>
          <p:cNvPr id="35" name="Picture 32" descr="Pama"/>
          <p:cNvPicPr>
            <a:picLocks noChangeAspect="1" noChangeArrowheads="1"/>
          </p:cNvPicPr>
          <p:nvPr/>
        </p:nvPicPr>
        <p:blipFill>
          <a:blip r:embed="rId24" cstate="print"/>
          <a:srcRect/>
          <a:stretch>
            <a:fillRect/>
          </a:stretch>
        </p:blipFill>
        <p:spPr bwMode="auto">
          <a:xfrm>
            <a:off x="7725928" y="3054604"/>
            <a:ext cx="599863" cy="296134"/>
          </a:xfrm>
          <a:prstGeom prst="rect">
            <a:avLst/>
          </a:prstGeom>
          <a:noFill/>
        </p:spPr>
      </p:pic>
      <p:sp>
        <p:nvSpPr>
          <p:cNvPr id="36" name="Line 33"/>
          <p:cNvSpPr>
            <a:spLocks noChangeShapeType="1"/>
          </p:cNvSpPr>
          <p:nvPr/>
        </p:nvSpPr>
        <p:spPr bwMode="auto">
          <a:xfrm flipH="1" flipV="1">
            <a:off x="8043428" y="3368359"/>
            <a:ext cx="302222" cy="458628"/>
          </a:xfrm>
          <a:prstGeom prst="line">
            <a:avLst/>
          </a:prstGeom>
          <a:noFill/>
          <a:ln w="12699">
            <a:solidFill>
              <a:schemeClr val="tx1"/>
            </a:solidFill>
            <a:round/>
            <a:headEnd/>
            <a:tailEnd/>
          </a:ln>
          <a:effectLst/>
        </p:spPr>
        <p:txBody>
          <a:bodyPr wrap="none" lIns="90488" tIns="44450" rIns="90488" bIns="44450"/>
          <a:lstStyle/>
          <a:p>
            <a:endParaRPr lang="en-US"/>
          </a:p>
        </p:txBody>
      </p:sp>
      <p:pic>
        <p:nvPicPr>
          <p:cNvPr id="37" name="Picture 34" descr="Homepage">
            <a:hlinkClick r:id="rId25" tooltip="Homepage"/>
          </p:cNvPr>
          <p:cNvPicPr>
            <a:picLocks noChangeAspect="1" noChangeArrowheads="1"/>
          </p:cNvPicPr>
          <p:nvPr/>
        </p:nvPicPr>
        <p:blipFill>
          <a:blip r:embed="rId26" cstate="print"/>
          <a:srcRect/>
          <a:stretch>
            <a:fillRect/>
          </a:stretch>
        </p:blipFill>
        <p:spPr bwMode="auto">
          <a:xfrm>
            <a:off x="9327716" y="3462736"/>
            <a:ext cx="1866407" cy="229315"/>
          </a:xfrm>
          <a:prstGeom prst="rect">
            <a:avLst/>
          </a:prstGeom>
          <a:noFill/>
        </p:spPr>
      </p:pic>
      <p:sp>
        <p:nvSpPr>
          <p:cNvPr id="38" name="Line 35"/>
          <p:cNvSpPr>
            <a:spLocks noChangeShapeType="1"/>
          </p:cNvSpPr>
          <p:nvPr/>
        </p:nvSpPr>
        <p:spPr bwMode="auto">
          <a:xfrm flipV="1">
            <a:off x="8814953" y="3648651"/>
            <a:ext cx="586310" cy="513299"/>
          </a:xfrm>
          <a:prstGeom prst="line">
            <a:avLst/>
          </a:prstGeom>
          <a:noFill/>
          <a:ln w="12699">
            <a:solidFill>
              <a:schemeClr val="tx1"/>
            </a:solidFill>
            <a:round/>
            <a:headEnd/>
            <a:tailEnd/>
          </a:ln>
          <a:effectLst/>
        </p:spPr>
        <p:txBody>
          <a:bodyPr wrap="none" lIns="90488" tIns="44450" rIns="90488" bIns="44450"/>
          <a:lstStyle/>
          <a:p>
            <a:endParaRPr lang="en-US"/>
          </a:p>
        </p:txBody>
      </p:sp>
      <p:pic>
        <p:nvPicPr>
          <p:cNvPr id="39" name="Picture 36"/>
          <p:cNvPicPr>
            <a:picLocks noChangeAspect="1" noChangeArrowheads="1"/>
          </p:cNvPicPr>
          <p:nvPr/>
        </p:nvPicPr>
        <p:blipFill>
          <a:blip r:embed="rId27" cstate="print"/>
          <a:srcRect/>
          <a:stretch>
            <a:fillRect/>
          </a:stretch>
        </p:blipFill>
        <p:spPr bwMode="auto">
          <a:xfrm>
            <a:off x="9035616" y="4551461"/>
            <a:ext cx="583156" cy="467740"/>
          </a:xfrm>
          <a:prstGeom prst="rect">
            <a:avLst/>
          </a:prstGeom>
          <a:noFill/>
        </p:spPr>
      </p:pic>
      <p:sp>
        <p:nvSpPr>
          <p:cNvPr id="40" name="Line 37"/>
          <p:cNvSpPr>
            <a:spLocks noChangeShapeType="1"/>
          </p:cNvSpPr>
          <p:nvPr/>
        </p:nvSpPr>
        <p:spPr bwMode="auto">
          <a:xfrm flipH="1" flipV="1">
            <a:off x="8122802" y="4612993"/>
            <a:ext cx="911199" cy="144270"/>
          </a:xfrm>
          <a:prstGeom prst="line">
            <a:avLst/>
          </a:prstGeom>
          <a:noFill/>
          <a:ln w="12699">
            <a:solidFill>
              <a:schemeClr val="tx1"/>
            </a:solidFill>
            <a:round/>
            <a:headEnd/>
            <a:tailEnd/>
          </a:ln>
          <a:effectLst/>
        </p:spPr>
        <p:txBody>
          <a:bodyPr wrap="none" lIns="90488" tIns="44450" rIns="90488" bIns="44450"/>
          <a:lstStyle/>
          <a:p>
            <a:endParaRPr lang="en-US"/>
          </a:p>
        </p:txBody>
      </p:sp>
      <p:pic>
        <p:nvPicPr>
          <p:cNvPr id="41" name="Picture 38" descr="logo-acelli-paper"/>
          <p:cNvPicPr>
            <a:picLocks noChangeAspect="1" noChangeArrowheads="1"/>
          </p:cNvPicPr>
          <p:nvPr/>
        </p:nvPicPr>
        <p:blipFill>
          <a:blip r:embed="rId28" cstate="print"/>
          <a:srcRect/>
          <a:stretch>
            <a:fillRect/>
          </a:stretch>
        </p:blipFill>
        <p:spPr bwMode="auto">
          <a:xfrm>
            <a:off x="9600766" y="5264535"/>
            <a:ext cx="710722" cy="369028"/>
          </a:xfrm>
          <a:prstGeom prst="rect">
            <a:avLst/>
          </a:prstGeom>
          <a:noFill/>
        </p:spPr>
      </p:pic>
      <p:pic>
        <p:nvPicPr>
          <p:cNvPr id="42" name="Picture 39" descr="head"/>
          <p:cNvPicPr>
            <a:picLocks noChangeAspect="1" noChangeArrowheads="1"/>
          </p:cNvPicPr>
          <p:nvPr/>
        </p:nvPicPr>
        <p:blipFill>
          <a:blip r:embed="rId29" cstate="print"/>
          <a:srcRect/>
          <a:stretch>
            <a:fillRect/>
          </a:stretch>
        </p:blipFill>
        <p:spPr bwMode="auto">
          <a:xfrm>
            <a:off x="9126104" y="5854266"/>
            <a:ext cx="817026" cy="280947"/>
          </a:xfrm>
          <a:prstGeom prst="rect">
            <a:avLst/>
          </a:prstGeom>
          <a:noFill/>
        </p:spPr>
      </p:pic>
      <p:pic>
        <p:nvPicPr>
          <p:cNvPr id="43" name="Picture 40"/>
          <p:cNvPicPr>
            <a:picLocks noChangeAspect="1" noChangeArrowheads="1"/>
          </p:cNvPicPr>
          <p:nvPr/>
        </p:nvPicPr>
        <p:blipFill>
          <a:blip r:embed="rId30" cstate="print"/>
          <a:srcRect/>
          <a:stretch>
            <a:fillRect/>
          </a:stretch>
        </p:blipFill>
        <p:spPr bwMode="auto">
          <a:xfrm>
            <a:off x="5568517" y="4881870"/>
            <a:ext cx="592268" cy="437367"/>
          </a:xfrm>
          <a:prstGeom prst="rect">
            <a:avLst/>
          </a:prstGeom>
          <a:noFill/>
        </p:spPr>
      </p:pic>
      <p:sp>
        <p:nvSpPr>
          <p:cNvPr id="44" name="Line 41"/>
          <p:cNvSpPr>
            <a:spLocks noChangeShapeType="1"/>
          </p:cNvSpPr>
          <p:nvPr/>
        </p:nvSpPr>
        <p:spPr bwMode="auto">
          <a:xfrm flipH="1">
            <a:off x="6832166" y="4699442"/>
            <a:ext cx="751020" cy="475334"/>
          </a:xfrm>
          <a:prstGeom prst="line">
            <a:avLst/>
          </a:prstGeom>
          <a:noFill/>
          <a:ln w="12699">
            <a:solidFill>
              <a:schemeClr val="tx1"/>
            </a:solidFill>
            <a:round/>
            <a:headEnd/>
            <a:tailEnd/>
          </a:ln>
          <a:effectLst/>
        </p:spPr>
        <p:txBody>
          <a:bodyPr wrap="none" lIns="90488" tIns="44450" rIns="90488" bIns="44450"/>
          <a:lstStyle/>
          <a:p>
            <a:endParaRPr lang="en-US"/>
          </a:p>
        </p:txBody>
      </p:sp>
      <p:pic>
        <p:nvPicPr>
          <p:cNvPr id="45" name="Picture 45" descr="logo">
            <a:hlinkClick r:id="rId31"/>
          </p:cNvPr>
          <p:cNvPicPr>
            <a:picLocks noChangeAspect="1" noChangeArrowheads="1"/>
          </p:cNvPicPr>
          <p:nvPr/>
        </p:nvPicPr>
        <p:blipFill>
          <a:blip r:embed="rId32" cstate="print"/>
          <a:srcRect/>
          <a:stretch>
            <a:fillRect/>
          </a:stretch>
        </p:blipFill>
        <p:spPr bwMode="auto">
          <a:xfrm>
            <a:off x="6005079" y="4214942"/>
            <a:ext cx="1345514" cy="153383"/>
          </a:xfrm>
          <a:prstGeom prst="rect">
            <a:avLst/>
          </a:prstGeom>
          <a:noFill/>
        </p:spPr>
      </p:pic>
      <p:sp>
        <p:nvSpPr>
          <p:cNvPr id="46" name="Line 46"/>
          <p:cNvSpPr>
            <a:spLocks noChangeShapeType="1"/>
          </p:cNvSpPr>
          <p:nvPr/>
        </p:nvSpPr>
        <p:spPr bwMode="auto">
          <a:xfrm flipH="1" flipV="1">
            <a:off x="6886141" y="4387429"/>
            <a:ext cx="852265" cy="141233"/>
          </a:xfrm>
          <a:prstGeom prst="line">
            <a:avLst/>
          </a:prstGeom>
          <a:noFill/>
          <a:ln w="12699">
            <a:solidFill>
              <a:schemeClr val="tx1"/>
            </a:solidFill>
            <a:round/>
            <a:headEnd/>
            <a:tailEnd/>
          </a:ln>
          <a:effectLst/>
        </p:spPr>
        <p:txBody>
          <a:bodyPr wrap="none" lIns="90488" tIns="44450" rIns="90488" bIns="44450"/>
          <a:lstStyle/>
          <a:p>
            <a:endParaRPr lang="en-US"/>
          </a:p>
        </p:txBody>
      </p:sp>
      <p:pic>
        <p:nvPicPr>
          <p:cNvPr id="47" name="Picture 47" descr="pw93635405"/>
          <p:cNvPicPr>
            <a:picLocks noChangeAspect="1" noChangeArrowheads="1"/>
          </p:cNvPicPr>
          <p:nvPr/>
        </p:nvPicPr>
        <p:blipFill>
          <a:blip r:embed="rId33" cstate="print"/>
          <a:srcRect/>
          <a:stretch>
            <a:fillRect/>
          </a:stretch>
        </p:blipFill>
        <p:spPr bwMode="auto">
          <a:xfrm>
            <a:off x="7046478" y="2627792"/>
            <a:ext cx="1233129" cy="126046"/>
          </a:xfrm>
          <a:prstGeom prst="rect">
            <a:avLst/>
          </a:prstGeom>
          <a:noFill/>
        </p:spPr>
      </p:pic>
      <p:sp>
        <p:nvSpPr>
          <p:cNvPr id="48" name="Line 48"/>
          <p:cNvSpPr>
            <a:spLocks noChangeShapeType="1"/>
          </p:cNvSpPr>
          <p:nvPr/>
        </p:nvSpPr>
        <p:spPr bwMode="auto">
          <a:xfrm flipH="1" flipV="1">
            <a:off x="7327466" y="2793074"/>
            <a:ext cx="607466" cy="1005338"/>
          </a:xfrm>
          <a:prstGeom prst="line">
            <a:avLst/>
          </a:prstGeom>
          <a:noFill/>
          <a:ln w="12699">
            <a:solidFill>
              <a:schemeClr val="tx1"/>
            </a:solidFill>
            <a:round/>
            <a:headEnd/>
            <a:tailEnd/>
          </a:ln>
          <a:effectLst/>
        </p:spPr>
        <p:txBody>
          <a:bodyPr wrap="none" lIns="90488" tIns="44450" rIns="90488" bIns="44450"/>
          <a:lstStyle/>
          <a:p>
            <a:endParaRPr lang="en-US"/>
          </a:p>
        </p:txBody>
      </p:sp>
      <p:pic>
        <p:nvPicPr>
          <p:cNvPr id="49" name="Picture 48"/>
          <p:cNvPicPr>
            <a:picLocks noChangeAspect="1" noChangeArrowheads="1"/>
          </p:cNvPicPr>
          <p:nvPr/>
        </p:nvPicPr>
        <p:blipFill>
          <a:blip r:embed="rId34" cstate="print"/>
          <a:srcRect/>
          <a:stretch>
            <a:fillRect/>
          </a:stretch>
        </p:blipFill>
        <p:spPr bwMode="auto">
          <a:xfrm>
            <a:off x="9781742" y="4534124"/>
            <a:ext cx="1138978" cy="575563"/>
          </a:xfrm>
          <a:prstGeom prst="rect">
            <a:avLst/>
          </a:prstGeom>
          <a:noFill/>
          <a:ln w="12699">
            <a:noFill/>
            <a:miter lim="800000"/>
            <a:headEnd/>
            <a:tailEnd/>
          </a:ln>
          <a:effectLst/>
        </p:spPr>
      </p:pic>
      <p:pic>
        <p:nvPicPr>
          <p:cNvPr id="50" name="Picture 49" descr="Lindauer Dornier GmbH"/>
          <p:cNvPicPr>
            <a:picLocks noChangeAspect="1" noChangeArrowheads="1"/>
          </p:cNvPicPr>
          <p:nvPr/>
        </p:nvPicPr>
        <p:blipFill>
          <a:blip r:embed="rId35" cstate="print"/>
          <a:srcRect/>
          <a:stretch>
            <a:fillRect/>
          </a:stretch>
        </p:blipFill>
        <p:spPr bwMode="auto">
          <a:xfrm>
            <a:off x="8726053" y="2598654"/>
            <a:ext cx="1457893" cy="218684"/>
          </a:xfrm>
          <a:prstGeom prst="rect">
            <a:avLst/>
          </a:prstGeom>
          <a:noFill/>
        </p:spPr>
      </p:pic>
      <p:sp>
        <p:nvSpPr>
          <p:cNvPr id="51" name="Line 52"/>
          <p:cNvSpPr>
            <a:spLocks noChangeShapeType="1"/>
          </p:cNvSpPr>
          <p:nvPr/>
        </p:nvSpPr>
        <p:spPr bwMode="auto">
          <a:xfrm flipV="1">
            <a:off x="8030728" y="2966889"/>
            <a:ext cx="944443" cy="1512562"/>
          </a:xfrm>
          <a:prstGeom prst="line">
            <a:avLst/>
          </a:prstGeom>
          <a:noFill/>
          <a:ln w="12699">
            <a:solidFill>
              <a:schemeClr val="tx1"/>
            </a:solidFill>
            <a:round/>
            <a:headEnd/>
            <a:tailEnd/>
          </a:ln>
          <a:effectLst/>
        </p:spPr>
        <p:txBody>
          <a:bodyPr wrap="none" lIns="90488" tIns="44450" rIns="90488" bIns="44450"/>
          <a:lstStyle/>
          <a:p>
            <a:endParaRPr lang="en-US"/>
          </a:p>
        </p:txBody>
      </p:sp>
      <p:pic>
        <p:nvPicPr>
          <p:cNvPr id="52" name="Picture 51" descr="logo">
            <a:hlinkClick r:id="rId36"/>
          </p:cNvPr>
          <p:cNvPicPr>
            <a:picLocks noChangeAspect="1" noChangeArrowheads="1"/>
          </p:cNvPicPr>
          <p:nvPr/>
        </p:nvPicPr>
        <p:blipFill>
          <a:blip r:embed="rId37" cstate="print">
            <a:grayscl/>
            <a:biLevel thresh="50000"/>
          </a:blip>
          <a:srcRect/>
          <a:stretch>
            <a:fillRect/>
          </a:stretch>
        </p:blipFill>
        <p:spPr bwMode="auto">
          <a:xfrm>
            <a:off x="6198753" y="5917689"/>
            <a:ext cx="971929" cy="349287"/>
          </a:xfrm>
          <a:prstGeom prst="rect">
            <a:avLst/>
          </a:prstGeom>
          <a:solidFill>
            <a:schemeClr val="accent1"/>
          </a:solidFill>
          <a:ln w="9525">
            <a:noFill/>
            <a:miter lim="800000"/>
            <a:headEnd/>
            <a:tailEnd/>
          </a:ln>
        </p:spPr>
      </p:pic>
      <p:pic>
        <p:nvPicPr>
          <p:cNvPr id="53" name="Picture 52"/>
          <p:cNvPicPr>
            <a:picLocks noChangeAspect="1" noChangeArrowheads="1"/>
          </p:cNvPicPr>
          <p:nvPr/>
        </p:nvPicPr>
        <p:blipFill>
          <a:blip r:embed="rId38" cstate="print"/>
          <a:srcRect/>
          <a:stretch>
            <a:fillRect/>
          </a:stretch>
        </p:blipFill>
        <p:spPr bwMode="auto">
          <a:xfrm>
            <a:off x="8773679" y="5373456"/>
            <a:ext cx="567970" cy="320432"/>
          </a:xfrm>
          <a:prstGeom prst="rect">
            <a:avLst/>
          </a:prstGeom>
          <a:noFill/>
        </p:spPr>
      </p:pic>
      <p:pic>
        <p:nvPicPr>
          <p:cNvPr id="54" name="Picture 53"/>
          <p:cNvPicPr>
            <a:picLocks noChangeAspect="1" noChangeArrowheads="1"/>
          </p:cNvPicPr>
          <p:nvPr/>
        </p:nvPicPr>
        <p:blipFill>
          <a:blip r:embed="rId39" cstate="print"/>
          <a:srcRect/>
          <a:stretch>
            <a:fillRect/>
          </a:stretch>
        </p:blipFill>
        <p:spPr bwMode="auto">
          <a:xfrm>
            <a:off x="7616391" y="5871797"/>
            <a:ext cx="1384995" cy="282466"/>
          </a:xfrm>
          <a:prstGeom prst="rect">
            <a:avLst/>
          </a:prstGeom>
          <a:noFill/>
        </p:spPr>
      </p:pic>
      <p:sp>
        <p:nvSpPr>
          <p:cNvPr id="55" name="Line 56"/>
          <p:cNvSpPr>
            <a:spLocks noChangeShapeType="1"/>
          </p:cNvSpPr>
          <p:nvPr/>
        </p:nvSpPr>
        <p:spPr bwMode="auto">
          <a:xfrm flipH="1" flipV="1">
            <a:off x="8149791" y="4794350"/>
            <a:ext cx="507732" cy="1097975"/>
          </a:xfrm>
          <a:prstGeom prst="line">
            <a:avLst/>
          </a:prstGeom>
          <a:noFill/>
          <a:ln w="12699">
            <a:solidFill>
              <a:schemeClr val="tx1"/>
            </a:solidFill>
            <a:round/>
            <a:headEnd/>
            <a:tailEnd/>
          </a:ln>
          <a:effectLst/>
        </p:spPr>
        <p:txBody>
          <a:bodyPr wrap="none" lIns="90488" tIns="44450" rIns="90488" bIns="44450"/>
          <a:lstStyle/>
          <a:p>
            <a:endParaRPr lang="en-US"/>
          </a:p>
        </p:txBody>
      </p:sp>
      <p:pic>
        <p:nvPicPr>
          <p:cNvPr id="56" name="Picture 55" descr="walmsleys-web-logo3"/>
          <p:cNvPicPr>
            <a:picLocks noChangeAspect="1" noChangeArrowheads="1"/>
          </p:cNvPicPr>
          <p:nvPr/>
        </p:nvPicPr>
        <p:blipFill>
          <a:blip r:embed="rId40" cstate="print"/>
          <a:srcRect/>
          <a:stretch>
            <a:fillRect/>
          </a:stretch>
        </p:blipFill>
        <p:spPr bwMode="auto">
          <a:xfrm>
            <a:off x="6009841" y="1971827"/>
            <a:ext cx="625679" cy="608974"/>
          </a:xfrm>
          <a:prstGeom prst="rect">
            <a:avLst/>
          </a:prstGeom>
          <a:noFill/>
        </p:spPr>
      </p:pic>
      <p:sp>
        <p:nvSpPr>
          <p:cNvPr id="57" name="Line 58"/>
          <p:cNvSpPr>
            <a:spLocks noChangeShapeType="1"/>
          </p:cNvSpPr>
          <p:nvPr/>
        </p:nvSpPr>
        <p:spPr bwMode="auto">
          <a:xfrm flipH="1" flipV="1">
            <a:off x="6476564" y="2510510"/>
            <a:ext cx="670733" cy="1040938"/>
          </a:xfrm>
          <a:prstGeom prst="line">
            <a:avLst/>
          </a:prstGeom>
          <a:noFill/>
          <a:ln w="12699">
            <a:solidFill>
              <a:schemeClr val="tx1"/>
            </a:solidFill>
            <a:round/>
            <a:headEnd/>
            <a:tailEnd/>
          </a:ln>
          <a:effectLst/>
        </p:spPr>
        <p:txBody>
          <a:bodyPr wrap="none" lIns="90488" tIns="44450" rIns="90488" bIns="44450"/>
          <a:lstStyle/>
          <a:p>
            <a:endParaRPr lang="en-US"/>
          </a:p>
        </p:txBody>
      </p:sp>
      <p:pic>
        <p:nvPicPr>
          <p:cNvPr id="58" name="Picture 64" descr="blank">
            <a:hlinkClick r:id="rId41"/>
          </p:cNvPr>
          <p:cNvPicPr>
            <a:picLocks noChangeAspect="1" noChangeArrowheads="1"/>
          </p:cNvPicPr>
          <p:nvPr/>
        </p:nvPicPr>
        <p:blipFill>
          <a:blip r:embed="rId42"/>
          <a:srcRect/>
          <a:stretch>
            <a:fillRect/>
          </a:stretch>
        </p:blipFill>
        <p:spPr bwMode="auto">
          <a:xfrm>
            <a:off x="9127691" y="3297082"/>
            <a:ext cx="45719" cy="45719"/>
          </a:xfrm>
          <a:prstGeom prst="rect">
            <a:avLst/>
          </a:prstGeom>
          <a:noFill/>
        </p:spPr>
      </p:pic>
      <p:pic>
        <p:nvPicPr>
          <p:cNvPr id="59" name="Picture 65" descr="blank">
            <a:hlinkClick r:id="rId41"/>
          </p:cNvPr>
          <p:cNvPicPr>
            <a:picLocks noChangeAspect="1" noChangeArrowheads="1"/>
          </p:cNvPicPr>
          <p:nvPr/>
        </p:nvPicPr>
        <p:blipFill>
          <a:blip r:embed="rId42"/>
          <a:srcRect/>
          <a:stretch>
            <a:fillRect/>
          </a:stretch>
        </p:blipFill>
        <p:spPr bwMode="auto">
          <a:xfrm>
            <a:off x="9127691" y="3297082"/>
            <a:ext cx="45719" cy="45719"/>
          </a:xfrm>
          <a:prstGeom prst="rect">
            <a:avLst/>
          </a:prstGeom>
          <a:noFill/>
        </p:spPr>
      </p:pic>
      <p:pic>
        <p:nvPicPr>
          <p:cNvPr id="60" name="Picture 66" descr="blank">
            <a:hlinkClick r:id="rId41"/>
          </p:cNvPr>
          <p:cNvPicPr>
            <a:picLocks noChangeAspect="1" noChangeArrowheads="1"/>
          </p:cNvPicPr>
          <p:nvPr/>
        </p:nvPicPr>
        <p:blipFill>
          <a:blip r:embed="rId42"/>
          <a:srcRect/>
          <a:stretch>
            <a:fillRect/>
          </a:stretch>
        </p:blipFill>
        <p:spPr bwMode="auto">
          <a:xfrm>
            <a:off x="9127691" y="3297082"/>
            <a:ext cx="45719" cy="45719"/>
          </a:xfrm>
          <a:prstGeom prst="rect">
            <a:avLst/>
          </a:prstGeom>
          <a:noFill/>
        </p:spPr>
      </p:pic>
      <p:pic>
        <p:nvPicPr>
          <p:cNvPr id="61" name="Picture 68"/>
          <p:cNvPicPr>
            <a:picLocks noChangeAspect="1" noChangeArrowheads="1"/>
          </p:cNvPicPr>
          <p:nvPr/>
        </p:nvPicPr>
        <p:blipFill>
          <a:blip r:embed="rId43" cstate="print"/>
          <a:srcRect/>
          <a:stretch>
            <a:fillRect/>
          </a:stretch>
        </p:blipFill>
        <p:spPr bwMode="auto">
          <a:xfrm>
            <a:off x="9007042" y="1093772"/>
            <a:ext cx="2280994" cy="220203"/>
          </a:xfrm>
          <a:prstGeom prst="rect">
            <a:avLst/>
          </a:prstGeom>
          <a:noFill/>
          <a:ln w="12699">
            <a:noFill/>
            <a:miter lim="800000"/>
            <a:headEnd/>
            <a:tailEnd/>
          </a:ln>
          <a:effectLst/>
        </p:spPr>
      </p:pic>
      <p:sp>
        <p:nvSpPr>
          <p:cNvPr id="62" name="Line 69"/>
          <p:cNvSpPr>
            <a:spLocks noChangeShapeType="1"/>
          </p:cNvSpPr>
          <p:nvPr/>
        </p:nvSpPr>
        <p:spPr bwMode="auto">
          <a:xfrm flipV="1">
            <a:off x="9161028" y="1335184"/>
            <a:ext cx="1328265" cy="1132903"/>
          </a:xfrm>
          <a:prstGeom prst="line">
            <a:avLst/>
          </a:prstGeom>
          <a:noFill/>
          <a:ln w="12699">
            <a:solidFill>
              <a:schemeClr val="tx1"/>
            </a:solidFill>
            <a:round/>
            <a:headEnd/>
            <a:tailEnd/>
          </a:ln>
          <a:effectLst/>
        </p:spPr>
        <p:txBody>
          <a:bodyPr wrap="none" lIns="90488" tIns="44450" rIns="90488" bIns="44450"/>
          <a:lstStyle/>
          <a:p>
            <a:endParaRPr lang="en-US"/>
          </a:p>
        </p:txBody>
      </p:sp>
      <p:pic>
        <p:nvPicPr>
          <p:cNvPr id="63" name="Picture 62"/>
          <p:cNvPicPr>
            <a:picLocks noChangeAspect="1"/>
          </p:cNvPicPr>
          <p:nvPr/>
        </p:nvPicPr>
        <p:blipFill>
          <a:blip r:embed="rId44"/>
          <a:stretch>
            <a:fillRect/>
          </a:stretch>
        </p:blipFill>
        <p:spPr>
          <a:xfrm>
            <a:off x="8115007" y="1798609"/>
            <a:ext cx="842013" cy="289049"/>
          </a:xfrm>
          <a:prstGeom prst="rect">
            <a:avLst/>
          </a:prstGeom>
        </p:spPr>
      </p:pic>
      <p:pic>
        <p:nvPicPr>
          <p:cNvPr id="64" name="Picture 17" descr="glv-logo"/>
          <p:cNvPicPr>
            <a:picLocks noChangeAspect="1" noChangeArrowheads="1"/>
          </p:cNvPicPr>
          <p:nvPr/>
        </p:nvPicPr>
        <p:blipFill>
          <a:blip r:embed="rId45" cstate="print"/>
          <a:srcRect/>
          <a:stretch>
            <a:fillRect/>
          </a:stretch>
        </p:blipFill>
        <p:spPr bwMode="auto">
          <a:xfrm>
            <a:off x="5688081" y="919580"/>
            <a:ext cx="1173553" cy="494872"/>
          </a:xfrm>
          <a:prstGeom prst="rect">
            <a:avLst/>
          </a:prstGeom>
          <a:noFill/>
        </p:spPr>
      </p:pic>
      <p:pic>
        <p:nvPicPr>
          <p:cNvPr id="65" name="Picture 25" descr="Paperchine"/>
          <p:cNvPicPr>
            <a:picLocks noChangeAspect="1" noChangeArrowheads="1"/>
          </p:cNvPicPr>
          <p:nvPr/>
        </p:nvPicPr>
        <p:blipFill>
          <a:blip r:embed="rId46" cstate="print"/>
          <a:srcRect/>
          <a:stretch>
            <a:fillRect/>
          </a:stretch>
        </p:blipFill>
        <p:spPr bwMode="auto">
          <a:xfrm>
            <a:off x="5661672" y="1409668"/>
            <a:ext cx="1445385" cy="444895"/>
          </a:xfrm>
          <a:prstGeom prst="rect">
            <a:avLst/>
          </a:prstGeom>
          <a:noFill/>
        </p:spPr>
      </p:pic>
    </p:spTree>
    <p:extLst>
      <p:ext uri="{BB962C8B-B14F-4D97-AF65-F5344CB8AC3E}">
        <p14:creationId xmlns:p14="http://schemas.microsoft.com/office/powerpoint/2010/main" val="2452286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asellaDiTesto 2"/>
          <p:cNvSpPr txBox="1">
            <a:spLocks noChangeArrowheads="1"/>
          </p:cNvSpPr>
          <p:nvPr/>
        </p:nvSpPr>
        <p:spPr bwMode="auto">
          <a:xfrm>
            <a:off x="883921" y="881165"/>
            <a:ext cx="9143999" cy="3131627"/>
          </a:xfrm>
          <a:prstGeom prst="rect">
            <a:avLst/>
          </a:prstGeom>
          <a:noFill/>
          <a:ln w="9525">
            <a:noFill/>
            <a:miter lim="800000"/>
            <a:headEnd/>
            <a:tailEnd/>
          </a:ln>
        </p:spPr>
        <p:txBody>
          <a:bodyPr wrap="square">
            <a:spAutoFit/>
          </a:bodyPr>
          <a:lstStyle/>
          <a:p>
            <a:pPr marL="342900" indent="-342900">
              <a:spcBef>
                <a:spcPts val="300"/>
              </a:spcBef>
              <a:buFont typeface="Arial" pitchFamily="34" charset="0"/>
              <a:buChar char="•"/>
            </a:pPr>
            <a:r>
              <a:rPr lang="en-US" dirty="0">
                <a:latin typeface="+mj-lt"/>
                <a:cs typeface="Arial" charset="0"/>
              </a:rPr>
              <a:t>The dryness inlet increase of each 1% could be seen as:</a:t>
            </a:r>
          </a:p>
          <a:p>
            <a:pPr marL="1257300" lvl="2" indent="-342900">
              <a:spcBef>
                <a:spcPts val="300"/>
              </a:spcBef>
              <a:buFont typeface="Arial" pitchFamily="34" charset="0"/>
              <a:buChar char="•"/>
            </a:pPr>
            <a:r>
              <a:rPr lang="en-US" dirty="0">
                <a:latin typeface="+mj-lt"/>
                <a:cs typeface="Arial" charset="0"/>
              </a:rPr>
              <a:t>machine speed increase of 5% with same dryer load or…</a:t>
            </a:r>
          </a:p>
          <a:p>
            <a:pPr marL="1257300" lvl="2" indent="-342900">
              <a:spcBef>
                <a:spcPts val="300"/>
              </a:spcBef>
              <a:buFont typeface="Arial" pitchFamily="34" charset="0"/>
              <a:buChar char="•"/>
            </a:pPr>
            <a:r>
              <a:rPr lang="en-US" dirty="0">
                <a:latin typeface="+mj-lt"/>
                <a:cs typeface="Arial" charset="0"/>
              </a:rPr>
              <a:t>reduction of the drying capacity evaporation need (typically by the Yankee Hood) of about 5%</a:t>
            </a:r>
          </a:p>
          <a:p>
            <a:pPr marL="342900" indent="-342900">
              <a:spcBef>
                <a:spcPts val="300"/>
              </a:spcBef>
              <a:buFont typeface="Arial" pitchFamily="34" charset="0"/>
              <a:buChar char="•"/>
            </a:pPr>
            <a:r>
              <a:rPr lang="en-US" dirty="0" err="1">
                <a:latin typeface="+mj-lt"/>
                <a:cs typeface="Arial" charset="0"/>
              </a:rPr>
              <a:t>Devronizer</a:t>
            </a:r>
            <a:r>
              <a:rPr lang="en-US" dirty="0">
                <a:latin typeface="+mj-lt"/>
                <a:cs typeface="Arial" charset="0"/>
              </a:rPr>
              <a:t> CD Moisture control brings greatly reduced moisture variability, which has many benefits for creping process</a:t>
            </a:r>
          </a:p>
          <a:p>
            <a:pPr marL="1257300" lvl="2" indent="-342900">
              <a:spcBef>
                <a:spcPts val="300"/>
              </a:spcBef>
              <a:buFont typeface="Arial" pitchFamily="34" charset="0"/>
              <a:buChar char="•"/>
            </a:pPr>
            <a:r>
              <a:rPr lang="en-US" dirty="0">
                <a:latin typeface="+mj-lt"/>
                <a:cs typeface="Arial" charset="0"/>
              </a:rPr>
              <a:t>Uniform adhesion &amp; protects the Yankee surface from the blades</a:t>
            </a:r>
          </a:p>
          <a:p>
            <a:pPr marL="1257300" lvl="2" indent="-342900">
              <a:spcBef>
                <a:spcPts val="300"/>
              </a:spcBef>
              <a:buFont typeface="Arial" pitchFamily="34" charset="0"/>
              <a:buChar char="•"/>
            </a:pPr>
            <a:r>
              <a:rPr lang="en-US" dirty="0">
                <a:latin typeface="+mj-lt"/>
                <a:cs typeface="Arial" charset="0"/>
              </a:rPr>
              <a:t>Increased sheet bulk &amp; sheet softness</a:t>
            </a:r>
          </a:p>
          <a:p>
            <a:pPr marL="1257300" lvl="2" indent="-342900">
              <a:spcBef>
                <a:spcPts val="300"/>
              </a:spcBef>
              <a:buFont typeface="Arial" pitchFamily="34" charset="0"/>
              <a:buChar char="•"/>
            </a:pPr>
            <a:r>
              <a:rPr lang="en-US" dirty="0">
                <a:latin typeface="+mj-lt"/>
                <a:cs typeface="Arial" charset="0"/>
              </a:rPr>
              <a:t>Increased absorbency &amp; stretch </a:t>
            </a:r>
          </a:p>
          <a:p>
            <a:pPr marL="1257300" lvl="2" indent="-342900">
              <a:spcBef>
                <a:spcPts val="300"/>
              </a:spcBef>
              <a:buFont typeface="Arial" pitchFamily="34" charset="0"/>
              <a:buChar char="•"/>
            </a:pPr>
            <a:endParaRPr lang="en-US" dirty="0">
              <a:latin typeface="+mj-lt"/>
              <a:cs typeface="Arial" charset="0"/>
            </a:endParaRPr>
          </a:p>
        </p:txBody>
      </p:sp>
      <p:sp>
        <p:nvSpPr>
          <p:cNvPr id="14" name="Rectangle 4"/>
          <p:cNvSpPr txBox="1">
            <a:spLocks noChangeArrowheads="1"/>
          </p:cNvSpPr>
          <p:nvPr/>
        </p:nvSpPr>
        <p:spPr bwMode="auto">
          <a:xfrm>
            <a:off x="3131156" y="3798682"/>
            <a:ext cx="5710238" cy="2634321"/>
          </a:xfrm>
          <a:prstGeom prst="rect">
            <a:avLst/>
          </a:prstGeom>
          <a:noFill/>
          <a:ln w="9525">
            <a:noFill/>
            <a:miter lim="800000"/>
            <a:headEnd/>
            <a:tailEnd/>
          </a:ln>
        </p:spPr>
        <p:txBody>
          <a:bodyPr/>
          <a:lstStyle/>
          <a:p>
            <a:pPr>
              <a:spcBef>
                <a:spcPct val="20000"/>
              </a:spcBef>
            </a:pPr>
            <a:r>
              <a:rPr lang="en-US" sz="2000" i="1" dirty="0">
                <a:solidFill>
                  <a:srgbClr val="FF0000"/>
                </a:solidFill>
                <a:latin typeface="Calibri" pitchFamily="34" charset="0"/>
              </a:rPr>
              <a:t>Confidential  Customer Machine Information:</a:t>
            </a:r>
          </a:p>
          <a:p>
            <a:pPr>
              <a:spcBef>
                <a:spcPct val="20000"/>
              </a:spcBef>
              <a:buClr>
                <a:schemeClr val="accent2"/>
              </a:buClr>
              <a:buFont typeface="Wingdings" pitchFamily="2" charset="2"/>
              <a:buChar char="w"/>
            </a:pPr>
            <a:r>
              <a:rPr lang="en-US" sz="2000" dirty="0">
                <a:solidFill>
                  <a:srgbClr val="0070C0"/>
                </a:solidFill>
                <a:latin typeface="Calibri" pitchFamily="34" charset="0"/>
              </a:rPr>
              <a:t>Application		        	Yankee press</a:t>
            </a:r>
          </a:p>
          <a:p>
            <a:pPr>
              <a:spcBef>
                <a:spcPct val="20000"/>
              </a:spcBef>
              <a:buClr>
                <a:schemeClr val="accent2"/>
              </a:buClr>
              <a:buFont typeface="Wingdings" pitchFamily="2" charset="2"/>
              <a:buChar char="w"/>
            </a:pPr>
            <a:r>
              <a:rPr lang="en-US" sz="2000" dirty="0">
                <a:solidFill>
                  <a:srgbClr val="0070C0"/>
                </a:solidFill>
                <a:latin typeface="Calibri" pitchFamily="34" charset="0"/>
              </a:rPr>
              <a:t>Grade			       		Napkin</a:t>
            </a:r>
          </a:p>
          <a:p>
            <a:pPr>
              <a:spcBef>
                <a:spcPct val="20000"/>
              </a:spcBef>
              <a:buClr>
                <a:schemeClr val="accent2"/>
              </a:buClr>
              <a:buFont typeface="Wingdings" pitchFamily="2" charset="2"/>
              <a:buChar char="w"/>
            </a:pPr>
            <a:r>
              <a:rPr lang="en-US" sz="2000" dirty="0">
                <a:solidFill>
                  <a:srgbClr val="0070C0"/>
                </a:solidFill>
                <a:latin typeface="Calibri" pitchFamily="34" charset="0"/>
              </a:rPr>
              <a:t>Sheet Width		        3581 mm </a:t>
            </a:r>
          </a:p>
          <a:p>
            <a:pPr>
              <a:spcBef>
                <a:spcPct val="20000"/>
              </a:spcBef>
              <a:buClr>
                <a:schemeClr val="accent2"/>
              </a:buClr>
              <a:buFont typeface="Wingdings" pitchFamily="2" charset="2"/>
              <a:buChar char="w"/>
            </a:pPr>
            <a:r>
              <a:rPr lang="en-US" sz="2000" dirty="0">
                <a:solidFill>
                  <a:srgbClr val="0070C0"/>
                </a:solidFill>
                <a:latin typeface="Calibri" pitchFamily="34" charset="0"/>
              </a:rPr>
              <a:t>Machine	           	         TM # 3</a:t>
            </a:r>
          </a:p>
          <a:p>
            <a:pPr>
              <a:spcBef>
                <a:spcPct val="20000"/>
              </a:spcBef>
              <a:buClr>
                <a:schemeClr val="accent2"/>
              </a:buClr>
              <a:buFont typeface="Wingdings" pitchFamily="2" charset="2"/>
              <a:buChar char="w"/>
            </a:pPr>
            <a:r>
              <a:rPr lang="en-US" sz="2000" dirty="0">
                <a:solidFill>
                  <a:srgbClr val="0070C0"/>
                </a:solidFill>
                <a:latin typeface="Calibri" pitchFamily="34" charset="0"/>
              </a:rPr>
              <a:t>Speed without  </a:t>
            </a:r>
            <a:r>
              <a:rPr lang="en-US" sz="2000" i="1" cap="small" dirty="0" err="1">
                <a:solidFill>
                  <a:srgbClr val="FF0000"/>
                </a:solidFill>
                <a:latin typeface="Calibri" pitchFamily="34" charset="0"/>
              </a:rPr>
              <a:t>MagiX</a:t>
            </a:r>
            <a:r>
              <a:rPr lang="en-US" sz="2000" i="1" cap="small" dirty="0">
                <a:solidFill>
                  <a:srgbClr val="FF0000"/>
                </a:solidFill>
                <a:latin typeface="Calibri" pitchFamily="34" charset="0"/>
              </a:rPr>
              <a:t> Box       </a:t>
            </a:r>
            <a:r>
              <a:rPr lang="en-US" sz="2000" dirty="0">
                <a:solidFill>
                  <a:srgbClr val="0070C0"/>
                </a:solidFill>
                <a:latin typeface="Calibri" pitchFamily="34" charset="0"/>
              </a:rPr>
              <a:t>940 m/min</a:t>
            </a:r>
          </a:p>
          <a:p>
            <a:pPr>
              <a:spcBef>
                <a:spcPct val="20000"/>
              </a:spcBef>
              <a:buClr>
                <a:schemeClr val="accent2"/>
              </a:buClr>
              <a:buFont typeface="Wingdings" pitchFamily="2" charset="2"/>
              <a:buChar char="w"/>
            </a:pPr>
            <a:r>
              <a:rPr lang="en-US" sz="2000" dirty="0">
                <a:solidFill>
                  <a:srgbClr val="0070C0"/>
                </a:solidFill>
                <a:latin typeface="Calibri" pitchFamily="34" charset="0"/>
              </a:rPr>
              <a:t>Speed with  </a:t>
            </a:r>
            <a:r>
              <a:rPr lang="en-US" sz="2000" i="1" cap="small" dirty="0" err="1">
                <a:solidFill>
                  <a:srgbClr val="FF0000"/>
                </a:solidFill>
                <a:latin typeface="Calibri" pitchFamily="34" charset="0"/>
              </a:rPr>
              <a:t>MagiX</a:t>
            </a:r>
            <a:r>
              <a:rPr lang="en-US" sz="2000" i="1" cap="small" dirty="0">
                <a:solidFill>
                  <a:srgbClr val="FF0000"/>
                </a:solidFill>
                <a:latin typeface="Calibri" pitchFamily="34" charset="0"/>
              </a:rPr>
              <a:t> Box</a:t>
            </a:r>
            <a:r>
              <a:rPr lang="en-US" sz="2000" dirty="0">
                <a:solidFill>
                  <a:srgbClr val="0070C0"/>
                </a:solidFill>
                <a:latin typeface="Calibri" pitchFamily="34" charset="0"/>
              </a:rPr>
              <a:t>	       1024 m/min</a:t>
            </a:r>
          </a:p>
          <a:p>
            <a:pPr>
              <a:spcBef>
                <a:spcPct val="20000"/>
              </a:spcBef>
              <a:buClr>
                <a:schemeClr val="accent2"/>
              </a:buClr>
              <a:buFont typeface="Wingdings" pitchFamily="2" charset="2"/>
              <a:buChar char="w"/>
            </a:pPr>
            <a:endParaRPr lang="en-US" dirty="0">
              <a:solidFill>
                <a:srgbClr val="898989"/>
              </a:solidFill>
              <a:latin typeface="Calibri" pitchFamily="34" charset="0"/>
            </a:endParaRPr>
          </a:p>
        </p:txBody>
      </p:sp>
      <p:grpSp>
        <p:nvGrpSpPr>
          <p:cNvPr id="2" name="Gruppo 20"/>
          <p:cNvGrpSpPr/>
          <p:nvPr/>
        </p:nvGrpSpPr>
        <p:grpSpPr>
          <a:xfrm>
            <a:off x="511091" y="3568760"/>
            <a:ext cx="2354580" cy="2929481"/>
            <a:chOff x="91440" y="3129932"/>
            <a:chExt cx="2514600" cy="3075017"/>
          </a:xfrm>
        </p:grpSpPr>
        <p:grpSp>
          <p:nvGrpSpPr>
            <p:cNvPr id="4" name="Gruppo 19"/>
            <p:cNvGrpSpPr/>
            <p:nvPr/>
          </p:nvGrpSpPr>
          <p:grpSpPr>
            <a:xfrm>
              <a:off x="91440" y="3560300"/>
              <a:ext cx="2362200" cy="2389914"/>
              <a:chOff x="91440" y="3687300"/>
              <a:chExt cx="2362200" cy="2389914"/>
            </a:xfrm>
          </p:grpSpPr>
          <p:grpSp>
            <p:nvGrpSpPr>
              <p:cNvPr id="5" name="Gruppo 18"/>
              <p:cNvGrpSpPr/>
              <p:nvPr/>
            </p:nvGrpSpPr>
            <p:grpSpPr>
              <a:xfrm>
                <a:off x="193991" y="4525500"/>
                <a:ext cx="2259649" cy="355374"/>
                <a:chOff x="193991" y="4395960"/>
                <a:chExt cx="2259649" cy="355374"/>
              </a:xfrm>
            </p:grpSpPr>
            <p:cxnSp>
              <p:nvCxnSpPr>
                <p:cNvPr id="12" name="Connettore 1 11"/>
                <p:cNvCxnSpPr/>
                <p:nvPr/>
              </p:nvCxnSpPr>
              <p:spPr>
                <a:xfrm>
                  <a:off x="485139" y="4506295"/>
                  <a:ext cx="196850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CasellaDiTesto 17"/>
                <p:cNvSpPr txBox="1"/>
                <p:nvPr/>
              </p:nvSpPr>
              <p:spPr>
                <a:xfrm>
                  <a:off x="193991" y="4395960"/>
                  <a:ext cx="359728" cy="355374"/>
                </a:xfrm>
                <a:prstGeom prst="rect">
                  <a:avLst/>
                </a:prstGeom>
                <a:noFill/>
              </p:spPr>
              <p:txBody>
                <a:bodyPr wrap="square" rtlCol="0">
                  <a:spAutoFit/>
                </a:bodyPr>
                <a:lstStyle/>
                <a:p>
                  <a:pPr algn="r"/>
                  <a:r>
                    <a:rPr lang="it-IT" sz="800" b="1" dirty="0">
                      <a:solidFill>
                        <a:srgbClr val="0070C0"/>
                      </a:solidFill>
                      <a:latin typeface="+mj-lt"/>
                    </a:rPr>
                    <a:t>940</a:t>
                  </a:r>
                </a:p>
              </p:txBody>
            </p:sp>
          </p:grpSp>
          <p:grpSp>
            <p:nvGrpSpPr>
              <p:cNvPr id="6" name="Gruppo 27"/>
              <p:cNvGrpSpPr/>
              <p:nvPr/>
            </p:nvGrpSpPr>
            <p:grpSpPr>
              <a:xfrm>
                <a:off x="193991" y="4357860"/>
                <a:ext cx="2259649" cy="355374"/>
                <a:chOff x="193991" y="4395960"/>
                <a:chExt cx="2259649" cy="355374"/>
              </a:xfrm>
            </p:grpSpPr>
            <p:cxnSp>
              <p:nvCxnSpPr>
                <p:cNvPr id="29" name="Connettore 1 28"/>
                <p:cNvCxnSpPr/>
                <p:nvPr/>
              </p:nvCxnSpPr>
              <p:spPr>
                <a:xfrm>
                  <a:off x="485139" y="4506295"/>
                  <a:ext cx="196850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CasellaDiTesto 29"/>
                <p:cNvSpPr txBox="1"/>
                <p:nvPr/>
              </p:nvSpPr>
              <p:spPr>
                <a:xfrm>
                  <a:off x="193991" y="4395960"/>
                  <a:ext cx="359728" cy="355374"/>
                </a:xfrm>
                <a:prstGeom prst="rect">
                  <a:avLst/>
                </a:prstGeom>
                <a:noFill/>
              </p:spPr>
              <p:txBody>
                <a:bodyPr wrap="square" rtlCol="0">
                  <a:spAutoFit/>
                </a:bodyPr>
                <a:lstStyle/>
                <a:p>
                  <a:pPr algn="r"/>
                  <a:r>
                    <a:rPr lang="it-IT" sz="800" b="1" dirty="0">
                      <a:solidFill>
                        <a:srgbClr val="0070C0"/>
                      </a:solidFill>
                      <a:latin typeface="+mj-lt"/>
                    </a:rPr>
                    <a:t>960</a:t>
                  </a:r>
                </a:p>
              </p:txBody>
            </p:sp>
          </p:grpSp>
          <p:grpSp>
            <p:nvGrpSpPr>
              <p:cNvPr id="8" name="Gruppo 30"/>
              <p:cNvGrpSpPr/>
              <p:nvPr/>
            </p:nvGrpSpPr>
            <p:grpSpPr>
              <a:xfrm>
                <a:off x="193991" y="4190220"/>
                <a:ext cx="2259649" cy="355374"/>
                <a:chOff x="193991" y="4395960"/>
                <a:chExt cx="2259649" cy="355374"/>
              </a:xfrm>
            </p:grpSpPr>
            <p:cxnSp>
              <p:nvCxnSpPr>
                <p:cNvPr id="32" name="Connettore 1 31"/>
                <p:cNvCxnSpPr/>
                <p:nvPr/>
              </p:nvCxnSpPr>
              <p:spPr>
                <a:xfrm>
                  <a:off x="485139" y="4506295"/>
                  <a:ext cx="196850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CasellaDiTesto 32"/>
                <p:cNvSpPr txBox="1"/>
                <p:nvPr/>
              </p:nvSpPr>
              <p:spPr>
                <a:xfrm>
                  <a:off x="193991" y="4395960"/>
                  <a:ext cx="359728" cy="355374"/>
                </a:xfrm>
                <a:prstGeom prst="rect">
                  <a:avLst/>
                </a:prstGeom>
                <a:noFill/>
              </p:spPr>
              <p:txBody>
                <a:bodyPr wrap="square" rtlCol="0">
                  <a:spAutoFit/>
                </a:bodyPr>
                <a:lstStyle/>
                <a:p>
                  <a:pPr algn="r"/>
                  <a:r>
                    <a:rPr lang="it-IT" sz="800" b="1" dirty="0">
                      <a:solidFill>
                        <a:srgbClr val="0070C0"/>
                      </a:solidFill>
                      <a:latin typeface="+mj-lt"/>
                    </a:rPr>
                    <a:t>980</a:t>
                  </a:r>
                </a:p>
              </p:txBody>
            </p:sp>
          </p:grpSp>
          <p:grpSp>
            <p:nvGrpSpPr>
              <p:cNvPr id="9" name="Gruppo 33"/>
              <p:cNvGrpSpPr/>
              <p:nvPr/>
            </p:nvGrpSpPr>
            <p:grpSpPr>
              <a:xfrm>
                <a:off x="99060" y="4022580"/>
                <a:ext cx="2354580" cy="226148"/>
                <a:chOff x="99060" y="4395960"/>
                <a:chExt cx="2354580" cy="226148"/>
              </a:xfrm>
            </p:grpSpPr>
            <p:cxnSp>
              <p:nvCxnSpPr>
                <p:cNvPr id="35" name="Connettore 1 34"/>
                <p:cNvCxnSpPr/>
                <p:nvPr/>
              </p:nvCxnSpPr>
              <p:spPr>
                <a:xfrm>
                  <a:off x="485139" y="4506295"/>
                  <a:ext cx="196850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6" name="CasellaDiTesto 35"/>
                <p:cNvSpPr txBox="1"/>
                <p:nvPr/>
              </p:nvSpPr>
              <p:spPr>
                <a:xfrm>
                  <a:off x="99060" y="4395960"/>
                  <a:ext cx="454659" cy="226148"/>
                </a:xfrm>
                <a:prstGeom prst="rect">
                  <a:avLst/>
                </a:prstGeom>
                <a:noFill/>
              </p:spPr>
              <p:txBody>
                <a:bodyPr wrap="square" rtlCol="0">
                  <a:spAutoFit/>
                </a:bodyPr>
                <a:lstStyle/>
                <a:p>
                  <a:pPr algn="r"/>
                  <a:r>
                    <a:rPr lang="it-IT" sz="800" b="1" dirty="0">
                      <a:solidFill>
                        <a:srgbClr val="0070C0"/>
                      </a:solidFill>
                      <a:latin typeface="+mj-lt"/>
                    </a:rPr>
                    <a:t>1000</a:t>
                  </a:r>
                </a:p>
              </p:txBody>
            </p:sp>
          </p:grpSp>
          <p:grpSp>
            <p:nvGrpSpPr>
              <p:cNvPr id="10" name="Gruppo 36"/>
              <p:cNvGrpSpPr/>
              <p:nvPr/>
            </p:nvGrpSpPr>
            <p:grpSpPr>
              <a:xfrm>
                <a:off x="99060" y="3854940"/>
                <a:ext cx="2354580" cy="226148"/>
                <a:chOff x="99060" y="4395960"/>
                <a:chExt cx="2354580" cy="226148"/>
              </a:xfrm>
            </p:grpSpPr>
            <p:cxnSp>
              <p:nvCxnSpPr>
                <p:cNvPr id="38" name="Connettore 1 37"/>
                <p:cNvCxnSpPr/>
                <p:nvPr/>
              </p:nvCxnSpPr>
              <p:spPr>
                <a:xfrm>
                  <a:off x="485139" y="4506295"/>
                  <a:ext cx="196850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CasellaDiTesto 38"/>
                <p:cNvSpPr txBox="1"/>
                <p:nvPr/>
              </p:nvSpPr>
              <p:spPr>
                <a:xfrm>
                  <a:off x="99060" y="4395960"/>
                  <a:ext cx="454659" cy="226148"/>
                </a:xfrm>
                <a:prstGeom prst="rect">
                  <a:avLst/>
                </a:prstGeom>
                <a:noFill/>
              </p:spPr>
              <p:txBody>
                <a:bodyPr wrap="square" rtlCol="0">
                  <a:spAutoFit/>
                </a:bodyPr>
                <a:lstStyle/>
                <a:p>
                  <a:pPr algn="r"/>
                  <a:r>
                    <a:rPr lang="it-IT" sz="800" b="1" dirty="0">
                      <a:solidFill>
                        <a:srgbClr val="0070C0"/>
                      </a:solidFill>
                      <a:latin typeface="+mj-lt"/>
                    </a:rPr>
                    <a:t>1020</a:t>
                  </a:r>
                </a:p>
              </p:txBody>
            </p:sp>
          </p:grpSp>
          <p:grpSp>
            <p:nvGrpSpPr>
              <p:cNvPr id="11" name="Gruppo 39"/>
              <p:cNvGrpSpPr/>
              <p:nvPr/>
            </p:nvGrpSpPr>
            <p:grpSpPr>
              <a:xfrm>
                <a:off x="91440" y="3687300"/>
                <a:ext cx="2354580" cy="226148"/>
                <a:chOff x="99060" y="4395960"/>
                <a:chExt cx="2354580" cy="226148"/>
              </a:xfrm>
            </p:grpSpPr>
            <p:cxnSp>
              <p:nvCxnSpPr>
                <p:cNvPr id="41" name="Connettore 1 40"/>
                <p:cNvCxnSpPr/>
                <p:nvPr/>
              </p:nvCxnSpPr>
              <p:spPr>
                <a:xfrm>
                  <a:off x="485139" y="4506295"/>
                  <a:ext cx="196850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2" name="CasellaDiTesto 41"/>
                <p:cNvSpPr txBox="1"/>
                <p:nvPr/>
              </p:nvSpPr>
              <p:spPr>
                <a:xfrm>
                  <a:off x="99060" y="4395960"/>
                  <a:ext cx="454659" cy="226148"/>
                </a:xfrm>
                <a:prstGeom prst="rect">
                  <a:avLst/>
                </a:prstGeom>
                <a:noFill/>
              </p:spPr>
              <p:txBody>
                <a:bodyPr wrap="square" rtlCol="0">
                  <a:spAutoFit/>
                </a:bodyPr>
                <a:lstStyle/>
                <a:p>
                  <a:pPr algn="r"/>
                  <a:r>
                    <a:rPr lang="it-IT" sz="800" b="1" dirty="0">
                      <a:solidFill>
                        <a:srgbClr val="0070C0"/>
                      </a:solidFill>
                      <a:latin typeface="+mj-lt"/>
                    </a:rPr>
                    <a:t>1040</a:t>
                  </a:r>
                </a:p>
              </p:txBody>
            </p:sp>
          </p:grpSp>
          <p:grpSp>
            <p:nvGrpSpPr>
              <p:cNvPr id="13" name="Gruppo 42"/>
              <p:cNvGrpSpPr/>
              <p:nvPr/>
            </p:nvGrpSpPr>
            <p:grpSpPr>
              <a:xfrm>
                <a:off x="186371" y="5036040"/>
                <a:ext cx="2259649" cy="355374"/>
                <a:chOff x="193991" y="4395960"/>
                <a:chExt cx="2259649" cy="355374"/>
              </a:xfrm>
            </p:grpSpPr>
            <p:cxnSp>
              <p:nvCxnSpPr>
                <p:cNvPr id="44" name="Connettore 1 43"/>
                <p:cNvCxnSpPr/>
                <p:nvPr/>
              </p:nvCxnSpPr>
              <p:spPr>
                <a:xfrm>
                  <a:off x="485139" y="4506295"/>
                  <a:ext cx="196850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5" name="CasellaDiTesto 44"/>
                <p:cNvSpPr txBox="1"/>
                <p:nvPr/>
              </p:nvSpPr>
              <p:spPr>
                <a:xfrm>
                  <a:off x="193991" y="4395960"/>
                  <a:ext cx="359728" cy="355374"/>
                </a:xfrm>
                <a:prstGeom prst="rect">
                  <a:avLst/>
                </a:prstGeom>
                <a:noFill/>
              </p:spPr>
              <p:txBody>
                <a:bodyPr wrap="square" rtlCol="0">
                  <a:spAutoFit/>
                </a:bodyPr>
                <a:lstStyle/>
                <a:p>
                  <a:pPr algn="r"/>
                  <a:r>
                    <a:rPr lang="it-IT" sz="800" b="1" dirty="0">
                      <a:solidFill>
                        <a:srgbClr val="0070C0"/>
                      </a:solidFill>
                      <a:latin typeface="+mj-lt"/>
                    </a:rPr>
                    <a:t>880</a:t>
                  </a:r>
                </a:p>
              </p:txBody>
            </p:sp>
          </p:grpSp>
          <p:grpSp>
            <p:nvGrpSpPr>
              <p:cNvPr id="16" name="Gruppo 45"/>
              <p:cNvGrpSpPr/>
              <p:nvPr/>
            </p:nvGrpSpPr>
            <p:grpSpPr>
              <a:xfrm>
                <a:off x="186371" y="4868400"/>
                <a:ext cx="2259649" cy="355374"/>
                <a:chOff x="193991" y="4395960"/>
                <a:chExt cx="2259649" cy="355374"/>
              </a:xfrm>
            </p:grpSpPr>
            <p:cxnSp>
              <p:nvCxnSpPr>
                <p:cNvPr id="47" name="Connettore 1 46"/>
                <p:cNvCxnSpPr/>
                <p:nvPr/>
              </p:nvCxnSpPr>
              <p:spPr>
                <a:xfrm>
                  <a:off x="485139" y="4506295"/>
                  <a:ext cx="196850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8" name="CasellaDiTesto 47"/>
                <p:cNvSpPr txBox="1"/>
                <p:nvPr/>
              </p:nvSpPr>
              <p:spPr>
                <a:xfrm>
                  <a:off x="193991" y="4395960"/>
                  <a:ext cx="359728" cy="355374"/>
                </a:xfrm>
                <a:prstGeom prst="rect">
                  <a:avLst/>
                </a:prstGeom>
                <a:noFill/>
              </p:spPr>
              <p:txBody>
                <a:bodyPr wrap="square" rtlCol="0">
                  <a:spAutoFit/>
                </a:bodyPr>
                <a:lstStyle/>
                <a:p>
                  <a:pPr algn="r"/>
                  <a:r>
                    <a:rPr lang="it-IT" sz="800" b="1" dirty="0">
                      <a:solidFill>
                        <a:srgbClr val="0070C0"/>
                      </a:solidFill>
                      <a:latin typeface="+mj-lt"/>
                    </a:rPr>
                    <a:t>900</a:t>
                  </a:r>
                </a:p>
              </p:txBody>
            </p:sp>
          </p:grpSp>
          <p:grpSp>
            <p:nvGrpSpPr>
              <p:cNvPr id="19" name="Gruppo 48"/>
              <p:cNvGrpSpPr/>
              <p:nvPr/>
            </p:nvGrpSpPr>
            <p:grpSpPr>
              <a:xfrm>
                <a:off x="186371" y="4700760"/>
                <a:ext cx="2259649" cy="355374"/>
                <a:chOff x="193991" y="4395960"/>
                <a:chExt cx="2259649" cy="355374"/>
              </a:xfrm>
            </p:grpSpPr>
            <p:cxnSp>
              <p:nvCxnSpPr>
                <p:cNvPr id="50" name="Connettore 1 49"/>
                <p:cNvCxnSpPr/>
                <p:nvPr/>
              </p:nvCxnSpPr>
              <p:spPr>
                <a:xfrm>
                  <a:off x="485139" y="4506295"/>
                  <a:ext cx="196850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1" name="CasellaDiTesto 50"/>
                <p:cNvSpPr txBox="1"/>
                <p:nvPr/>
              </p:nvSpPr>
              <p:spPr>
                <a:xfrm>
                  <a:off x="193991" y="4395960"/>
                  <a:ext cx="359728" cy="355374"/>
                </a:xfrm>
                <a:prstGeom prst="rect">
                  <a:avLst/>
                </a:prstGeom>
                <a:noFill/>
              </p:spPr>
              <p:txBody>
                <a:bodyPr wrap="square" rtlCol="0">
                  <a:spAutoFit/>
                </a:bodyPr>
                <a:lstStyle/>
                <a:p>
                  <a:pPr algn="r"/>
                  <a:r>
                    <a:rPr lang="it-IT" sz="800" b="1" dirty="0">
                      <a:solidFill>
                        <a:srgbClr val="0070C0"/>
                      </a:solidFill>
                      <a:latin typeface="+mj-lt"/>
                    </a:rPr>
                    <a:t>920</a:t>
                  </a:r>
                </a:p>
              </p:txBody>
            </p:sp>
          </p:grpSp>
          <p:grpSp>
            <p:nvGrpSpPr>
              <p:cNvPr id="20" name="Gruppo 51"/>
              <p:cNvGrpSpPr/>
              <p:nvPr/>
            </p:nvGrpSpPr>
            <p:grpSpPr>
              <a:xfrm>
                <a:off x="193991" y="5211300"/>
                <a:ext cx="2259649" cy="355374"/>
                <a:chOff x="193991" y="4395960"/>
                <a:chExt cx="2259649" cy="355374"/>
              </a:xfrm>
            </p:grpSpPr>
            <p:cxnSp>
              <p:nvCxnSpPr>
                <p:cNvPr id="53" name="Connettore 1 52"/>
                <p:cNvCxnSpPr/>
                <p:nvPr/>
              </p:nvCxnSpPr>
              <p:spPr>
                <a:xfrm>
                  <a:off x="485139" y="4506295"/>
                  <a:ext cx="196850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CasellaDiTesto 53"/>
                <p:cNvSpPr txBox="1"/>
                <p:nvPr/>
              </p:nvSpPr>
              <p:spPr>
                <a:xfrm>
                  <a:off x="193991" y="4395960"/>
                  <a:ext cx="359728" cy="355374"/>
                </a:xfrm>
                <a:prstGeom prst="rect">
                  <a:avLst/>
                </a:prstGeom>
                <a:noFill/>
              </p:spPr>
              <p:txBody>
                <a:bodyPr wrap="square" rtlCol="0">
                  <a:spAutoFit/>
                </a:bodyPr>
                <a:lstStyle/>
                <a:p>
                  <a:pPr algn="r"/>
                  <a:r>
                    <a:rPr lang="it-IT" sz="800" b="1" dirty="0">
                      <a:solidFill>
                        <a:srgbClr val="0070C0"/>
                      </a:solidFill>
                      <a:latin typeface="+mj-lt"/>
                    </a:rPr>
                    <a:t>860</a:t>
                  </a:r>
                </a:p>
              </p:txBody>
            </p:sp>
          </p:grpSp>
          <p:grpSp>
            <p:nvGrpSpPr>
              <p:cNvPr id="21" name="Gruppo 54"/>
              <p:cNvGrpSpPr/>
              <p:nvPr/>
            </p:nvGrpSpPr>
            <p:grpSpPr>
              <a:xfrm>
                <a:off x="186371" y="5721840"/>
                <a:ext cx="2259649" cy="355374"/>
                <a:chOff x="193991" y="4395960"/>
                <a:chExt cx="2259649" cy="355374"/>
              </a:xfrm>
            </p:grpSpPr>
            <p:cxnSp>
              <p:nvCxnSpPr>
                <p:cNvPr id="56" name="Connettore 1 55"/>
                <p:cNvCxnSpPr/>
                <p:nvPr/>
              </p:nvCxnSpPr>
              <p:spPr>
                <a:xfrm>
                  <a:off x="485139" y="4506295"/>
                  <a:ext cx="196850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7" name="CasellaDiTesto 56"/>
                <p:cNvSpPr txBox="1"/>
                <p:nvPr/>
              </p:nvSpPr>
              <p:spPr>
                <a:xfrm>
                  <a:off x="193991" y="4395960"/>
                  <a:ext cx="359728" cy="355374"/>
                </a:xfrm>
                <a:prstGeom prst="rect">
                  <a:avLst/>
                </a:prstGeom>
                <a:noFill/>
              </p:spPr>
              <p:txBody>
                <a:bodyPr wrap="square" rtlCol="0">
                  <a:spAutoFit/>
                </a:bodyPr>
                <a:lstStyle/>
                <a:p>
                  <a:pPr algn="r"/>
                  <a:r>
                    <a:rPr lang="it-IT" sz="800" b="1" dirty="0">
                      <a:solidFill>
                        <a:srgbClr val="0070C0"/>
                      </a:solidFill>
                      <a:latin typeface="+mj-lt"/>
                    </a:rPr>
                    <a:t>800</a:t>
                  </a:r>
                </a:p>
              </p:txBody>
            </p:sp>
          </p:grpSp>
          <p:grpSp>
            <p:nvGrpSpPr>
              <p:cNvPr id="23" name="Gruppo 57"/>
              <p:cNvGrpSpPr/>
              <p:nvPr/>
            </p:nvGrpSpPr>
            <p:grpSpPr>
              <a:xfrm>
                <a:off x="186371" y="5554200"/>
                <a:ext cx="2259649" cy="355374"/>
                <a:chOff x="193991" y="4395960"/>
                <a:chExt cx="2259649" cy="355374"/>
              </a:xfrm>
            </p:grpSpPr>
            <p:cxnSp>
              <p:nvCxnSpPr>
                <p:cNvPr id="59" name="Connettore 1 58"/>
                <p:cNvCxnSpPr/>
                <p:nvPr/>
              </p:nvCxnSpPr>
              <p:spPr>
                <a:xfrm>
                  <a:off x="485139" y="4506295"/>
                  <a:ext cx="196850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0" name="CasellaDiTesto 59"/>
                <p:cNvSpPr txBox="1"/>
                <p:nvPr/>
              </p:nvSpPr>
              <p:spPr>
                <a:xfrm>
                  <a:off x="193991" y="4395960"/>
                  <a:ext cx="359728" cy="355374"/>
                </a:xfrm>
                <a:prstGeom prst="rect">
                  <a:avLst/>
                </a:prstGeom>
                <a:noFill/>
              </p:spPr>
              <p:txBody>
                <a:bodyPr wrap="square" rtlCol="0">
                  <a:spAutoFit/>
                </a:bodyPr>
                <a:lstStyle/>
                <a:p>
                  <a:pPr algn="r"/>
                  <a:r>
                    <a:rPr lang="it-IT" sz="800" b="1" dirty="0">
                      <a:solidFill>
                        <a:srgbClr val="0070C0"/>
                      </a:solidFill>
                      <a:latin typeface="+mj-lt"/>
                    </a:rPr>
                    <a:t>820</a:t>
                  </a:r>
                </a:p>
              </p:txBody>
            </p:sp>
          </p:grpSp>
          <p:grpSp>
            <p:nvGrpSpPr>
              <p:cNvPr id="24" name="Gruppo 60"/>
              <p:cNvGrpSpPr/>
              <p:nvPr/>
            </p:nvGrpSpPr>
            <p:grpSpPr>
              <a:xfrm>
                <a:off x="186371" y="5386560"/>
                <a:ext cx="2259649" cy="355374"/>
                <a:chOff x="193991" y="4395960"/>
                <a:chExt cx="2259649" cy="355374"/>
              </a:xfrm>
            </p:grpSpPr>
            <p:cxnSp>
              <p:nvCxnSpPr>
                <p:cNvPr id="62" name="Connettore 1 61"/>
                <p:cNvCxnSpPr/>
                <p:nvPr/>
              </p:nvCxnSpPr>
              <p:spPr>
                <a:xfrm>
                  <a:off x="485139" y="4506295"/>
                  <a:ext cx="196850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3" name="CasellaDiTesto 62"/>
                <p:cNvSpPr txBox="1"/>
                <p:nvPr/>
              </p:nvSpPr>
              <p:spPr>
                <a:xfrm>
                  <a:off x="193991" y="4395960"/>
                  <a:ext cx="359728" cy="355374"/>
                </a:xfrm>
                <a:prstGeom prst="rect">
                  <a:avLst/>
                </a:prstGeom>
                <a:noFill/>
              </p:spPr>
              <p:txBody>
                <a:bodyPr wrap="square" rtlCol="0">
                  <a:spAutoFit/>
                </a:bodyPr>
                <a:lstStyle/>
                <a:p>
                  <a:pPr algn="r"/>
                  <a:r>
                    <a:rPr lang="it-IT" sz="800" b="1" dirty="0">
                      <a:solidFill>
                        <a:srgbClr val="0070C0"/>
                      </a:solidFill>
                      <a:latin typeface="+mj-lt"/>
                    </a:rPr>
                    <a:t>840</a:t>
                  </a:r>
                </a:p>
              </p:txBody>
            </p:sp>
          </p:grpSp>
        </p:grpSp>
        <p:grpSp>
          <p:nvGrpSpPr>
            <p:cNvPr id="25" name="Gruppo 5"/>
            <p:cNvGrpSpPr/>
            <p:nvPr/>
          </p:nvGrpSpPr>
          <p:grpSpPr>
            <a:xfrm>
              <a:off x="351154" y="3129932"/>
              <a:ext cx="2254886" cy="2800968"/>
              <a:chOff x="2627313" y="4064000"/>
              <a:chExt cx="2254886" cy="2800968"/>
            </a:xfrm>
          </p:grpSpPr>
          <p:sp>
            <p:nvSpPr>
              <p:cNvPr id="20488" name="Rectangle 147"/>
              <p:cNvSpPr>
                <a:spLocks noChangeArrowheads="1"/>
              </p:cNvSpPr>
              <p:nvPr/>
            </p:nvSpPr>
            <p:spPr bwMode="auto">
              <a:xfrm>
                <a:off x="3908289" y="4632326"/>
                <a:ext cx="636588" cy="2141202"/>
              </a:xfrm>
              <a:prstGeom prst="rect">
                <a:avLst/>
              </a:prstGeom>
              <a:gradFill>
                <a:gsLst>
                  <a:gs pos="65000">
                    <a:srgbClr val="0058F8"/>
                  </a:gs>
                  <a:gs pos="0">
                    <a:srgbClr val="CC00FF"/>
                  </a:gs>
                  <a:gs pos="100000">
                    <a:srgbClr val="00B0F0">
                      <a:alpha val="69000"/>
                    </a:srgbClr>
                  </a:gs>
                </a:gsLst>
                <a:lin ang="5400000" scaled="0"/>
              </a:gradFill>
              <a:ln w="9525">
                <a:solidFill>
                  <a:srgbClr val="000000"/>
                </a:solidFill>
                <a:miter lim="800000"/>
                <a:headEnd/>
                <a:tailEnd/>
              </a:ln>
            </p:spPr>
            <p:txBody>
              <a:bodyPr/>
              <a:lstStyle/>
              <a:p>
                <a:endParaRPr lang="it-IT">
                  <a:latin typeface="Calibri" pitchFamily="34" charset="0"/>
                </a:endParaRPr>
              </a:p>
            </p:txBody>
          </p:sp>
          <p:sp>
            <p:nvSpPr>
              <p:cNvPr id="20489" name="Rectangle 62"/>
              <p:cNvSpPr>
                <a:spLocks noChangeArrowheads="1"/>
              </p:cNvSpPr>
              <p:nvPr/>
            </p:nvSpPr>
            <p:spPr bwMode="auto">
              <a:xfrm>
                <a:off x="2916238" y="5426074"/>
                <a:ext cx="635000" cy="1347454"/>
              </a:xfrm>
              <a:prstGeom prst="rect">
                <a:avLst/>
              </a:prstGeom>
              <a:gradFill>
                <a:gsLst>
                  <a:gs pos="0">
                    <a:srgbClr val="0000FF"/>
                  </a:gs>
                  <a:gs pos="100000">
                    <a:srgbClr val="00B0F0">
                      <a:alpha val="69000"/>
                    </a:srgbClr>
                  </a:gs>
                </a:gsLst>
                <a:lin ang="5400000" scaled="0"/>
              </a:gradFill>
              <a:ln w="9525">
                <a:solidFill>
                  <a:srgbClr val="000000"/>
                </a:solidFill>
                <a:miter lim="800000"/>
                <a:headEnd/>
                <a:tailEnd/>
              </a:ln>
            </p:spPr>
            <p:txBody>
              <a:bodyPr/>
              <a:lstStyle/>
              <a:p>
                <a:endParaRPr lang="it-IT">
                  <a:latin typeface="Calibri" pitchFamily="34" charset="0"/>
                </a:endParaRPr>
              </a:p>
            </p:txBody>
          </p:sp>
          <p:sp>
            <p:nvSpPr>
              <p:cNvPr id="20490" name="Text Box 175"/>
              <p:cNvSpPr txBox="1">
                <a:spLocks noChangeArrowheads="1"/>
              </p:cNvSpPr>
              <p:nvPr/>
            </p:nvSpPr>
            <p:spPr bwMode="auto">
              <a:xfrm>
                <a:off x="2678113" y="4202113"/>
                <a:ext cx="1171575" cy="417512"/>
              </a:xfrm>
              <a:prstGeom prst="rect">
                <a:avLst/>
              </a:prstGeom>
              <a:noFill/>
              <a:ln w="9525">
                <a:noFill/>
                <a:miter lim="800000"/>
                <a:headEnd/>
                <a:tailEnd/>
              </a:ln>
            </p:spPr>
            <p:txBody>
              <a:bodyPr/>
              <a:lstStyle/>
              <a:p>
                <a:pPr algn="ctr"/>
                <a:r>
                  <a:rPr lang="en-US" sz="2000" b="1" i="1" dirty="0">
                    <a:solidFill>
                      <a:srgbClr val="FF0000"/>
                    </a:solidFill>
                    <a:latin typeface="+mj-lt"/>
                  </a:rPr>
                  <a:t>+ 9%</a:t>
                </a:r>
              </a:p>
            </p:txBody>
          </p:sp>
          <p:sp>
            <p:nvSpPr>
              <p:cNvPr id="20491" name="AutoShape 174"/>
              <p:cNvSpPr>
                <a:spLocks noChangeArrowheads="1"/>
              </p:cNvSpPr>
              <p:nvPr/>
            </p:nvSpPr>
            <p:spPr bwMode="auto">
              <a:xfrm>
                <a:off x="2987675" y="4627563"/>
                <a:ext cx="460375" cy="723900"/>
              </a:xfrm>
              <a:prstGeom prst="upArrow">
                <a:avLst>
                  <a:gd name="adj1" fmla="val 50000"/>
                  <a:gd name="adj2" fmla="val 38459"/>
                </a:avLst>
              </a:prstGeom>
              <a:gradFill>
                <a:gsLst>
                  <a:gs pos="0">
                    <a:srgbClr val="FF0000"/>
                  </a:gs>
                  <a:gs pos="100000">
                    <a:schemeClr val="bg1"/>
                  </a:gs>
                </a:gsLst>
                <a:lin ang="5400000" scaled="0"/>
              </a:gradFill>
              <a:ln w="9525">
                <a:solidFill>
                  <a:srgbClr val="0070C0"/>
                </a:solidFill>
                <a:miter lim="800000"/>
                <a:headEnd/>
                <a:tailEnd/>
              </a:ln>
            </p:spPr>
            <p:txBody>
              <a:bodyPr/>
              <a:lstStyle/>
              <a:p>
                <a:endParaRPr lang="it-IT">
                  <a:latin typeface="Calibri" pitchFamily="34" charset="0"/>
                </a:endParaRPr>
              </a:p>
            </p:txBody>
          </p:sp>
          <p:cxnSp>
            <p:nvCxnSpPr>
              <p:cNvPr id="3" name="Connettore 2 2"/>
              <p:cNvCxnSpPr/>
              <p:nvPr/>
            </p:nvCxnSpPr>
            <p:spPr>
              <a:xfrm>
                <a:off x="2627313" y="6773528"/>
                <a:ext cx="225488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flipV="1">
                <a:off x="2766220" y="4064000"/>
                <a:ext cx="0" cy="28009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7" name="CasellaDiTesto 6"/>
            <p:cNvSpPr txBox="1"/>
            <p:nvPr/>
          </p:nvSpPr>
          <p:spPr>
            <a:xfrm>
              <a:off x="412431" y="5817269"/>
              <a:ext cx="1074420" cy="387680"/>
            </a:xfrm>
            <a:prstGeom prst="rect">
              <a:avLst/>
            </a:prstGeom>
            <a:noFill/>
          </p:spPr>
          <p:txBody>
            <a:bodyPr wrap="square" rtlCol="0">
              <a:spAutoFit/>
            </a:bodyPr>
            <a:lstStyle/>
            <a:p>
              <a:pPr algn="ctr"/>
              <a:r>
                <a:rPr lang="it-IT" sz="900" b="1" dirty="0" err="1">
                  <a:solidFill>
                    <a:srgbClr val="0070C0"/>
                  </a:solidFill>
                  <a:latin typeface="+mj-lt"/>
                </a:rPr>
                <a:t>Before</a:t>
              </a:r>
              <a:r>
                <a:rPr lang="it-IT" sz="900" b="1" dirty="0">
                  <a:solidFill>
                    <a:srgbClr val="0070C0"/>
                  </a:solidFill>
                  <a:latin typeface="+mj-lt"/>
                </a:rPr>
                <a:t> </a:t>
              </a:r>
              <a:r>
                <a:rPr lang="it-IT" sz="900" b="1" i="1" cap="small" dirty="0" err="1">
                  <a:solidFill>
                    <a:srgbClr val="FF0000"/>
                  </a:solidFill>
                  <a:latin typeface="+mj-lt"/>
                </a:rPr>
                <a:t>MagiX</a:t>
              </a:r>
              <a:r>
                <a:rPr lang="it-IT" sz="900" b="1" i="1" cap="small" dirty="0">
                  <a:solidFill>
                    <a:srgbClr val="FF0000"/>
                  </a:solidFill>
                  <a:latin typeface="+mj-lt"/>
                </a:rPr>
                <a:t> Box</a:t>
              </a:r>
            </a:p>
          </p:txBody>
        </p:sp>
        <p:sp>
          <p:nvSpPr>
            <p:cNvPr id="22" name="CasellaDiTesto 21"/>
            <p:cNvSpPr txBox="1"/>
            <p:nvPr/>
          </p:nvSpPr>
          <p:spPr>
            <a:xfrm>
              <a:off x="1458911" y="5817269"/>
              <a:ext cx="1074420" cy="387680"/>
            </a:xfrm>
            <a:prstGeom prst="rect">
              <a:avLst/>
            </a:prstGeom>
            <a:noFill/>
          </p:spPr>
          <p:txBody>
            <a:bodyPr wrap="square" rtlCol="0">
              <a:spAutoFit/>
            </a:bodyPr>
            <a:lstStyle/>
            <a:p>
              <a:pPr algn="ctr"/>
              <a:r>
                <a:rPr lang="it-IT" sz="900" b="1" dirty="0" err="1">
                  <a:solidFill>
                    <a:srgbClr val="0070C0"/>
                  </a:solidFill>
                  <a:latin typeface="+mj-lt"/>
                </a:rPr>
                <a:t>After</a:t>
              </a:r>
              <a:r>
                <a:rPr lang="it-IT" sz="900" b="1" dirty="0">
                  <a:solidFill>
                    <a:srgbClr val="0070C0"/>
                  </a:solidFill>
                  <a:latin typeface="+mj-lt"/>
                </a:rPr>
                <a:t> </a:t>
              </a:r>
              <a:r>
                <a:rPr lang="it-IT" sz="900" b="1" i="1" cap="small" dirty="0" err="1">
                  <a:solidFill>
                    <a:srgbClr val="FF0000"/>
                  </a:solidFill>
                  <a:latin typeface="+mj-lt"/>
                </a:rPr>
                <a:t>MagiX</a:t>
              </a:r>
              <a:r>
                <a:rPr lang="it-IT" sz="900" b="1" i="1" cap="small" dirty="0">
                  <a:solidFill>
                    <a:srgbClr val="FF0000"/>
                  </a:solidFill>
                  <a:latin typeface="+mj-lt"/>
                </a:rPr>
                <a:t> Box</a:t>
              </a:r>
            </a:p>
          </p:txBody>
        </p:sp>
      </p:grpSp>
      <p:sp>
        <p:nvSpPr>
          <p:cNvPr id="64" name="Text Box 1"/>
          <p:cNvSpPr txBox="1">
            <a:spLocks noChangeArrowheads="1"/>
          </p:cNvSpPr>
          <p:nvPr/>
        </p:nvSpPr>
        <p:spPr bwMode="auto">
          <a:xfrm>
            <a:off x="1524001" y="17154"/>
            <a:ext cx="9143999" cy="576238"/>
          </a:xfrm>
          <a:prstGeom prst="rect">
            <a:avLst/>
          </a:prstGeom>
          <a:noFill/>
          <a:ln w="9525">
            <a:noFill/>
            <a:miter lim="800000"/>
            <a:headEnd/>
            <a:tailEnd/>
          </a:ln>
        </p:spPr>
        <p:txBody>
          <a:bodyPr lIns="0" tIns="0" rIns="0" bIns="0" anchor="ctr" anchorCtr="0"/>
          <a:lstStyle/>
          <a:p>
            <a:pPr marL="990600" lvl="1" indent="-531813" algn="ctr">
              <a:spcBef>
                <a:spcPts val="400"/>
              </a:spcBef>
              <a:tabLst>
                <a:tab pos="609600" algn="l"/>
                <a:tab pos="912813" algn="l"/>
                <a:tab pos="1827213" algn="l"/>
                <a:tab pos="2741613" algn="l"/>
                <a:tab pos="3656013" algn="l"/>
                <a:tab pos="4570413" algn="l"/>
                <a:tab pos="5484813" algn="l"/>
                <a:tab pos="6399213" algn="l"/>
                <a:tab pos="7313613" algn="l"/>
                <a:tab pos="8228013" algn="l"/>
                <a:tab pos="9142413" algn="l"/>
                <a:tab pos="10056813" algn="l"/>
              </a:tabLst>
            </a:pPr>
            <a:endParaRPr lang="it-IT" sz="2800" b="1" cap="small" dirty="0">
              <a:solidFill>
                <a:srgbClr val="0070C0"/>
              </a:solidFill>
              <a:latin typeface="+mj-lt"/>
            </a:endParaRPr>
          </a:p>
        </p:txBody>
      </p:sp>
      <p:sp>
        <p:nvSpPr>
          <p:cNvPr id="26" name="Title 25"/>
          <p:cNvSpPr>
            <a:spLocks noGrp="1"/>
          </p:cNvSpPr>
          <p:nvPr>
            <p:ph type="title"/>
          </p:nvPr>
        </p:nvSpPr>
        <p:spPr>
          <a:xfrm>
            <a:off x="511091" y="92494"/>
            <a:ext cx="10669812" cy="496490"/>
          </a:xfrm>
        </p:spPr>
        <p:txBody>
          <a:bodyPr/>
          <a:lstStyle/>
          <a:p>
            <a:r>
              <a:rPr lang="en-US" dirty="0"/>
              <a:t>Sheet dryness Increase</a:t>
            </a:r>
            <a:r>
              <a:rPr lang="en-US" baseline="0" dirty="0"/>
              <a:t> = Speed increase &amp; Lower CD Crepe Variability</a:t>
            </a:r>
            <a:endParaRPr lang="en-SG" dirty="0"/>
          </a:p>
        </p:txBody>
      </p:sp>
      <p:grpSp>
        <p:nvGrpSpPr>
          <p:cNvPr id="28" name="Group 27"/>
          <p:cNvGrpSpPr/>
          <p:nvPr/>
        </p:nvGrpSpPr>
        <p:grpSpPr>
          <a:xfrm>
            <a:off x="8108796" y="3194306"/>
            <a:ext cx="4083203" cy="3124594"/>
            <a:chOff x="8108796" y="2941371"/>
            <a:chExt cx="4083203" cy="3124594"/>
          </a:xfrm>
        </p:grpSpPr>
        <p:pic>
          <p:nvPicPr>
            <p:cNvPr id="15" name="Picture 14"/>
            <p:cNvPicPr>
              <a:picLocks noChangeAspect="1"/>
            </p:cNvPicPr>
            <p:nvPr/>
          </p:nvPicPr>
          <p:blipFill>
            <a:blip r:embed="rId2"/>
            <a:stretch>
              <a:fillRect/>
            </a:stretch>
          </p:blipFill>
          <p:spPr>
            <a:xfrm>
              <a:off x="8108796" y="2941371"/>
              <a:ext cx="3204545" cy="3043895"/>
            </a:xfrm>
            <a:prstGeom prst="rect">
              <a:avLst/>
            </a:prstGeom>
          </p:spPr>
        </p:pic>
        <p:sp>
          <p:nvSpPr>
            <p:cNvPr id="27" name="TextBox 26"/>
            <p:cNvSpPr txBox="1"/>
            <p:nvPr/>
          </p:nvSpPr>
          <p:spPr>
            <a:xfrm>
              <a:off x="9214223" y="3674343"/>
              <a:ext cx="2566959" cy="830997"/>
            </a:xfrm>
            <a:prstGeom prst="rect">
              <a:avLst/>
            </a:prstGeom>
            <a:solidFill>
              <a:schemeClr val="bg1"/>
            </a:solidFill>
          </p:spPr>
          <p:txBody>
            <a:bodyPr wrap="square" rtlCol="0">
              <a:spAutoFit/>
            </a:bodyPr>
            <a:lstStyle/>
            <a:p>
              <a:r>
                <a:rPr lang="en-US" sz="1200" dirty="0"/>
                <a:t>VARIABLE ADHESION DUE TO MOISTURE ISSUES (Before)</a:t>
              </a:r>
            </a:p>
            <a:p>
              <a:r>
                <a:rPr lang="en-US" sz="1200" dirty="0"/>
                <a:t>Coarse, Skippy Crepe</a:t>
              </a:r>
            </a:p>
            <a:p>
              <a:r>
                <a:rPr lang="en-US" sz="1200" dirty="0"/>
                <a:t>Higher wear on the Yankee surface</a:t>
              </a:r>
            </a:p>
          </p:txBody>
        </p:sp>
        <p:sp>
          <p:nvSpPr>
            <p:cNvPr id="58" name="TextBox 57"/>
            <p:cNvSpPr txBox="1"/>
            <p:nvPr/>
          </p:nvSpPr>
          <p:spPr>
            <a:xfrm>
              <a:off x="9271316" y="5234968"/>
              <a:ext cx="2920683" cy="830997"/>
            </a:xfrm>
            <a:prstGeom prst="rect">
              <a:avLst/>
            </a:prstGeom>
            <a:solidFill>
              <a:schemeClr val="bg1"/>
            </a:solidFill>
          </p:spPr>
          <p:txBody>
            <a:bodyPr wrap="square" rtlCol="0">
              <a:spAutoFit/>
            </a:bodyPr>
            <a:lstStyle/>
            <a:p>
              <a:r>
                <a:rPr lang="en-US" sz="1200" dirty="0"/>
                <a:t>ADHESION DUE TO FLAT MOISTURE PROFILE (After)</a:t>
              </a:r>
            </a:p>
            <a:p>
              <a:r>
                <a:rPr lang="en-US" sz="1200" dirty="0"/>
                <a:t>Fine, uniform crepe</a:t>
              </a:r>
            </a:p>
            <a:p>
              <a:r>
                <a:rPr lang="en-US" sz="1200" dirty="0"/>
                <a:t>Longer time between Yankee re-grinds</a:t>
              </a:r>
            </a:p>
          </p:txBody>
        </p:sp>
      </p:grpSp>
    </p:spTree>
    <p:extLst>
      <p:ext uri="{BB962C8B-B14F-4D97-AF65-F5344CB8AC3E}">
        <p14:creationId xmlns:p14="http://schemas.microsoft.com/office/powerpoint/2010/main" val="848710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139071"/>
            <a:ext cx="9976666" cy="446502"/>
          </a:xfrm>
        </p:spPr>
        <p:txBody>
          <a:bodyPr/>
          <a:lstStyle/>
          <a:p>
            <a:r>
              <a:rPr lang="fi-FI" dirty="0"/>
              <a:t>EXPERION MX PLATFORM: INTEGRATED OPERATIONS</a:t>
            </a:r>
            <a:endParaRPr lang="en-US" dirty="0"/>
          </a:p>
        </p:txBody>
      </p:sp>
      <p:pic>
        <p:nvPicPr>
          <p:cNvPr id="14" name="Picture 13" descr="R720_Front.jpg"/>
          <p:cNvPicPr>
            <a:picLocks noChangeAspect="1"/>
          </p:cNvPicPr>
          <p:nvPr/>
        </p:nvPicPr>
        <p:blipFill>
          <a:blip r:embed="rId3" cstate="print"/>
          <a:stretch>
            <a:fillRect/>
          </a:stretch>
        </p:blipFill>
        <p:spPr>
          <a:xfrm>
            <a:off x="4048179" y="5463154"/>
            <a:ext cx="1124106" cy="245898"/>
          </a:xfrm>
          <a:prstGeom prst="rect">
            <a:avLst/>
          </a:prstGeom>
        </p:spPr>
      </p:pic>
      <p:pic>
        <p:nvPicPr>
          <p:cNvPr id="15" name="Picture 9"/>
          <p:cNvPicPr>
            <a:picLocks noChangeAspect="1" noChangeArrowheads="1"/>
          </p:cNvPicPr>
          <p:nvPr/>
        </p:nvPicPr>
        <p:blipFill>
          <a:blip r:embed="rId4" cstate="screen"/>
          <a:srcRect/>
          <a:stretch>
            <a:fillRect/>
          </a:stretch>
        </p:blipFill>
        <p:spPr bwMode="auto">
          <a:xfrm>
            <a:off x="3172862" y="4743320"/>
            <a:ext cx="606877" cy="1291799"/>
          </a:xfrm>
          <a:prstGeom prst="rect">
            <a:avLst/>
          </a:prstGeom>
          <a:noFill/>
          <a:ln w="12700" algn="ctr">
            <a:noFill/>
            <a:miter lim="800000"/>
            <a:headEnd/>
            <a:tailEnd/>
          </a:ln>
          <a:effectLst/>
        </p:spPr>
      </p:pic>
      <p:cxnSp>
        <p:nvCxnSpPr>
          <p:cNvPr id="27" name="Straight Connector 26"/>
          <p:cNvCxnSpPr/>
          <p:nvPr/>
        </p:nvCxnSpPr>
        <p:spPr>
          <a:xfrm>
            <a:off x="3960629" y="5107313"/>
            <a:ext cx="4739717"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5634049" y="4768457"/>
            <a:ext cx="3008" cy="316968"/>
          </a:xfrm>
          <a:prstGeom prst="line">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921153" y="5107314"/>
            <a:ext cx="0" cy="303218"/>
          </a:xfrm>
          <a:prstGeom prst="line">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703900" y="5125108"/>
            <a:ext cx="0" cy="303218"/>
          </a:xfrm>
          <a:prstGeom prst="line">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Text Box 65"/>
          <p:cNvSpPr txBox="1">
            <a:spLocks noChangeArrowheads="1"/>
          </p:cNvSpPr>
          <p:nvPr/>
        </p:nvSpPr>
        <p:spPr bwMode="auto">
          <a:xfrm>
            <a:off x="4765964" y="4200212"/>
            <a:ext cx="1405085" cy="230832"/>
          </a:xfrm>
          <a:prstGeom prst="rect">
            <a:avLst/>
          </a:prstGeom>
          <a:noFill/>
          <a:ln w="12700">
            <a:noFill/>
            <a:miter lim="800000"/>
            <a:headEnd type="none" w="sm" len="sm"/>
            <a:tailEnd type="none" w="sm" len="sm"/>
          </a:ln>
        </p:spPr>
        <p:txBody>
          <a:bodyPr wrap="square">
            <a:spAutoFit/>
          </a:bodyPr>
          <a:lstStyle/>
          <a:p>
            <a:r>
              <a:rPr lang="fi-FI" sz="900" b="1" dirty="0">
                <a:latin typeface="+mn-lt"/>
              </a:rPr>
              <a:t>Experion PKS Servers</a:t>
            </a:r>
            <a:endParaRPr lang="en-GB" sz="675" b="1" i="1" dirty="0">
              <a:latin typeface="+mn-lt"/>
            </a:endParaRPr>
          </a:p>
        </p:txBody>
      </p:sp>
      <p:sp>
        <p:nvSpPr>
          <p:cNvPr id="35" name="Text Box 65"/>
          <p:cNvSpPr txBox="1">
            <a:spLocks noChangeArrowheads="1"/>
          </p:cNvSpPr>
          <p:nvPr/>
        </p:nvSpPr>
        <p:spPr bwMode="auto">
          <a:xfrm>
            <a:off x="4118175" y="5665787"/>
            <a:ext cx="1028905" cy="369332"/>
          </a:xfrm>
          <a:prstGeom prst="rect">
            <a:avLst/>
          </a:prstGeom>
          <a:noFill/>
          <a:ln w="12700">
            <a:noFill/>
            <a:miter lim="800000"/>
            <a:headEnd type="none" w="sm" len="sm"/>
            <a:tailEnd type="none" w="sm" len="sm"/>
          </a:ln>
        </p:spPr>
        <p:txBody>
          <a:bodyPr wrap="square">
            <a:spAutoFit/>
          </a:bodyPr>
          <a:lstStyle/>
          <a:p>
            <a:r>
              <a:rPr lang="fi-FI" sz="900" b="1" dirty="0">
                <a:latin typeface="+mn-lt"/>
              </a:rPr>
              <a:t>Experion MX Server</a:t>
            </a:r>
          </a:p>
        </p:txBody>
      </p:sp>
      <p:sp>
        <p:nvSpPr>
          <p:cNvPr id="62" name="Text Box 65"/>
          <p:cNvSpPr txBox="1">
            <a:spLocks noChangeArrowheads="1"/>
          </p:cNvSpPr>
          <p:nvPr/>
        </p:nvSpPr>
        <p:spPr bwMode="auto">
          <a:xfrm>
            <a:off x="3983877" y="4553145"/>
            <a:ext cx="860159" cy="485239"/>
          </a:xfrm>
          <a:prstGeom prst="roundRect">
            <a:avLst/>
          </a:prstGeom>
          <a:noFill/>
          <a:ln w="12700">
            <a:noFill/>
            <a:miter lim="800000"/>
            <a:headEnd type="none" w="sm" len="sm"/>
            <a:tailEnd type="none" w="sm" len="sm"/>
          </a:ln>
        </p:spPr>
        <p:txBody>
          <a:bodyPr wrap="square">
            <a:spAutoFit/>
          </a:bodyPr>
          <a:lstStyle/>
          <a:p>
            <a:r>
              <a:rPr lang="fi-FI" sz="750" dirty="0">
                <a:latin typeface="+mn-lt"/>
              </a:rPr>
              <a:t>FTE Process Control Network</a:t>
            </a:r>
          </a:p>
        </p:txBody>
      </p:sp>
      <p:pic>
        <p:nvPicPr>
          <p:cNvPr id="39" name="Picture 38" descr="R720_Front.jpg"/>
          <p:cNvPicPr>
            <a:picLocks noChangeAspect="1"/>
          </p:cNvPicPr>
          <p:nvPr/>
        </p:nvPicPr>
        <p:blipFill>
          <a:blip r:embed="rId3" cstate="print"/>
          <a:stretch>
            <a:fillRect/>
          </a:stretch>
        </p:blipFill>
        <p:spPr>
          <a:xfrm>
            <a:off x="4905149" y="4414076"/>
            <a:ext cx="1124106" cy="245898"/>
          </a:xfrm>
          <a:prstGeom prst="rect">
            <a:avLst/>
          </a:prstGeom>
        </p:spPr>
      </p:pic>
      <p:pic>
        <p:nvPicPr>
          <p:cNvPr id="40" name="Picture 39" descr="R720_Front.jpg"/>
          <p:cNvPicPr>
            <a:picLocks noChangeAspect="1"/>
          </p:cNvPicPr>
          <p:nvPr/>
        </p:nvPicPr>
        <p:blipFill>
          <a:blip r:embed="rId3" cstate="print"/>
          <a:stretch>
            <a:fillRect/>
          </a:stretch>
        </p:blipFill>
        <p:spPr>
          <a:xfrm>
            <a:off x="5071997" y="4537025"/>
            <a:ext cx="1124106" cy="245898"/>
          </a:xfrm>
          <a:prstGeom prst="rect">
            <a:avLst/>
          </a:prstGeom>
        </p:spPr>
      </p:pic>
      <p:pic>
        <p:nvPicPr>
          <p:cNvPr id="82" name="Picture 2"/>
          <p:cNvPicPr>
            <a:picLocks noChangeAspect="1" noChangeArrowheads="1"/>
          </p:cNvPicPr>
          <p:nvPr/>
        </p:nvPicPr>
        <p:blipFill>
          <a:blip r:embed="rId5" cstate="print"/>
          <a:srcRect/>
          <a:stretch>
            <a:fillRect/>
          </a:stretch>
        </p:blipFill>
        <p:spPr bwMode="auto">
          <a:xfrm>
            <a:off x="7114111" y="5426626"/>
            <a:ext cx="251767" cy="350875"/>
          </a:xfrm>
          <a:prstGeom prst="rect">
            <a:avLst/>
          </a:prstGeom>
          <a:noFill/>
          <a:ln w="9525">
            <a:noFill/>
            <a:miter lim="800000"/>
            <a:headEnd/>
            <a:tailEnd/>
          </a:ln>
          <a:effectLst/>
        </p:spPr>
      </p:pic>
      <p:pic>
        <p:nvPicPr>
          <p:cNvPr id="83" name="Picture 7"/>
          <p:cNvPicPr>
            <a:picLocks noChangeAspect="1" noChangeArrowheads="1"/>
          </p:cNvPicPr>
          <p:nvPr/>
        </p:nvPicPr>
        <p:blipFill>
          <a:blip r:embed="rId6" cstate="print"/>
          <a:srcRect/>
          <a:stretch>
            <a:fillRect/>
          </a:stretch>
        </p:blipFill>
        <p:spPr bwMode="auto">
          <a:xfrm>
            <a:off x="6671190" y="5410532"/>
            <a:ext cx="521494" cy="542925"/>
          </a:xfrm>
          <a:prstGeom prst="rect">
            <a:avLst/>
          </a:prstGeom>
          <a:noFill/>
          <a:ln w="9525">
            <a:noFill/>
            <a:miter lim="800000"/>
            <a:headEnd/>
            <a:tailEnd/>
          </a:ln>
          <a:effectLst/>
        </p:spPr>
      </p:pic>
      <p:sp>
        <p:nvSpPr>
          <p:cNvPr id="85" name="Text Box 17"/>
          <p:cNvSpPr txBox="1">
            <a:spLocks noChangeArrowheads="1"/>
          </p:cNvSpPr>
          <p:nvPr/>
        </p:nvSpPr>
        <p:spPr bwMode="auto">
          <a:xfrm>
            <a:off x="7337960" y="5454693"/>
            <a:ext cx="885541" cy="295851"/>
          </a:xfrm>
          <a:prstGeom prst="rect">
            <a:avLst/>
          </a:prstGeom>
          <a:noFill/>
          <a:ln w="19050">
            <a:noFill/>
            <a:miter lim="800000"/>
            <a:headEnd/>
            <a:tailEnd/>
          </a:ln>
        </p:spPr>
        <p:txBody>
          <a:bodyPr wrap="square" lIns="67866" tIns="33338" rIns="67866" bIns="33338">
            <a:spAutoFit/>
          </a:bodyPr>
          <a:lstStyle/>
          <a:p>
            <a:pPr algn="ctr">
              <a:lnSpc>
                <a:spcPct val="110000"/>
              </a:lnSpc>
            </a:pPr>
            <a:r>
              <a:rPr lang="en-US" sz="675" b="1" i="1" dirty="0">
                <a:solidFill>
                  <a:srgbClr val="0066CC"/>
                </a:solidFill>
                <a:latin typeface="Arial" charset="0"/>
              </a:rPr>
              <a:t>Thin Client User Interface</a:t>
            </a:r>
          </a:p>
        </p:txBody>
      </p:sp>
      <p:pic>
        <p:nvPicPr>
          <p:cNvPr id="24" name="Content Placeholder 7" descr="SS11.png"/>
          <p:cNvPicPr>
            <a:picLocks noGrp="1" noChangeAspect="1"/>
          </p:cNvPicPr>
          <p:nvPr>
            <p:ph sz="quarter" idx="4294967295"/>
          </p:nvPr>
        </p:nvPicPr>
        <p:blipFill>
          <a:blip r:embed="rId7" cstate="screen"/>
          <a:stretch>
            <a:fillRect/>
          </a:stretch>
        </p:blipFill>
        <p:spPr>
          <a:xfrm>
            <a:off x="759050" y="893150"/>
            <a:ext cx="4936160" cy="3114214"/>
          </a:xfrm>
          <a:prstGeom prst="rect">
            <a:avLst/>
          </a:prstGeom>
          <a:ln>
            <a:solidFill>
              <a:schemeClr val="tx1"/>
            </a:solidFill>
          </a:ln>
        </p:spPr>
      </p:pic>
      <p:sp>
        <p:nvSpPr>
          <p:cNvPr id="25" name="Content Placeholder 2"/>
          <p:cNvSpPr>
            <a:spLocks noGrp="1"/>
          </p:cNvSpPr>
          <p:nvPr>
            <p:ph sz="quarter" idx="4294967295"/>
          </p:nvPr>
        </p:nvSpPr>
        <p:spPr>
          <a:xfrm>
            <a:off x="6608527" y="905946"/>
            <a:ext cx="3672940" cy="3037552"/>
          </a:xfrm>
          <a:prstGeom prst="rect">
            <a:avLst/>
          </a:prstGeom>
          <a:solidFill>
            <a:schemeClr val="bg2"/>
          </a:solidFill>
        </p:spPr>
        <p:style>
          <a:lnRef idx="1">
            <a:schemeClr val="accent2"/>
          </a:lnRef>
          <a:fillRef idx="2">
            <a:schemeClr val="accent2"/>
          </a:fillRef>
          <a:effectRef idx="1">
            <a:schemeClr val="accent2"/>
          </a:effectRef>
          <a:fontRef idx="minor">
            <a:schemeClr val="dk1"/>
          </a:fontRef>
        </p:style>
        <p:txBody>
          <a:bodyPr/>
          <a:lstStyle/>
          <a:p>
            <a:r>
              <a:rPr lang="fi-FI" sz="1400" dirty="0">
                <a:solidFill>
                  <a:srgbClr val="FF0000"/>
                </a:solidFill>
              </a:rPr>
              <a:t>Experion MX </a:t>
            </a:r>
            <a:r>
              <a:rPr lang="fi-FI" sz="1400" dirty="0"/>
              <a:t>supports </a:t>
            </a:r>
            <a:r>
              <a:rPr lang="fi-FI" sz="1400" dirty="0">
                <a:solidFill>
                  <a:srgbClr val="FF0000"/>
                </a:solidFill>
              </a:rPr>
              <a:t>full interoperability since R410 and later </a:t>
            </a:r>
            <a:r>
              <a:rPr lang="fi-FI" sz="1400" dirty="0"/>
              <a:t>versions of Experion PKS control platform</a:t>
            </a:r>
          </a:p>
          <a:p>
            <a:r>
              <a:rPr lang="fi-FI" sz="1400" dirty="0"/>
              <a:t>Integrated HMI</a:t>
            </a:r>
          </a:p>
          <a:p>
            <a:r>
              <a:rPr lang="fi-FI" sz="1400" dirty="0"/>
              <a:t>Integrated Alarms and Events</a:t>
            </a:r>
          </a:p>
          <a:p>
            <a:r>
              <a:rPr lang="fi-FI" sz="1400" dirty="0"/>
              <a:t>Integrated Trends</a:t>
            </a:r>
          </a:p>
          <a:p>
            <a:r>
              <a:rPr lang="fi-FI" sz="1400" dirty="0"/>
              <a:t>Common Virtualization Production Hosts</a:t>
            </a:r>
          </a:p>
          <a:p>
            <a:r>
              <a:rPr lang="fi-FI" sz="1400" dirty="0"/>
              <a:t>Distributed Server Architecture (DSA) allows integration with multiple Experion PKS versions (n-3 to n+3)</a:t>
            </a:r>
          </a:p>
          <a:p>
            <a:r>
              <a:rPr lang="fi-FI" sz="1400" dirty="0"/>
              <a:t>Native C300 &amp; ControlEdgge peer to peer communication</a:t>
            </a:r>
          </a:p>
        </p:txBody>
      </p:sp>
      <p:grpSp>
        <p:nvGrpSpPr>
          <p:cNvPr id="26" name="Group 32"/>
          <p:cNvGrpSpPr>
            <a:grpSpLocks/>
          </p:cNvGrpSpPr>
          <p:nvPr/>
        </p:nvGrpSpPr>
        <p:grpSpPr bwMode="auto">
          <a:xfrm>
            <a:off x="5704773" y="5350405"/>
            <a:ext cx="721519" cy="663178"/>
            <a:chOff x="5460473" y="1644958"/>
            <a:chExt cx="3078162" cy="2668588"/>
          </a:xfrm>
        </p:grpSpPr>
        <p:pic>
          <p:nvPicPr>
            <p:cNvPr id="28" name="Picture 6" descr="c300-P-T"/>
            <p:cNvPicPr>
              <a:picLocks noChangeAspect="1" noChangeArrowheads="1"/>
            </p:cNvPicPr>
            <p:nvPr/>
          </p:nvPicPr>
          <p:blipFill>
            <a:blip r:embed="rId8" cstate="print">
              <a:clrChange>
                <a:clrFrom>
                  <a:srgbClr val="FFFFFF"/>
                </a:clrFrom>
                <a:clrTo>
                  <a:srgbClr val="FFFFFF">
                    <a:alpha val="0"/>
                  </a:srgbClr>
                </a:clrTo>
              </a:clrChange>
              <a:grayscl/>
            </a:blip>
            <a:srcRect/>
            <a:stretch>
              <a:fillRect/>
            </a:stretch>
          </p:blipFill>
          <p:spPr bwMode="auto">
            <a:xfrm>
              <a:off x="6736823" y="1675121"/>
              <a:ext cx="1801812" cy="2466975"/>
            </a:xfrm>
            <a:prstGeom prst="rect">
              <a:avLst/>
            </a:prstGeom>
            <a:noFill/>
            <a:ln w="12700">
              <a:noFill/>
              <a:miter lim="800000"/>
              <a:headEnd/>
              <a:tailEnd/>
            </a:ln>
          </p:spPr>
        </p:pic>
        <p:pic>
          <p:nvPicPr>
            <p:cNvPr id="31" name="Picture 7" descr="c300-P-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5460473" y="1644958"/>
              <a:ext cx="1949450" cy="2668588"/>
            </a:xfrm>
            <a:prstGeom prst="rect">
              <a:avLst/>
            </a:prstGeom>
            <a:noFill/>
            <a:ln w="12700">
              <a:noFill/>
              <a:miter lim="800000"/>
              <a:headEnd/>
              <a:tailEnd/>
            </a:ln>
          </p:spPr>
        </p:pic>
      </p:grpSp>
      <p:cxnSp>
        <p:nvCxnSpPr>
          <p:cNvPr id="32" name="Straight Connector 31"/>
          <p:cNvCxnSpPr/>
          <p:nvPr/>
        </p:nvCxnSpPr>
        <p:spPr>
          <a:xfrm>
            <a:off x="5665801" y="5125108"/>
            <a:ext cx="0" cy="303218"/>
          </a:xfrm>
          <a:prstGeom prst="line">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Text Box 17"/>
          <p:cNvSpPr txBox="1">
            <a:spLocks noChangeArrowheads="1"/>
          </p:cNvSpPr>
          <p:nvPr/>
        </p:nvSpPr>
        <p:spPr bwMode="auto">
          <a:xfrm>
            <a:off x="5120243" y="5454692"/>
            <a:ext cx="885541" cy="181589"/>
          </a:xfrm>
          <a:prstGeom prst="rect">
            <a:avLst/>
          </a:prstGeom>
          <a:noFill/>
          <a:ln w="19050">
            <a:noFill/>
            <a:miter lim="800000"/>
            <a:headEnd/>
            <a:tailEnd/>
          </a:ln>
        </p:spPr>
        <p:txBody>
          <a:bodyPr wrap="square" lIns="67866" tIns="33338" rIns="67866" bIns="33338">
            <a:spAutoFit/>
          </a:bodyPr>
          <a:lstStyle/>
          <a:p>
            <a:pPr algn="ctr">
              <a:lnSpc>
                <a:spcPct val="110000"/>
              </a:lnSpc>
            </a:pPr>
            <a:r>
              <a:rPr lang="en-US" sz="675" b="1" i="1" dirty="0">
                <a:solidFill>
                  <a:srgbClr val="0066CC"/>
                </a:solidFill>
                <a:latin typeface="Arial" charset="0"/>
              </a:rPr>
              <a:t>C300</a:t>
            </a:r>
          </a:p>
        </p:txBody>
      </p:sp>
      <p:sp>
        <p:nvSpPr>
          <p:cNvPr id="38" name="Text Box 17"/>
          <p:cNvSpPr txBox="1">
            <a:spLocks noChangeArrowheads="1"/>
          </p:cNvSpPr>
          <p:nvPr/>
        </p:nvSpPr>
        <p:spPr bwMode="auto">
          <a:xfrm>
            <a:off x="8031216" y="4325403"/>
            <a:ext cx="885541" cy="295851"/>
          </a:xfrm>
          <a:prstGeom prst="rect">
            <a:avLst/>
          </a:prstGeom>
          <a:noFill/>
          <a:ln w="19050">
            <a:noFill/>
            <a:miter lim="800000"/>
            <a:headEnd/>
            <a:tailEnd/>
          </a:ln>
        </p:spPr>
        <p:txBody>
          <a:bodyPr wrap="square" lIns="67866" tIns="33338" rIns="67866" bIns="33338">
            <a:spAutoFit/>
          </a:bodyPr>
          <a:lstStyle/>
          <a:p>
            <a:pPr algn="ctr">
              <a:lnSpc>
                <a:spcPct val="110000"/>
              </a:lnSpc>
            </a:pPr>
            <a:r>
              <a:rPr lang="en-US" sz="675" b="1" i="1" dirty="0">
                <a:solidFill>
                  <a:srgbClr val="0066CC"/>
                </a:solidFill>
                <a:latin typeface="Arial" charset="0"/>
              </a:rPr>
              <a:t>Orion, Console or Flex Stations</a:t>
            </a:r>
          </a:p>
        </p:txBody>
      </p:sp>
      <p:cxnSp>
        <p:nvCxnSpPr>
          <p:cNvPr id="80" name="Straight Connector 79"/>
          <p:cNvCxnSpPr/>
          <p:nvPr/>
        </p:nvCxnSpPr>
        <p:spPr>
          <a:xfrm flipV="1">
            <a:off x="6917533" y="4767560"/>
            <a:ext cx="3008" cy="316968"/>
          </a:xfrm>
          <a:prstGeom prst="line">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1" name="Picture 2"/>
          <p:cNvPicPr>
            <a:picLocks noChangeAspect="1" noChangeArrowheads="1"/>
          </p:cNvPicPr>
          <p:nvPr/>
        </p:nvPicPr>
        <p:blipFill>
          <a:blip r:embed="rId10" cstate="screen"/>
          <a:srcRect/>
          <a:stretch>
            <a:fillRect/>
          </a:stretch>
        </p:blipFill>
        <p:spPr bwMode="auto">
          <a:xfrm>
            <a:off x="6310234" y="4131515"/>
            <a:ext cx="1801243" cy="672580"/>
          </a:xfrm>
          <a:prstGeom prst="rect">
            <a:avLst/>
          </a:prstGeom>
          <a:noFill/>
          <a:ln w="9525">
            <a:noFill/>
            <a:miter lim="800000"/>
            <a:headEnd/>
            <a:tailEnd/>
          </a:ln>
          <a:effectLst/>
        </p:spPr>
      </p:pic>
    </p:spTree>
    <p:extLst>
      <p:ext uri="{BB962C8B-B14F-4D97-AF65-F5344CB8AC3E}">
        <p14:creationId xmlns:p14="http://schemas.microsoft.com/office/powerpoint/2010/main" val="2507523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Data Analysis: 2D &amp; 3D Color Map</a:t>
            </a:r>
          </a:p>
        </p:txBody>
      </p:sp>
      <p:sp>
        <p:nvSpPr>
          <p:cNvPr id="5" name="Slide Number Placeholder 4"/>
          <p:cNvSpPr>
            <a:spLocks noGrp="1"/>
          </p:cNvSpPr>
          <p:nvPr>
            <p:ph type="sldNum" sz="quarter" idx="16"/>
          </p:nvPr>
        </p:nvSpPr>
        <p:spPr/>
        <p:txBody>
          <a:bodyPr/>
          <a:lstStyle/>
          <a:p>
            <a:pPr>
              <a:defRPr/>
            </a:pPr>
            <a:fld id="{F0121559-6FAE-4C9F-95D5-751370D9C50E}" type="slidenum">
              <a:rPr lang="en-US" smtClean="0"/>
              <a:pPr>
                <a:defRPr/>
              </a:pPr>
              <a:t>21</a:t>
            </a:fld>
            <a:endParaRPr lang="en-US" dirty="0"/>
          </a:p>
        </p:txBody>
      </p:sp>
      <p:pic>
        <p:nvPicPr>
          <p:cNvPr id="6" name="Content Placeholder 19"/>
          <p:cNvPicPr>
            <a:picLocks noGrp="1" noChangeAspect="1"/>
          </p:cNvPicPr>
          <p:nvPr>
            <p:ph sz="quarter" idx="12"/>
          </p:nvPr>
        </p:nvPicPr>
        <p:blipFill>
          <a:blip r:embed="rId2"/>
          <a:stretch>
            <a:fillRect/>
          </a:stretch>
        </p:blipFill>
        <p:spPr>
          <a:xfrm>
            <a:off x="2059782" y="1981319"/>
            <a:ext cx="3870722" cy="3096578"/>
          </a:xfrm>
        </p:spPr>
      </p:pic>
      <p:pic>
        <p:nvPicPr>
          <p:cNvPr id="8" name="Content Placeholder 15"/>
          <p:cNvPicPr>
            <a:picLocks noGrp="1" noChangeAspect="1"/>
          </p:cNvPicPr>
          <p:nvPr>
            <p:ph sz="quarter" idx="15"/>
          </p:nvPr>
        </p:nvPicPr>
        <p:blipFill>
          <a:blip r:embed="rId3"/>
          <a:stretch>
            <a:fillRect/>
          </a:stretch>
        </p:blipFill>
        <p:spPr>
          <a:xfrm>
            <a:off x="6136481" y="986444"/>
            <a:ext cx="5078003" cy="4062401"/>
          </a:xfrm>
          <a:prstGeom prst="rect">
            <a:avLst/>
          </a:prstGeom>
        </p:spPr>
      </p:pic>
      <p:sp>
        <p:nvSpPr>
          <p:cNvPr id="9" name="TextBox 8"/>
          <p:cNvSpPr txBox="1"/>
          <p:nvPr/>
        </p:nvSpPr>
        <p:spPr>
          <a:xfrm>
            <a:off x="3995143" y="5211055"/>
            <a:ext cx="3870578" cy="923330"/>
          </a:xfrm>
          <a:prstGeom prst="rect">
            <a:avLst/>
          </a:prstGeom>
          <a:solidFill>
            <a:schemeClr val="bg1"/>
          </a:solidFill>
        </p:spPr>
        <p:txBody>
          <a:bodyPr wrap="square" rtlCol="0">
            <a:spAutoFit/>
          </a:bodyPr>
          <a:lstStyle/>
          <a:p>
            <a:pPr algn="ctr"/>
            <a:r>
              <a:rPr lang="en-US" b="1" dirty="0">
                <a:latin typeface="+mj-lt"/>
              </a:rPr>
              <a:t>Enhanced to display up to 400 Scans Data at a time. Storage of profiles for 1 year.</a:t>
            </a:r>
          </a:p>
        </p:txBody>
      </p:sp>
      <p:pic>
        <p:nvPicPr>
          <p:cNvPr id="11" name="Content Placeholder 19"/>
          <p:cNvPicPr>
            <a:picLocks noGrp="1" noChangeAspect="1"/>
          </p:cNvPicPr>
          <p:nvPr>
            <p:ph sz="quarter" idx="4294967295"/>
          </p:nvPr>
        </p:nvPicPr>
        <p:blipFill>
          <a:blip r:embed="rId2"/>
          <a:stretch>
            <a:fillRect/>
          </a:stretch>
        </p:blipFill>
        <p:spPr>
          <a:xfrm>
            <a:off x="581025" y="956548"/>
            <a:ext cx="5131785" cy="4105429"/>
          </a:xfrm>
          <a:prstGeom prst="rect">
            <a:avLst/>
          </a:prstGeom>
        </p:spPr>
      </p:pic>
    </p:spTree>
    <p:extLst>
      <p:ext uri="{BB962C8B-B14F-4D97-AF65-F5344CB8AC3E}">
        <p14:creationId xmlns:p14="http://schemas.microsoft.com/office/powerpoint/2010/main" val="731752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240" y="289624"/>
            <a:ext cx="10531033" cy="512064"/>
          </a:xfrm>
        </p:spPr>
        <p:txBody>
          <a:bodyPr/>
          <a:lstStyle/>
          <a:p>
            <a:r>
              <a:rPr lang="en-US" dirty="0"/>
              <a:t>Integrated Quality History: Trend, MIS, Export Data</a:t>
            </a:r>
          </a:p>
        </p:txBody>
      </p:sp>
      <p:sp>
        <p:nvSpPr>
          <p:cNvPr id="5" name="Slide Number Placeholder 4"/>
          <p:cNvSpPr>
            <a:spLocks noGrp="1"/>
          </p:cNvSpPr>
          <p:nvPr>
            <p:ph type="sldNum" sz="quarter" idx="24"/>
          </p:nvPr>
        </p:nvSpPr>
        <p:spPr/>
        <p:txBody>
          <a:bodyPr/>
          <a:lstStyle/>
          <a:p>
            <a:pPr>
              <a:defRPr/>
            </a:pPr>
            <a:fld id="{F0121559-6FAE-4C9F-95D5-751370D9C50E}" type="slidenum">
              <a:rPr lang="en-US" smtClean="0"/>
              <a:pPr>
                <a:defRPr/>
              </a:pPr>
              <a:t>22</a:t>
            </a:fld>
            <a:endParaRPr lang="en-US" dirty="0"/>
          </a:p>
        </p:txBody>
      </p:sp>
      <p:pic>
        <p:nvPicPr>
          <p:cNvPr id="17" name="Content Placeholder 11"/>
          <p:cNvPicPr>
            <a:picLocks noGrp="1" noChangeAspect="1"/>
          </p:cNvPicPr>
          <p:nvPr>
            <p:ph sz="quarter" idx="18"/>
          </p:nvPr>
        </p:nvPicPr>
        <p:blipFill>
          <a:blip r:embed="rId2"/>
          <a:stretch>
            <a:fillRect/>
          </a:stretch>
        </p:blipFill>
        <p:spPr>
          <a:xfrm>
            <a:off x="6756823" y="3702050"/>
            <a:ext cx="4073101" cy="2882263"/>
          </a:xfrm>
          <a:prstGeom prst="rect">
            <a:avLst/>
          </a:prstGeom>
        </p:spPr>
      </p:pic>
      <p:pic>
        <p:nvPicPr>
          <p:cNvPr id="19" name="Content Placeholder 5"/>
          <p:cNvPicPr>
            <a:picLocks noGrp="1" noChangeAspect="1"/>
          </p:cNvPicPr>
          <p:nvPr>
            <p:ph sz="quarter" idx="26"/>
          </p:nvPr>
        </p:nvPicPr>
        <p:blipFill>
          <a:blip r:embed="rId3"/>
          <a:stretch>
            <a:fillRect/>
          </a:stretch>
        </p:blipFill>
        <p:spPr>
          <a:xfrm>
            <a:off x="6680501" y="1017588"/>
            <a:ext cx="4003073" cy="2468562"/>
          </a:xfrm>
          <a:prstGeom prst="rect">
            <a:avLst/>
          </a:prstGeom>
        </p:spPr>
      </p:pic>
      <p:pic>
        <p:nvPicPr>
          <p:cNvPr id="15" name="Content Placeholder 7"/>
          <p:cNvPicPr>
            <a:picLocks noGrp="1" noChangeAspect="1"/>
          </p:cNvPicPr>
          <p:nvPr>
            <p:ph sz="quarter" idx="27"/>
          </p:nvPr>
        </p:nvPicPr>
        <p:blipFill>
          <a:blip r:embed="rId4"/>
          <a:stretch>
            <a:fillRect/>
          </a:stretch>
        </p:blipFill>
        <p:spPr>
          <a:xfrm>
            <a:off x="382741" y="3702050"/>
            <a:ext cx="5299289" cy="2746375"/>
          </a:xfrm>
          <a:prstGeom prst="rect">
            <a:avLst/>
          </a:prstGeom>
        </p:spPr>
      </p:pic>
      <p:sp>
        <p:nvSpPr>
          <p:cNvPr id="3" name="Content Placeholder 2"/>
          <p:cNvSpPr>
            <a:spLocks noGrp="1"/>
          </p:cNvSpPr>
          <p:nvPr>
            <p:ph sz="quarter" idx="28"/>
          </p:nvPr>
        </p:nvSpPr>
        <p:spPr>
          <a:xfrm>
            <a:off x="714240" y="876862"/>
            <a:ext cx="5172010" cy="2468880"/>
          </a:xfrm>
        </p:spPr>
        <p:txBody>
          <a:bodyPr/>
          <a:lstStyle/>
          <a:p>
            <a:r>
              <a:rPr lang="en-US" dirty="0"/>
              <a:t>Trend Control will show directly the historical data up to last one year.</a:t>
            </a:r>
          </a:p>
          <a:p>
            <a:endParaRPr lang="en-US" dirty="0"/>
          </a:p>
          <a:p>
            <a:r>
              <a:rPr lang="en-US" dirty="0"/>
              <a:t>In MIS one can select one year old Roll for viewing the report.</a:t>
            </a:r>
          </a:p>
          <a:p>
            <a:endParaRPr lang="en-US" dirty="0"/>
          </a:p>
          <a:p>
            <a:r>
              <a:rPr lang="en-US" dirty="0"/>
              <a:t>Export the tag data for offline analysis.</a:t>
            </a:r>
          </a:p>
          <a:p>
            <a:pPr marL="104457" indent="0">
              <a:buNone/>
            </a:pPr>
            <a:endParaRPr lang="en-US" dirty="0"/>
          </a:p>
        </p:txBody>
      </p:sp>
    </p:spTree>
    <p:extLst>
      <p:ext uri="{BB962C8B-B14F-4D97-AF65-F5344CB8AC3E}">
        <p14:creationId xmlns:p14="http://schemas.microsoft.com/office/powerpoint/2010/main" val="676178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820" y="139683"/>
            <a:ext cx="8002359" cy="498610"/>
          </a:xfrm>
        </p:spPr>
        <p:txBody>
          <a:bodyPr/>
          <a:lstStyle/>
          <a:p>
            <a:r>
              <a:rPr lang="en-US" dirty="0"/>
              <a:t>Browser based displays for QCS </a:t>
            </a:r>
            <a:endParaRPr lang="en-AU" dirty="0"/>
          </a:p>
        </p:txBody>
      </p:sp>
      <p:sp>
        <p:nvSpPr>
          <p:cNvPr id="3" name="Text Placeholder 2"/>
          <p:cNvSpPr>
            <a:spLocks noGrp="1"/>
          </p:cNvSpPr>
          <p:nvPr>
            <p:ph type="body" sz="quarter" idx="10"/>
          </p:nvPr>
        </p:nvSpPr>
        <p:spPr>
          <a:xfrm>
            <a:off x="817635" y="691287"/>
            <a:ext cx="8002588" cy="1188266"/>
          </a:xfrm>
        </p:spPr>
        <p:txBody>
          <a:bodyPr>
            <a:noAutofit/>
          </a:bodyPr>
          <a:lstStyle/>
          <a:p>
            <a:r>
              <a:rPr lang="fi-FI" sz="1600" dirty="0"/>
              <a:t>Access displays from Web Browser – IE, Chrome, Safari</a:t>
            </a:r>
          </a:p>
          <a:p>
            <a:r>
              <a:rPr lang="fi-FI" sz="1600" dirty="0"/>
              <a:t>HTML5 Technology, for Tablet &amp; Touch screen based operation or normal PC Station</a:t>
            </a:r>
          </a:p>
          <a:p>
            <a:r>
              <a:rPr lang="fi-FI" sz="1600" dirty="0"/>
              <a:t>Available for Single Scanner, Single-Dual Sensor Templates </a:t>
            </a:r>
          </a:p>
          <a:p>
            <a:r>
              <a:rPr lang="en-US" sz="1600" dirty="0"/>
              <a:t>Casual access to QCS displays from mill LAN with </a:t>
            </a:r>
            <a:r>
              <a:rPr lang="en-US" sz="1600" u="sng" dirty="0"/>
              <a:t>zero client installation</a:t>
            </a:r>
          </a:p>
          <a:p>
            <a:r>
              <a:rPr lang="en-US" sz="1600" dirty="0"/>
              <a:t>No additional loading in QCS server for up to 20 web clients</a:t>
            </a:r>
          </a:p>
          <a:p>
            <a:endParaRPr lang="en-AU" sz="1600" dirty="0"/>
          </a:p>
        </p:txBody>
      </p:sp>
      <p:sp>
        <p:nvSpPr>
          <p:cNvPr id="4" name="Slide Number Placeholder 3"/>
          <p:cNvSpPr>
            <a:spLocks noGrp="1"/>
          </p:cNvSpPr>
          <p:nvPr>
            <p:ph type="sldNum" sz="quarter" idx="11"/>
          </p:nvPr>
        </p:nvSpPr>
        <p:spPr/>
        <p:txBody>
          <a:bodyPr/>
          <a:lstStyle/>
          <a:p>
            <a:pPr>
              <a:defRPr/>
            </a:pPr>
            <a:fld id="{2132F80C-DC12-4CF7-8A7E-D8DE1F3D6301}" type="slidenum">
              <a:rPr lang="en-US" smtClean="0">
                <a:solidFill>
                  <a:srgbClr val="FFFFFF"/>
                </a:solidFill>
              </a:rPr>
              <a:pPr>
                <a:defRPr/>
              </a:pPr>
              <a:t>23</a:t>
            </a:fld>
            <a:endParaRPr lang="en-US" dirty="0">
              <a:solidFill>
                <a:srgbClr val="FFFFFF"/>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7475" y="2377731"/>
            <a:ext cx="5601429" cy="2641944"/>
          </a:xfrm>
          <a:prstGeom prst="rect">
            <a:avLst/>
          </a:prstGeom>
          <a:effectLst>
            <a:outerShdw blurRad="50800" dist="50800" dir="5400000" algn="ctr" rotWithShape="0">
              <a:schemeClr val="bg1">
                <a:lumMod val="50000"/>
              </a:scheme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912" y="2290011"/>
            <a:ext cx="4293688" cy="2708879"/>
          </a:xfrm>
          <a:prstGeom prst="rect">
            <a:avLst/>
          </a:prstGeom>
          <a:effectLst>
            <a:outerShdw blurRad="50800" dist="50800" dir="5400000" algn="ctr" rotWithShape="0">
              <a:schemeClr val="bg1">
                <a:lumMod val="50000"/>
              </a:scheme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7902" y="4429125"/>
            <a:ext cx="4956884" cy="2225009"/>
          </a:xfrm>
          <a:prstGeom prst="rect">
            <a:avLst/>
          </a:prstGeom>
          <a:effectLst>
            <a:outerShdw blurRad="50800" dist="50800" dir="5400000" algn="ctr" rotWithShape="0">
              <a:schemeClr val="bg1">
                <a:lumMod val="50000"/>
              </a:schemeClr>
            </a:outerShdw>
          </a:effectLst>
        </p:spPr>
      </p:pic>
    </p:spTree>
    <p:extLst>
      <p:ext uri="{BB962C8B-B14F-4D97-AF65-F5344CB8AC3E}">
        <p14:creationId xmlns:p14="http://schemas.microsoft.com/office/powerpoint/2010/main" val="2700582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66355A-084C-D24E-9AD2-7E4FC41EA627}" type="slidenum">
              <a:rPr lang="en-US" smtClean="0"/>
              <a:pPr/>
              <a:t>24</a:t>
            </a:fld>
            <a:endParaRPr lang="en-US" dirty="0"/>
          </a:p>
        </p:txBody>
      </p:sp>
      <p:sp>
        <p:nvSpPr>
          <p:cNvPr id="91" name="Text Placeholder 90"/>
          <p:cNvSpPr>
            <a:spLocks noGrp="1"/>
          </p:cNvSpPr>
          <p:nvPr>
            <p:ph type="body" sz="quarter" idx="15"/>
          </p:nvPr>
        </p:nvSpPr>
        <p:spPr>
          <a:xfrm>
            <a:off x="315384" y="6363596"/>
            <a:ext cx="11063816" cy="457200"/>
          </a:xfrm>
        </p:spPr>
        <p:txBody>
          <a:bodyPr/>
          <a:lstStyle/>
          <a:p>
            <a:r>
              <a:rPr lang="en-US" dirty="0"/>
              <a:t>80%+ Reduction in Maintenance, Space, Energy Use and Better Security</a:t>
            </a:r>
          </a:p>
          <a:p>
            <a:endParaRPr lang="en-US" dirty="0"/>
          </a:p>
        </p:txBody>
      </p:sp>
      <p:sp>
        <p:nvSpPr>
          <p:cNvPr id="5" name="Title 4"/>
          <p:cNvSpPr>
            <a:spLocks noGrp="1"/>
          </p:cNvSpPr>
          <p:nvPr>
            <p:ph type="title"/>
          </p:nvPr>
        </p:nvSpPr>
        <p:spPr>
          <a:xfrm>
            <a:off x="693440" y="119467"/>
            <a:ext cx="10830680" cy="373531"/>
          </a:xfrm>
        </p:spPr>
        <p:txBody>
          <a:bodyPr/>
          <a:lstStyle/>
          <a:p>
            <a:r>
              <a:rPr lang="en-US" dirty="0"/>
              <a:t>Virtualization to Minimize Lifecycle IT costs</a:t>
            </a:r>
          </a:p>
        </p:txBody>
      </p:sp>
      <p:pic>
        <p:nvPicPr>
          <p:cNvPr id="7" name="Picture 10" descr="ICON_VM_basic_flat_R2_Q408.png"/>
          <p:cNvPicPr>
            <a:picLocks noChangeAspect="1"/>
          </p:cNvPicPr>
          <p:nvPr/>
        </p:nvPicPr>
        <p:blipFill>
          <a:blip r:embed="rId2" cstate="print"/>
          <a:srcRect/>
          <a:stretch>
            <a:fillRect/>
          </a:stretch>
        </p:blipFill>
        <p:spPr bwMode="auto">
          <a:xfrm>
            <a:off x="5629427" y="1905583"/>
            <a:ext cx="539317" cy="359755"/>
          </a:xfrm>
          <a:prstGeom prst="rect">
            <a:avLst/>
          </a:prstGeom>
          <a:noFill/>
          <a:ln w="9525">
            <a:noFill/>
            <a:miter lim="800000"/>
            <a:headEnd/>
            <a:tailEnd/>
          </a:ln>
        </p:spPr>
      </p:pic>
      <p:grpSp>
        <p:nvGrpSpPr>
          <p:cNvPr id="8" name="Group 45"/>
          <p:cNvGrpSpPr/>
          <p:nvPr/>
        </p:nvGrpSpPr>
        <p:grpSpPr>
          <a:xfrm>
            <a:off x="742893" y="2298756"/>
            <a:ext cx="2332748" cy="975992"/>
            <a:chOff x="982998" y="3631756"/>
            <a:chExt cx="2799297" cy="1171191"/>
          </a:xfrm>
        </p:grpSpPr>
        <p:sp>
          <p:nvSpPr>
            <p:cNvPr id="9" name="Rounded Rectangle 32"/>
            <p:cNvSpPr/>
            <p:nvPr/>
          </p:nvSpPr>
          <p:spPr bwMode="auto">
            <a:xfrm>
              <a:off x="982998" y="3631756"/>
              <a:ext cx="2799297" cy="577270"/>
            </a:xfrm>
            <a:prstGeom prst="roundRect">
              <a:avLst/>
            </a:prstGeom>
            <a:gradFill>
              <a:gsLst>
                <a:gs pos="0">
                  <a:srgbClr val="037BB1"/>
                </a:gs>
                <a:gs pos="83000">
                  <a:srgbClr val="0383BD">
                    <a:alpha val="64000"/>
                  </a:srgbClr>
                </a:gs>
              </a:gsLst>
            </a:gradFill>
            <a:ln w="12700">
              <a:solidFill>
                <a:schemeClr val="accent1">
                  <a:lumMod val="75000"/>
                </a:schemeClr>
              </a:solidFill>
              <a:headEnd type="none" w="med" len="med"/>
              <a:tailEnd type="none" w="med" len="med"/>
            </a:ln>
            <a:effectLst/>
            <a:scene3d>
              <a:camera prst="orthographicFront"/>
              <a:lightRig rig="threePt" dir="t"/>
            </a:scene3d>
            <a:sp3d>
              <a:bevelT w="31750" h="6350"/>
            </a:sp3d>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sz="1733" dirty="0">
                  <a:solidFill>
                    <a:schemeClr val="bg1"/>
                  </a:solidFill>
                </a:rPr>
                <a:t>VMware ESXi</a:t>
              </a:r>
            </a:p>
          </p:txBody>
        </p:sp>
        <p:pic>
          <p:nvPicPr>
            <p:cNvPr id="10" name="Picture 4" descr="ICON_VirtTriangle_flat_Q408.png"/>
            <p:cNvPicPr>
              <a:picLocks noChangeAspect="1"/>
            </p:cNvPicPr>
            <p:nvPr/>
          </p:nvPicPr>
          <p:blipFill>
            <a:blip r:embed="rId3" cstate="print"/>
            <a:srcRect/>
            <a:stretch>
              <a:fillRect/>
            </a:stretch>
          </p:blipFill>
          <p:spPr bwMode="auto">
            <a:xfrm>
              <a:off x="1082852" y="4209025"/>
              <a:ext cx="2596195" cy="593922"/>
            </a:xfrm>
            <a:prstGeom prst="rect">
              <a:avLst/>
            </a:prstGeom>
            <a:noFill/>
            <a:ln w="9525">
              <a:noFill/>
              <a:miter lim="800000"/>
              <a:headEnd/>
              <a:tailEnd/>
            </a:ln>
          </p:spPr>
        </p:pic>
      </p:grpSp>
      <p:pic>
        <p:nvPicPr>
          <p:cNvPr id="11" name="Picture 8" descr="ICON_Server_flat_Q408.png"/>
          <p:cNvPicPr>
            <a:picLocks noChangeAspect="1"/>
          </p:cNvPicPr>
          <p:nvPr/>
        </p:nvPicPr>
        <p:blipFill>
          <a:blip r:embed="rId4" cstate="print"/>
          <a:srcRect/>
          <a:stretch>
            <a:fillRect/>
          </a:stretch>
        </p:blipFill>
        <p:spPr bwMode="auto">
          <a:xfrm>
            <a:off x="1091226" y="3228829"/>
            <a:ext cx="1607687" cy="272572"/>
          </a:xfrm>
          <a:prstGeom prst="rect">
            <a:avLst/>
          </a:prstGeom>
          <a:noFill/>
          <a:ln w="9525">
            <a:noFill/>
            <a:miter lim="800000"/>
            <a:headEnd/>
            <a:tailEnd/>
          </a:ln>
        </p:spPr>
      </p:pic>
      <p:grpSp>
        <p:nvGrpSpPr>
          <p:cNvPr id="12" name="Group 64"/>
          <p:cNvGrpSpPr/>
          <p:nvPr/>
        </p:nvGrpSpPr>
        <p:grpSpPr>
          <a:xfrm>
            <a:off x="3176826" y="1905583"/>
            <a:ext cx="2321427" cy="359755"/>
            <a:chOff x="3903719" y="3159949"/>
            <a:chExt cx="2785712" cy="431706"/>
          </a:xfrm>
        </p:grpSpPr>
        <p:pic>
          <p:nvPicPr>
            <p:cNvPr id="13" name="Picture 10" descr="ICON_VM_basic_flat_R2_Q408.png"/>
            <p:cNvPicPr>
              <a:picLocks noChangeAspect="1"/>
            </p:cNvPicPr>
            <p:nvPr/>
          </p:nvPicPr>
          <p:blipFill>
            <a:blip r:embed="rId2" cstate="print"/>
            <a:srcRect/>
            <a:stretch>
              <a:fillRect/>
            </a:stretch>
          </p:blipFill>
          <p:spPr bwMode="auto">
            <a:xfrm>
              <a:off x="3903719" y="3159949"/>
              <a:ext cx="647180" cy="431706"/>
            </a:xfrm>
            <a:prstGeom prst="rect">
              <a:avLst/>
            </a:prstGeom>
            <a:noFill/>
            <a:ln w="9525">
              <a:noFill/>
              <a:miter lim="800000"/>
              <a:headEnd/>
              <a:tailEnd/>
            </a:ln>
          </p:spPr>
        </p:pic>
        <p:pic>
          <p:nvPicPr>
            <p:cNvPr id="14" name="Picture 10" descr="ICON_VM_basic_flat_R2_Q408.png"/>
            <p:cNvPicPr>
              <a:picLocks noChangeAspect="1"/>
            </p:cNvPicPr>
            <p:nvPr/>
          </p:nvPicPr>
          <p:blipFill>
            <a:blip r:embed="rId2" cstate="print"/>
            <a:srcRect/>
            <a:stretch>
              <a:fillRect/>
            </a:stretch>
          </p:blipFill>
          <p:spPr bwMode="auto">
            <a:xfrm>
              <a:off x="4616562" y="3159949"/>
              <a:ext cx="647180" cy="431706"/>
            </a:xfrm>
            <a:prstGeom prst="rect">
              <a:avLst/>
            </a:prstGeom>
            <a:noFill/>
            <a:ln w="9525">
              <a:noFill/>
              <a:miter lim="800000"/>
              <a:headEnd/>
              <a:tailEnd/>
            </a:ln>
          </p:spPr>
        </p:pic>
        <p:pic>
          <p:nvPicPr>
            <p:cNvPr id="15" name="Picture 10" descr="ICON_VM_basic_flat_R2_Q408.png"/>
            <p:cNvPicPr>
              <a:picLocks noChangeAspect="1"/>
            </p:cNvPicPr>
            <p:nvPr/>
          </p:nvPicPr>
          <p:blipFill>
            <a:blip r:embed="rId2" cstate="print"/>
            <a:srcRect/>
            <a:stretch>
              <a:fillRect/>
            </a:stretch>
          </p:blipFill>
          <p:spPr bwMode="auto">
            <a:xfrm>
              <a:off x="5329406" y="3159949"/>
              <a:ext cx="647180" cy="431706"/>
            </a:xfrm>
            <a:prstGeom prst="rect">
              <a:avLst/>
            </a:prstGeom>
            <a:noFill/>
            <a:ln w="9525">
              <a:noFill/>
              <a:miter lim="800000"/>
              <a:headEnd/>
              <a:tailEnd/>
            </a:ln>
          </p:spPr>
        </p:pic>
        <p:pic>
          <p:nvPicPr>
            <p:cNvPr id="16" name="Picture 10" descr="ICON_VM_basic_flat_R2_Q408.png"/>
            <p:cNvPicPr>
              <a:picLocks noChangeAspect="1"/>
            </p:cNvPicPr>
            <p:nvPr/>
          </p:nvPicPr>
          <p:blipFill>
            <a:blip r:embed="rId2" cstate="print"/>
            <a:srcRect/>
            <a:stretch>
              <a:fillRect/>
            </a:stretch>
          </p:blipFill>
          <p:spPr bwMode="auto">
            <a:xfrm>
              <a:off x="6042251" y="3159949"/>
              <a:ext cx="647180" cy="431706"/>
            </a:xfrm>
            <a:prstGeom prst="rect">
              <a:avLst/>
            </a:prstGeom>
            <a:noFill/>
            <a:ln w="9525">
              <a:noFill/>
              <a:miter lim="800000"/>
              <a:headEnd/>
              <a:tailEnd/>
            </a:ln>
          </p:spPr>
        </p:pic>
      </p:grpSp>
      <p:grpSp>
        <p:nvGrpSpPr>
          <p:cNvPr id="17" name="Group 51"/>
          <p:cNvGrpSpPr/>
          <p:nvPr/>
        </p:nvGrpSpPr>
        <p:grpSpPr>
          <a:xfrm>
            <a:off x="3183760" y="2298756"/>
            <a:ext cx="2332748" cy="975992"/>
            <a:chOff x="3912038" y="3631756"/>
            <a:chExt cx="2799297" cy="1171191"/>
          </a:xfrm>
        </p:grpSpPr>
        <p:sp>
          <p:nvSpPr>
            <p:cNvPr id="18" name="Rounded Rectangle 47"/>
            <p:cNvSpPr/>
            <p:nvPr/>
          </p:nvSpPr>
          <p:spPr bwMode="auto">
            <a:xfrm>
              <a:off x="3912038" y="3631756"/>
              <a:ext cx="2799297" cy="577270"/>
            </a:xfrm>
            <a:prstGeom prst="roundRect">
              <a:avLst/>
            </a:prstGeom>
            <a:gradFill>
              <a:gsLst>
                <a:gs pos="0">
                  <a:srgbClr val="037BB1"/>
                </a:gs>
                <a:gs pos="83000">
                  <a:srgbClr val="0383BD">
                    <a:alpha val="64000"/>
                  </a:srgbClr>
                </a:gs>
              </a:gsLst>
            </a:gradFill>
            <a:ln w="12700">
              <a:solidFill>
                <a:schemeClr val="accent1">
                  <a:lumMod val="75000"/>
                </a:schemeClr>
              </a:solidFill>
              <a:headEnd type="none" w="med" len="med"/>
              <a:tailEnd type="none" w="med" len="med"/>
            </a:ln>
            <a:effectLst/>
            <a:scene3d>
              <a:camera prst="orthographicFront"/>
              <a:lightRig rig="threePt" dir="t"/>
            </a:scene3d>
            <a:sp3d>
              <a:bevelT w="31750" h="6350"/>
            </a:sp3d>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sz="1733" dirty="0">
                  <a:solidFill>
                    <a:schemeClr val="bg1"/>
                  </a:solidFill>
                </a:rPr>
                <a:t>VMware ESXi</a:t>
              </a:r>
            </a:p>
          </p:txBody>
        </p:sp>
        <p:pic>
          <p:nvPicPr>
            <p:cNvPr id="19" name="Picture 4" descr="ICON_VirtTriangle_flat_Q408.png"/>
            <p:cNvPicPr>
              <a:picLocks noChangeAspect="1"/>
            </p:cNvPicPr>
            <p:nvPr/>
          </p:nvPicPr>
          <p:blipFill>
            <a:blip r:embed="rId3" cstate="print"/>
            <a:srcRect/>
            <a:stretch>
              <a:fillRect/>
            </a:stretch>
          </p:blipFill>
          <p:spPr bwMode="auto">
            <a:xfrm>
              <a:off x="4011893" y="4209025"/>
              <a:ext cx="2596195" cy="593922"/>
            </a:xfrm>
            <a:prstGeom prst="rect">
              <a:avLst/>
            </a:prstGeom>
            <a:noFill/>
            <a:ln w="9525">
              <a:noFill/>
              <a:miter lim="800000"/>
              <a:headEnd/>
              <a:tailEnd/>
            </a:ln>
          </p:spPr>
        </p:pic>
      </p:grpSp>
      <p:pic>
        <p:nvPicPr>
          <p:cNvPr id="20" name="Picture 8" descr="ICON_Server_flat_Q408.png"/>
          <p:cNvPicPr>
            <a:picLocks noChangeAspect="1"/>
          </p:cNvPicPr>
          <p:nvPr/>
        </p:nvPicPr>
        <p:blipFill>
          <a:blip r:embed="rId4" cstate="print"/>
          <a:srcRect/>
          <a:stretch>
            <a:fillRect/>
          </a:stretch>
        </p:blipFill>
        <p:spPr bwMode="auto">
          <a:xfrm>
            <a:off x="3532096" y="3228829"/>
            <a:ext cx="1607687" cy="272572"/>
          </a:xfrm>
          <a:prstGeom prst="rect">
            <a:avLst/>
          </a:prstGeom>
          <a:noFill/>
          <a:ln w="9525">
            <a:noFill/>
            <a:miter lim="800000"/>
            <a:headEnd/>
            <a:tailEnd/>
          </a:ln>
        </p:spPr>
      </p:pic>
      <p:grpSp>
        <p:nvGrpSpPr>
          <p:cNvPr id="21" name="Group 66"/>
          <p:cNvGrpSpPr/>
          <p:nvPr/>
        </p:nvGrpSpPr>
        <p:grpSpPr>
          <a:xfrm>
            <a:off x="751360" y="1893677"/>
            <a:ext cx="2321425" cy="359755"/>
            <a:chOff x="6832759" y="3159949"/>
            <a:chExt cx="2785711" cy="431706"/>
          </a:xfrm>
        </p:grpSpPr>
        <p:pic>
          <p:nvPicPr>
            <p:cNvPr id="22" name="Picture 10" descr="ICON_VM_basic_flat_R2_Q408.png"/>
            <p:cNvPicPr>
              <a:picLocks noChangeAspect="1"/>
            </p:cNvPicPr>
            <p:nvPr/>
          </p:nvPicPr>
          <p:blipFill>
            <a:blip r:embed="rId2" cstate="print"/>
            <a:srcRect/>
            <a:stretch>
              <a:fillRect/>
            </a:stretch>
          </p:blipFill>
          <p:spPr bwMode="auto">
            <a:xfrm>
              <a:off x="6832759" y="3159949"/>
              <a:ext cx="647180" cy="431706"/>
            </a:xfrm>
            <a:prstGeom prst="rect">
              <a:avLst/>
            </a:prstGeom>
            <a:noFill/>
            <a:ln w="9525">
              <a:noFill/>
              <a:miter lim="800000"/>
              <a:headEnd/>
              <a:tailEnd/>
            </a:ln>
          </p:spPr>
        </p:pic>
        <p:pic>
          <p:nvPicPr>
            <p:cNvPr id="23" name="Picture 10" descr="ICON_VM_basic_flat_R2_Q408.png"/>
            <p:cNvPicPr>
              <a:picLocks noChangeAspect="1"/>
            </p:cNvPicPr>
            <p:nvPr/>
          </p:nvPicPr>
          <p:blipFill>
            <a:blip r:embed="rId2" cstate="print"/>
            <a:srcRect/>
            <a:stretch>
              <a:fillRect/>
            </a:stretch>
          </p:blipFill>
          <p:spPr bwMode="auto">
            <a:xfrm>
              <a:off x="7545602" y="3159949"/>
              <a:ext cx="647180" cy="431706"/>
            </a:xfrm>
            <a:prstGeom prst="rect">
              <a:avLst/>
            </a:prstGeom>
            <a:noFill/>
            <a:ln w="9525">
              <a:noFill/>
              <a:miter lim="800000"/>
              <a:headEnd/>
              <a:tailEnd/>
            </a:ln>
          </p:spPr>
        </p:pic>
        <p:pic>
          <p:nvPicPr>
            <p:cNvPr id="24" name="Picture 10" descr="ICON_VM_basic_flat_R2_Q408.png"/>
            <p:cNvPicPr>
              <a:picLocks noChangeAspect="1"/>
            </p:cNvPicPr>
            <p:nvPr/>
          </p:nvPicPr>
          <p:blipFill>
            <a:blip r:embed="rId2" cstate="print"/>
            <a:srcRect/>
            <a:stretch>
              <a:fillRect/>
            </a:stretch>
          </p:blipFill>
          <p:spPr bwMode="auto">
            <a:xfrm>
              <a:off x="8258445" y="3159949"/>
              <a:ext cx="647180" cy="431706"/>
            </a:xfrm>
            <a:prstGeom prst="rect">
              <a:avLst/>
            </a:prstGeom>
            <a:noFill/>
            <a:ln w="9525">
              <a:noFill/>
              <a:miter lim="800000"/>
              <a:headEnd/>
              <a:tailEnd/>
            </a:ln>
          </p:spPr>
        </p:pic>
        <p:pic>
          <p:nvPicPr>
            <p:cNvPr id="25" name="Picture 10" descr="ICON_VM_basic_flat_R2_Q408.png"/>
            <p:cNvPicPr>
              <a:picLocks noChangeAspect="1"/>
            </p:cNvPicPr>
            <p:nvPr/>
          </p:nvPicPr>
          <p:blipFill>
            <a:blip r:embed="rId2" cstate="print"/>
            <a:srcRect/>
            <a:stretch>
              <a:fillRect/>
            </a:stretch>
          </p:blipFill>
          <p:spPr bwMode="auto">
            <a:xfrm>
              <a:off x="8971290" y="3159949"/>
              <a:ext cx="647180" cy="431706"/>
            </a:xfrm>
            <a:prstGeom prst="rect">
              <a:avLst/>
            </a:prstGeom>
            <a:noFill/>
            <a:ln w="9525">
              <a:noFill/>
              <a:miter lim="800000"/>
              <a:headEnd/>
              <a:tailEnd/>
            </a:ln>
          </p:spPr>
        </p:pic>
      </p:grpSp>
      <p:grpSp>
        <p:nvGrpSpPr>
          <p:cNvPr id="26" name="Group 67"/>
          <p:cNvGrpSpPr/>
          <p:nvPr/>
        </p:nvGrpSpPr>
        <p:grpSpPr>
          <a:xfrm>
            <a:off x="742893" y="605800"/>
            <a:ext cx="7204717" cy="1295157"/>
            <a:chOff x="982998" y="1600210"/>
            <a:chExt cx="8645661" cy="1554188"/>
          </a:xfrm>
        </p:grpSpPr>
        <p:sp>
          <p:nvSpPr>
            <p:cNvPr id="27" name="Isosceles Triangle 26"/>
            <p:cNvSpPr/>
            <p:nvPr/>
          </p:nvSpPr>
          <p:spPr bwMode="auto">
            <a:xfrm>
              <a:off x="1174384" y="2155277"/>
              <a:ext cx="8254567" cy="999121"/>
            </a:xfrm>
            <a:prstGeom prst="triangle">
              <a:avLst/>
            </a:prstGeom>
            <a:gradFill flip="none" rotWithShape="1">
              <a:gsLst>
                <a:gs pos="100000">
                  <a:srgbClr val="81B34B"/>
                </a:gs>
                <a:gs pos="56000">
                  <a:srgbClr val="81B04B"/>
                </a:gs>
                <a:gs pos="0">
                  <a:srgbClr val="EBEDEF"/>
                </a:gs>
              </a:gsLst>
              <a:lin ang="16200000" scaled="0"/>
              <a:tileRect/>
            </a:gradFill>
            <a:ln w="0" cap="rnd" cmpd="dbl">
              <a:noFill/>
              <a:headEnd type="none" w="med" len="med"/>
              <a:tailEnd type="none" w="med" len="med"/>
            </a:ln>
            <a:effectLst/>
            <a:scene3d>
              <a:camera prst="orthographicFront"/>
              <a:lightRig rig="threePt" dir="t"/>
            </a:scene3d>
            <a:sp3d prstMaterial="matte">
              <a:contourClr>
                <a:schemeClr val="bg1"/>
              </a:contourClr>
            </a:sp3d>
          </p:spPr>
          <p:style>
            <a:lnRef idx="1">
              <a:schemeClr val="accent4"/>
            </a:lnRef>
            <a:fillRef idx="3">
              <a:schemeClr val="accent4"/>
            </a:fillRef>
            <a:effectRef idx="2">
              <a:schemeClr val="accent4"/>
            </a:effectRef>
            <a:fontRef idx="minor">
              <a:schemeClr val="lt1"/>
            </a:fontRef>
          </p:style>
          <p:txBody>
            <a:bodyPr wrap="square" rtlCol="0" anchor="ctr"/>
            <a:lstStyle/>
            <a:p>
              <a:pPr algn="l">
                <a:spcAft>
                  <a:spcPct val="0"/>
                </a:spcAft>
              </a:pPr>
              <a:endParaRPr lang="en-US" sz="1867" baseline="-25000" dirty="0">
                <a:solidFill>
                  <a:srgbClr val="FFFFFF"/>
                </a:solidFill>
              </a:endParaRPr>
            </a:p>
          </p:txBody>
        </p:sp>
        <p:sp>
          <p:nvSpPr>
            <p:cNvPr id="28" name="Rounded Rectangle 63"/>
            <p:cNvSpPr/>
            <p:nvPr/>
          </p:nvSpPr>
          <p:spPr bwMode="auto">
            <a:xfrm>
              <a:off x="982998" y="1600210"/>
              <a:ext cx="8645661" cy="560618"/>
            </a:xfrm>
            <a:prstGeom prst="roundRect">
              <a:avLst/>
            </a:prstGeom>
            <a:gradFill flip="none" rotWithShape="1">
              <a:gsLst>
                <a:gs pos="99000">
                  <a:srgbClr val="AAD26B"/>
                </a:gs>
                <a:gs pos="0">
                  <a:srgbClr val="6C9E3B"/>
                </a:gs>
              </a:gsLst>
              <a:lin ang="16200000" scaled="0"/>
              <a:tileRect/>
            </a:gradFill>
            <a:ln w="12700">
              <a:solidFill>
                <a:srgbClr val="689739"/>
              </a:solidFill>
              <a:headEnd type="none" w="med" len="med"/>
              <a:tailEnd type="none" w="med" len="med"/>
            </a:ln>
            <a:effectLst>
              <a:outerShdw blurRad="50800" dist="25400" dir="5400000" sx="99000" sy="99000" algn="t" rotWithShape="0">
                <a:prstClr val="black">
                  <a:alpha val="30000"/>
                </a:prstClr>
              </a:outerShdw>
            </a:effectLst>
            <a:scene3d>
              <a:camera prst="orthographicFront"/>
              <a:lightRig rig="threePt" dir="t"/>
            </a:scene3d>
            <a:sp3d>
              <a:bevelT w="3175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defRPr/>
              </a:pPr>
              <a:r>
                <a:rPr lang="en-US" sz="1733" dirty="0">
                  <a:solidFill>
                    <a:srgbClr val="FFFFFF"/>
                  </a:solidFill>
                </a:rPr>
                <a:t> Central Virtual Machines Management</a:t>
              </a:r>
            </a:p>
          </p:txBody>
        </p:sp>
      </p:grpSp>
      <p:sp>
        <p:nvSpPr>
          <p:cNvPr id="29" name="TextBox 28"/>
          <p:cNvSpPr txBox="1"/>
          <p:nvPr/>
        </p:nvSpPr>
        <p:spPr>
          <a:xfrm>
            <a:off x="3796479" y="1079126"/>
            <a:ext cx="987450" cy="353943"/>
          </a:xfrm>
          <a:prstGeom prst="rect">
            <a:avLst/>
          </a:prstGeom>
          <a:noFill/>
        </p:spPr>
        <p:txBody>
          <a:bodyPr wrap="none" lIns="76200" tIns="38100" rIns="76200" bIns="38100" rtlCol="0">
            <a:spAutoFit/>
          </a:bodyPr>
          <a:lstStyle/>
          <a:p>
            <a:pPr algn="l"/>
            <a:r>
              <a:rPr lang="en-US" dirty="0">
                <a:solidFill>
                  <a:schemeClr val="bg1"/>
                </a:solidFill>
              </a:rPr>
              <a:t>Manage</a:t>
            </a:r>
          </a:p>
        </p:txBody>
      </p:sp>
      <p:grpSp>
        <p:nvGrpSpPr>
          <p:cNvPr id="30" name="Group 69"/>
          <p:cNvGrpSpPr/>
          <p:nvPr/>
        </p:nvGrpSpPr>
        <p:grpSpPr>
          <a:xfrm>
            <a:off x="8453701" y="3480499"/>
            <a:ext cx="3462353" cy="2404812"/>
            <a:chOff x="10162068" y="4820195"/>
            <a:chExt cx="4154824" cy="2885774"/>
          </a:xfrm>
        </p:grpSpPr>
        <p:pic>
          <p:nvPicPr>
            <p:cNvPr id="31" name="Picture 22" descr="ICON_StorageArray_Q408"/>
            <p:cNvPicPr>
              <a:picLocks noChangeAspect="1" noChangeArrowheads="1"/>
            </p:cNvPicPr>
            <p:nvPr/>
          </p:nvPicPr>
          <p:blipFill>
            <a:blip r:embed="rId5" cstate="print"/>
            <a:srcRect/>
            <a:stretch>
              <a:fillRect/>
            </a:stretch>
          </p:blipFill>
          <p:spPr bwMode="auto">
            <a:xfrm>
              <a:off x="12413919" y="6298978"/>
              <a:ext cx="1853361" cy="1406991"/>
            </a:xfrm>
            <a:prstGeom prst="rect">
              <a:avLst/>
            </a:prstGeom>
            <a:noFill/>
            <a:ln w="9525">
              <a:noFill/>
              <a:miter lim="800000"/>
              <a:headEnd/>
              <a:tailEnd/>
            </a:ln>
          </p:spPr>
        </p:pic>
        <p:pic>
          <p:nvPicPr>
            <p:cNvPr id="32" name="Picture 384" descr="ICON_Server_Rack_Q308"/>
            <p:cNvPicPr>
              <a:picLocks noChangeAspect="1" noChangeArrowheads="1"/>
            </p:cNvPicPr>
            <p:nvPr/>
          </p:nvPicPr>
          <p:blipFill>
            <a:blip r:embed="rId6" cstate="print"/>
            <a:srcRect/>
            <a:stretch>
              <a:fillRect/>
            </a:stretch>
          </p:blipFill>
          <p:spPr bwMode="auto">
            <a:xfrm>
              <a:off x="12490109" y="5895785"/>
              <a:ext cx="1700982" cy="1229694"/>
            </a:xfrm>
            <a:prstGeom prst="rect">
              <a:avLst/>
            </a:prstGeom>
            <a:noFill/>
            <a:ln w="9525">
              <a:noFill/>
              <a:miter lim="800000"/>
              <a:headEnd/>
              <a:tailEnd/>
            </a:ln>
          </p:spPr>
        </p:pic>
        <p:pic>
          <p:nvPicPr>
            <p:cNvPr id="33" name="Picture 20" descr="ICON_NetSwitch_LG_Q408"/>
            <p:cNvPicPr>
              <a:picLocks noChangeAspect="1" noChangeArrowheads="1"/>
            </p:cNvPicPr>
            <p:nvPr/>
          </p:nvPicPr>
          <p:blipFill>
            <a:blip r:embed="rId7" cstate="print"/>
            <a:srcRect/>
            <a:stretch>
              <a:fillRect/>
            </a:stretch>
          </p:blipFill>
          <p:spPr bwMode="auto">
            <a:xfrm>
              <a:off x="12226103" y="5531667"/>
              <a:ext cx="1998653" cy="1193909"/>
            </a:xfrm>
            <a:prstGeom prst="rect">
              <a:avLst/>
            </a:prstGeom>
            <a:noFill/>
            <a:ln w="9525">
              <a:noFill/>
              <a:miter lim="800000"/>
              <a:headEnd/>
              <a:tailEnd/>
            </a:ln>
          </p:spPr>
        </p:pic>
        <p:pic>
          <p:nvPicPr>
            <p:cNvPr id="34" name="Picture 164" descr="DGRM_VirtualizationLayer_Q408"/>
            <p:cNvPicPr>
              <a:picLocks noChangeAspect="1" noChangeArrowheads="1"/>
            </p:cNvPicPr>
            <p:nvPr/>
          </p:nvPicPr>
          <p:blipFill>
            <a:blip r:embed="rId8" cstate="print"/>
            <a:srcRect/>
            <a:stretch>
              <a:fillRect/>
            </a:stretch>
          </p:blipFill>
          <p:spPr bwMode="auto">
            <a:xfrm>
              <a:off x="12461759" y="4968599"/>
              <a:ext cx="1855133" cy="1244332"/>
            </a:xfrm>
            <a:prstGeom prst="rect">
              <a:avLst/>
            </a:prstGeom>
            <a:noFill/>
            <a:ln w="9525">
              <a:noFill/>
              <a:miter lim="800000"/>
              <a:headEnd/>
              <a:tailEnd/>
            </a:ln>
          </p:spPr>
        </p:pic>
        <p:sp>
          <p:nvSpPr>
            <p:cNvPr id="35" name="TextBox 34"/>
            <p:cNvSpPr txBox="1"/>
            <p:nvPr/>
          </p:nvSpPr>
          <p:spPr>
            <a:xfrm>
              <a:off x="10744831" y="6790678"/>
              <a:ext cx="1421029" cy="332399"/>
            </a:xfrm>
            <a:prstGeom prst="rect">
              <a:avLst/>
            </a:prstGeom>
            <a:noFill/>
          </p:spPr>
          <p:txBody>
            <a:bodyPr wrap="square" rtlCol="0">
              <a:spAutoFit/>
            </a:bodyPr>
            <a:lstStyle/>
            <a:p>
              <a:r>
                <a:rPr lang="en-US" sz="1200" dirty="0"/>
                <a:t>Storage</a:t>
              </a:r>
              <a:endParaRPr lang="en-AU" sz="1200" dirty="0"/>
            </a:p>
          </p:txBody>
        </p:sp>
        <p:sp>
          <p:nvSpPr>
            <p:cNvPr id="36" name="TextBox 35"/>
            <p:cNvSpPr txBox="1"/>
            <p:nvPr/>
          </p:nvSpPr>
          <p:spPr>
            <a:xfrm>
              <a:off x="10744828" y="6336364"/>
              <a:ext cx="1421029" cy="332399"/>
            </a:xfrm>
            <a:prstGeom prst="rect">
              <a:avLst/>
            </a:prstGeom>
            <a:noFill/>
          </p:spPr>
          <p:txBody>
            <a:bodyPr wrap="square" rtlCol="0">
              <a:spAutoFit/>
            </a:bodyPr>
            <a:lstStyle/>
            <a:p>
              <a:r>
                <a:rPr lang="en-US" sz="1200" dirty="0"/>
                <a:t>Compute</a:t>
              </a:r>
              <a:endParaRPr lang="en-AU" sz="1200" dirty="0"/>
            </a:p>
          </p:txBody>
        </p:sp>
        <p:sp>
          <p:nvSpPr>
            <p:cNvPr id="37" name="TextBox 36"/>
            <p:cNvSpPr txBox="1"/>
            <p:nvPr/>
          </p:nvSpPr>
          <p:spPr>
            <a:xfrm>
              <a:off x="10744831" y="5862924"/>
              <a:ext cx="1603530" cy="332399"/>
            </a:xfrm>
            <a:prstGeom prst="rect">
              <a:avLst/>
            </a:prstGeom>
            <a:noFill/>
          </p:spPr>
          <p:txBody>
            <a:bodyPr wrap="square" rtlCol="0">
              <a:spAutoFit/>
            </a:bodyPr>
            <a:lstStyle/>
            <a:p>
              <a:r>
                <a:rPr lang="en-US" sz="1200" dirty="0"/>
                <a:t>Networking</a:t>
              </a:r>
              <a:endParaRPr lang="en-AU" sz="1200" dirty="0"/>
            </a:p>
          </p:txBody>
        </p:sp>
        <p:sp>
          <p:nvSpPr>
            <p:cNvPr id="38" name="TextBox 37"/>
            <p:cNvSpPr txBox="1"/>
            <p:nvPr/>
          </p:nvSpPr>
          <p:spPr>
            <a:xfrm>
              <a:off x="10773178" y="5369136"/>
              <a:ext cx="1603530" cy="332399"/>
            </a:xfrm>
            <a:prstGeom prst="rect">
              <a:avLst/>
            </a:prstGeom>
            <a:noFill/>
          </p:spPr>
          <p:txBody>
            <a:bodyPr wrap="square" rtlCol="0">
              <a:spAutoFit/>
            </a:bodyPr>
            <a:lstStyle/>
            <a:p>
              <a:r>
                <a:rPr lang="en-US" sz="1200" dirty="0"/>
                <a:t>Hypervisor</a:t>
              </a:r>
              <a:endParaRPr lang="en-AU" sz="1200" dirty="0"/>
            </a:p>
          </p:txBody>
        </p:sp>
        <p:sp>
          <p:nvSpPr>
            <p:cNvPr id="39" name="Left Brace 38"/>
            <p:cNvSpPr/>
            <p:nvPr/>
          </p:nvSpPr>
          <p:spPr bwMode="auto">
            <a:xfrm>
              <a:off x="10661792" y="5256942"/>
              <a:ext cx="267312" cy="1887518"/>
            </a:xfrm>
            <a:prstGeom prst="leftBrace">
              <a:avLst>
                <a:gd name="adj1" fmla="val 0"/>
                <a:gd name="adj2" fmla="val 50000"/>
              </a:avLst>
            </a:prstGeom>
            <a:no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088490"/>
              <a:endParaRPr lang="en-AU" sz="1200" dirty="0">
                <a:latin typeface="Times New Roman" pitchFamily="18" charset="0"/>
              </a:endParaRPr>
            </a:p>
          </p:txBody>
        </p:sp>
        <p:sp>
          <p:nvSpPr>
            <p:cNvPr id="40" name="TextBox 39"/>
            <p:cNvSpPr txBox="1"/>
            <p:nvPr/>
          </p:nvSpPr>
          <p:spPr>
            <a:xfrm>
              <a:off x="10162068" y="4820195"/>
              <a:ext cx="443198" cy="2758676"/>
            </a:xfrm>
            <a:prstGeom prst="rect">
              <a:avLst/>
            </a:prstGeom>
            <a:noFill/>
          </p:spPr>
          <p:txBody>
            <a:bodyPr vert="vert270" wrap="square" rtlCol="0">
              <a:spAutoFit/>
            </a:bodyPr>
            <a:lstStyle/>
            <a:p>
              <a:pPr algn="ctr"/>
              <a:r>
                <a:rPr lang="en-US" sz="1200" dirty="0"/>
                <a:t>Virtual Infrastructure</a:t>
              </a:r>
              <a:endParaRPr lang="en-AU" sz="1200" dirty="0"/>
            </a:p>
          </p:txBody>
        </p:sp>
      </p:grpSp>
      <p:grpSp>
        <p:nvGrpSpPr>
          <p:cNvPr id="41" name="Group 73"/>
          <p:cNvGrpSpPr/>
          <p:nvPr/>
        </p:nvGrpSpPr>
        <p:grpSpPr>
          <a:xfrm>
            <a:off x="5972962" y="2748919"/>
            <a:ext cx="5634765" cy="752483"/>
            <a:chOff x="7259081" y="4171951"/>
            <a:chExt cx="6761719" cy="902979"/>
          </a:xfrm>
        </p:grpSpPr>
        <p:pic>
          <p:nvPicPr>
            <p:cNvPr id="42" name="Picture 8" descr="ICON_Server_flat_Q408.png"/>
            <p:cNvPicPr>
              <a:picLocks noChangeAspect="1"/>
            </p:cNvPicPr>
            <p:nvPr/>
          </p:nvPicPr>
          <p:blipFill>
            <a:blip r:embed="rId4" cstate="print"/>
            <a:srcRect/>
            <a:stretch>
              <a:fillRect/>
            </a:stretch>
          </p:blipFill>
          <p:spPr bwMode="auto">
            <a:xfrm>
              <a:off x="7259081" y="4747843"/>
              <a:ext cx="1929224" cy="327087"/>
            </a:xfrm>
            <a:prstGeom prst="rect">
              <a:avLst/>
            </a:prstGeom>
            <a:noFill/>
            <a:ln w="9525">
              <a:noFill/>
              <a:miter lim="800000"/>
              <a:headEnd/>
              <a:tailEnd/>
            </a:ln>
          </p:spPr>
        </p:pic>
        <p:sp>
          <p:nvSpPr>
            <p:cNvPr id="43" name="Rectangular Callout 70"/>
            <p:cNvSpPr/>
            <p:nvPr/>
          </p:nvSpPr>
          <p:spPr bwMode="auto">
            <a:xfrm>
              <a:off x="11094720" y="4171951"/>
              <a:ext cx="2926080" cy="552448"/>
            </a:xfrm>
            <a:prstGeom prst="wedgeRectCallout">
              <a:avLst>
                <a:gd name="adj1" fmla="val -115231"/>
                <a:gd name="adj2" fmla="val 93162"/>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none" lIns="120651" tIns="59267" rIns="120651" bIns="59267" numCol="1" rtlCol="0" anchor="t" anchorCtr="0" compatLnSpc="1">
              <a:prstTxWarp prst="textNoShape">
                <a:avLst/>
              </a:prstTxWarp>
            </a:bodyPr>
            <a:lstStyle/>
            <a:p>
              <a:pPr algn="ctr" defTabSz="761981">
                <a:lnSpc>
                  <a:spcPct val="110000"/>
                </a:lnSpc>
              </a:pPr>
              <a:r>
                <a:rPr lang="en-US" sz="2000" b="1" dirty="0">
                  <a:solidFill>
                    <a:schemeClr val="bg1"/>
                  </a:solidFill>
                  <a:latin typeface="Arial" charset="0"/>
                </a:rPr>
                <a:t>Virtualization Host</a:t>
              </a:r>
            </a:p>
          </p:txBody>
        </p:sp>
      </p:grpSp>
      <p:grpSp>
        <p:nvGrpSpPr>
          <p:cNvPr id="44" name="Group 74"/>
          <p:cNvGrpSpPr/>
          <p:nvPr/>
        </p:nvGrpSpPr>
        <p:grpSpPr>
          <a:xfrm>
            <a:off x="5624628" y="2078199"/>
            <a:ext cx="5983100" cy="1196549"/>
            <a:chOff x="6841079" y="3367088"/>
            <a:chExt cx="7179720" cy="1435859"/>
          </a:xfrm>
        </p:grpSpPr>
        <p:grpSp>
          <p:nvGrpSpPr>
            <p:cNvPr id="45" name="Group 52"/>
            <p:cNvGrpSpPr/>
            <p:nvPr/>
          </p:nvGrpSpPr>
          <p:grpSpPr>
            <a:xfrm>
              <a:off x="6841079" y="3631756"/>
              <a:ext cx="2799297" cy="1171191"/>
              <a:chOff x="6841079" y="3631756"/>
              <a:chExt cx="2799297" cy="1171191"/>
            </a:xfrm>
          </p:grpSpPr>
          <p:sp>
            <p:nvSpPr>
              <p:cNvPr id="47" name="Rounded Rectangle 56"/>
              <p:cNvSpPr/>
              <p:nvPr/>
            </p:nvSpPr>
            <p:spPr bwMode="auto">
              <a:xfrm>
                <a:off x="6841079" y="3631756"/>
                <a:ext cx="2799297" cy="577270"/>
              </a:xfrm>
              <a:prstGeom prst="roundRect">
                <a:avLst/>
              </a:prstGeom>
              <a:gradFill>
                <a:gsLst>
                  <a:gs pos="0">
                    <a:srgbClr val="037BB1"/>
                  </a:gs>
                  <a:gs pos="83000">
                    <a:srgbClr val="0383BD">
                      <a:alpha val="64000"/>
                    </a:srgbClr>
                  </a:gs>
                </a:gsLst>
              </a:gradFill>
              <a:ln w="12700">
                <a:solidFill>
                  <a:schemeClr val="accent1">
                    <a:lumMod val="75000"/>
                  </a:schemeClr>
                </a:solidFill>
                <a:headEnd type="none" w="med" len="med"/>
                <a:tailEnd type="none" w="med" len="med"/>
              </a:ln>
              <a:effectLst/>
              <a:scene3d>
                <a:camera prst="orthographicFront"/>
                <a:lightRig rig="threePt" dir="t"/>
              </a:scene3d>
              <a:sp3d>
                <a:bevelT w="31750" h="6350"/>
              </a:sp3d>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sz="1733" dirty="0">
                    <a:solidFill>
                      <a:schemeClr val="bg1"/>
                    </a:solidFill>
                  </a:rPr>
                  <a:t>VMware ESXi</a:t>
                </a:r>
              </a:p>
            </p:txBody>
          </p:sp>
          <p:pic>
            <p:nvPicPr>
              <p:cNvPr id="48" name="Picture 4" descr="ICON_VirtTriangle_flat_Q408.png"/>
              <p:cNvPicPr>
                <a:picLocks noChangeAspect="1"/>
              </p:cNvPicPr>
              <p:nvPr/>
            </p:nvPicPr>
            <p:blipFill>
              <a:blip r:embed="rId3" cstate="print"/>
              <a:srcRect/>
              <a:stretch>
                <a:fillRect/>
              </a:stretch>
            </p:blipFill>
            <p:spPr bwMode="auto">
              <a:xfrm>
                <a:off x="6940934" y="4209025"/>
                <a:ext cx="2596195" cy="593922"/>
              </a:xfrm>
              <a:prstGeom prst="rect">
                <a:avLst/>
              </a:prstGeom>
              <a:noFill/>
              <a:ln w="9525">
                <a:noFill/>
                <a:miter lim="800000"/>
                <a:headEnd/>
                <a:tailEnd/>
              </a:ln>
            </p:spPr>
          </p:pic>
        </p:grpSp>
        <p:sp>
          <p:nvSpPr>
            <p:cNvPr id="46" name="Rectangular Callout 71"/>
            <p:cNvSpPr/>
            <p:nvPr/>
          </p:nvSpPr>
          <p:spPr bwMode="auto">
            <a:xfrm>
              <a:off x="11094719" y="3367088"/>
              <a:ext cx="2926080" cy="625792"/>
            </a:xfrm>
            <a:prstGeom prst="wedgeRectCallout">
              <a:avLst>
                <a:gd name="adj1" fmla="val -97651"/>
                <a:gd name="adj2" fmla="val 39795"/>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none" lIns="120651" tIns="59267" rIns="120651" bIns="59267" numCol="1" rtlCol="0" anchor="t" anchorCtr="0" compatLnSpc="1">
              <a:prstTxWarp prst="textNoShape">
                <a:avLst/>
              </a:prstTxWarp>
            </a:bodyPr>
            <a:lstStyle/>
            <a:p>
              <a:pPr algn="ctr" defTabSz="761981">
                <a:lnSpc>
                  <a:spcPct val="110000"/>
                </a:lnSpc>
              </a:pPr>
              <a:r>
                <a:rPr lang="en-US" sz="2000" b="1" dirty="0">
                  <a:solidFill>
                    <a:schemeClr val="bg1"/>
                  </a:solidFill>
                  <a:latin typeface="Arial" charset="0"/>
                </a:rPr>
                <a:t>Virtualization OS</a:t>
              </a:r>
            </a:p>
          </p:txBody>
        </p:sp>
      </p:grpSp>
      <p:grpSp>
        <p:nvGrpSpPr>
          <p:cNvPr id="49" name="Group 75"/>
          <p:cNvGrpSpPr/>
          <p:nvPr/>
        </p:nvGrpSpPr>
        <p:grpSpPr>
          <a:xfrm>
            <a:off x="6223464" y="1177294"/>
            <a:ext cx="5475545" cy="1088044"/>
            <a:chOff x="7559684" y="2286002"/>
            <a:chExt cx="6570654" cy="1305653"/>
          </a:xfrm>
        </p:grpSpPr>
        <p:grpSp>
          <p:nvGrpSpPr>
            <p:cNvPr id="50" name="Group 62"/>
            <p:cNvGrpSpPr/>
            <p:nvPr/>
          </p:nvGrpSpPr>
          <p:grpSpPr>
            <a:xfrm>
              <a:off x="7559684" y="3159949"/>
              <a:ext cx="2072868" cy="431706"/>
              <a:chOff x="1687521" y="3159949"/>
              <a:chExt cx="2072868" cy="431706"/>
            </a:xfrm>
          </p:grpSpPr>
          <p:pic>
            <p:nvPicPr>
              <p:cNvPr id="52" name="Picture 10" descr="ICON_VM_basic_flat_R2_Q408.png"/>
              <p:cNvPicPr>
                <a:picLocks noChangeAspect="1"/>
              </p:cNvPicPr>
              <p:nvPr/>
            </p:nvPicPr>
            <p:blipFill>
              <a:blip r:embed="rId2" cstate="print"/>
              <a:srcRect/>
              <a:stretch>
                <a:fillRect/>
              </a:stretch>
            </p:blipFill>
            <p:spPr bwMode="auto">
              <a:xfrm>
                <a:off x="1687521" y="3159949"/>
                <a:ext cx="647180" cy="431706"/>
              </a:xfrm>
              <a:prstGeom prst="rect">
                <a:avLst/>
              </a:prstGeom>
              <a:noFill/>
              <a:ln w="9525">
                <a:noFill/>
                <a:miter lim="800000"/>
                <a:headEnd/>
                <a:tailEnd/>
              </a:ln>
            </p:spPr>
          </p:pic>
          <p:pic>
            <p:nvPicPr>
              <p:cNvPr id="53" name="Picture 10" descr="ICON_VM_basic_flat_R2_Q408.png"/>
              <p:cNvPicPr>
                <a:picLocks noChangeAspect="1"/>
              </p:cNvPicPr>
              <p:nvPr/>
            </p:nvPicPr>
            <p:blipFill>
              <a:blip r:embed="rId2" cstate="print"/>
              <a:srcRect/>
              <a:stretch>
                <a:fillRect/>
              </a:stretch>
            </p:blipFill>
            <p:spPr bwMode="auto">
              <a:xfrm>
                <a:off x="2400364" y="3159949"/>
                <a:ext cx="647180" cy="431706"/>
              </a:xfrm>
              <a:prstGeom prst="rect">
                <a:avLst/>
              </a:prstGeom>
              <a:noFill/>
              <a:ln w="9525">
                <a:noFill/>
                <a:miter lim="800000"/>
                <a:headEnd/>
                <a:tailEnd/>
              </a:ln>
            </p:spPr>
          </p:pic>
          <p:pic>
            <p:nvPicPr>
              <p:cNvPr id="54" name="Picture 10" descr="ICON_VM_basic_flat_R2_Q408.png"/>
              <p:cNvPicPr>
                <a:picLocks noChangeAspect="1"/>
              </p:cNvPicPr>
              <p:nvPr/>
            </p:nvPicPr>
            <p:blipFill>
              <a:blip r:embed="rId2" cstate="print"/>
              <a:srcRect/>
              <a:stretch>
                <a:fillRect/>
              </a:stretch>
            </p:blipFill>
            <p:spPr bwMode="auto">
              <a:xfrm>
                <a:off x="3113209" y="3159949"/>
                <a:ext cx="647180" cy="431706"/>
              </a:xfrm>
              <a:prstGeom prst="rect">
                <a:avLst/>
              </a:prstGeom>
              <a:noFill/>
              <a:ln w="9525">
                <a:noFill/>
                <a:miter lim="800000"/>
                <a:headEnd/>
                <a:tailEnd/>
              </a:ln>
            </p:spPr>
          </p:pic>
        </p:grpSp>
        <p:sp>
          <p:nvSpPr>
            <p:cNvPr id="51" name="Rectangular Callout 72"/>
            <p:cNvSpPr/>
            <p:nvPr/>
          </p:nvSpPr>
          <p:spPr bwMode="auto">
            <a:xfrm>
              <a:off x="8534401" y="2286002"/>
              <a:ext cx="5595937" cy="609600"/>
            </a:xfrm>
            <a:prstGeom prst="wedgeRectCallout">
              <a:avLst>
                <a:gd name="adj1" fmla="val -39996"/>
                <a:gd name="adj2" fmla="val 91890"/>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none" lIns="120651" tIns="59267" rIns="120651" bIns="59267" numCol="1" rtlCol="0" anchor="t" anchorCtr="0" compatLnSpc="1">
              <a:prstTxWarp prst="textNoShape">
                <a:avLst/>
              </a:prstTxWarp>
            </a:bodyPr>
            <a:lstStyle/>
            <a:p>
              <a:pPr algn="ctr" defTabSz="761981">
                <a:lnSpc>
                  <a:spcPct val="110000"/>
                </a:lnSpc>
              </a:pPr>
              <a:r>
                <a:rPr lang="en-US" sz="2000" b="1" dirty="0">
                  <a:solidFill>
                    <a:schemeClr val="bg1"/>
                  </a:solidFill>
                  <a:latin typeface="Arial" charset="0"/>
                </a:rPr>
                <a:t>OWS and Servers on Virtual  PC</a:t>
              </a:r>
            </a:p>
          </p:txBody>
        </p:sp>
      </p:grpSp>
      <p:grpSp>
        <p:nvGrpSpPr>
          <p:cNvPr id="55" name="Group 54"/>
          <p:cNvGrpSpPr/>
          <p:nvPr/>
        </p:nvGrpSpPr>
        <p:grpSpPr>
          <a:xfrm>
            <a:off x="1549328" y="4331727"/>
            <a:ext cx="2602237" cy="1620766"/>
            <a:chOff x="1219200" y="3794576"/>
            <a:chExt cx="1951678" cy="1215574"/>
          </a:xfrm>
        </p:grpSpPr>
        <p:pic>
          <p:nvPicPr>
            <p:cNvPr id="56" name="Picture 2"/>
            <p:cNvPicPr>
              <a:picLocks noChangeAspect="1" noChangeArrowheads="1"/>
            </p:cNvPicPr>
            <p:nvPr/>
          </p:nvPicPr>
          <p:blipFill>
            <a:blip r:embed="rId9" cstate="print"/>
            <a:srcRect/>
            <a:stretch>
              <a:fillRect/>
            </a:stretch>
          </p:blipFill>
          <p:spPr bwMode="auto">
            <a:xfrm>
              <a:off x="1219200" y="4248150"/>
              <a:ext cx="1770435" cy="762000"/>
            </a:xfrm>
            <a:prstGeom prst="rect">
              <a:avLst/>
            </a:prstGeom>
            <a:noFill/>
            <a:ln w="9525">
              <a:noFill/>
              <a:miter lim="800000"/>
              <a:headEnd/>
              <a:tailEnd/>
            </a:ln>
          </p:spPr>
        </p:pic>
        <p:cxnSp>
          <p:nvCxnSpPr>
            <p:cNvPr id="57" name="Straight Connector 56"/>
            <p:cNvCxnSpPr>
              <a:stCxn id="56" idx="3"/>
              <a:endCxn id="72" idx="2"/>
            </p:cNvCxnSpPr>
            <p:nvPr/>
          </p:nvCxnSpPr>
          <p:spPr bwMode="auto">
            <a:xfrm flipV="1">
              <a:off x="2989635" y="3794576"/>
              <a:ext cx="181243" cy="834574"/>
            </a:xfrm>
            <a:prstGeom prst="line">
              <a:avLst/>
            </a:prstGeom>
            <a:ln>
              <a:solidFill>
                <a:schemeClr val="accent2">
                  <a:lumMod val="75000"/>
                </a:schemeClr>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1"/>
            </a:lnRef>
            <a:fillRef idx="0">
              <a:schemeClr val="accent1"/>
            </a:fillRef>
            <a:effectRef idx="2">
              <a:schemeClr val="accent1"/>
            </a:effectRef>
            <a:fontRef idx="minor">
              <a:schemeClr val="tx1"/>
            </a:fontRef>
          </p:style>
        </p:cxnSp>
      </p:grpSp>
      <p:grpSp>
        <p:nvGrpSpPr>
          <p:cNvPr id="58" name="Group 57"/>
          <p:cNvGrpSpPr/>
          <p:nvPr/>
        </p:nvGrpSpPr>
        <p:grpSpPr>
          <a:xfrm>
            <a:off x="25328" y="4326890"/>
            <a:ext cx="4126237" cy="812800"/>
            <a:chOff x="76200" y="3790950"/>
            <a:chExt cx="3094678" cy="609600"/>
          </a:xfrm>
        </p:grpSpPr>
        <p:pic>
          <p:nvPicPr>
            <p:cNvPr id="59" name="Picture 2"/>
            <p:cNvPicPr>
              <a:picLocks noChangeAspect="1" noChangeArrowheads="1"/>
            </p:cNvPicPr>
            <p:nvPr/>
          </p:nvPicPr>
          <p:blipFill>
            <a:blip r:embed="rId9" cstate="print"/>
            <a:srcRect/>
            <a:stretch>
              <a:fillRect/>
            </a:stretch>
          </p:blipFill>
          <p:spPr bwMode="auto">
            <a:xfrm>
              <a:off x="76200" y="3790950"/>
              <a:ext cx="1416348" cy="609600"/>
            </a:xfrm>
            <a:prstGeom prst="rect">
              <a:avLst/>
            </a:prstGeom>
            <a:noFill/>
            <a:ln w="9525">
              <a:noFill/>
              <a:miter lim="800000"/>
              <a:headEnd/>
              <a:tailEnd/>
            </a:ln>
          </p:spPr>
        </p:pic>
        <p:cxnSp>
          <p:nvCxnSpPr>
            <p:cNvPr id="60" name="Straight Connector 59"/>
            <p:cNvCxnSpPr>
              <a:stCxn id="59" idx="3"/>
              <a:endCxn id="72" idx="2"/>
            </p:cNvCxnSpPr>
            <p:nvPr/>
          </p:nvCxnSpPr>
          <p:spPr bwMode="auto">
            <a:xfrm flipV="1">
              <a:off x="1492548" y="3794576"/>
              <a:ext cx="1678330" cy="301174"/>
            </a:xfrm>
            <a:prstGeom prst="line">
              <a:avLst/>
            </a:prstGeom>
            <a:ln>
              <a:solidFill>
                <a:schemeClr val="accent2">
                  <a:lumMod val="75000"/>
                </a:schemeClr>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1"/>
            </a:lnRef>
            <a:fillRef idx="0">
              <a:schemeClr val="accent1"/>
            </a:fillRef>
            <a:effectRef idx="2">
              <a:schemeClr val="accent1"/>
            </a:effectRef>
            <a:fontRef idx="minor">
              <a:schemeClr val="tx1"/>
            </a:fontRef>
          </p:style>
        </p:cxnSp>
      </p:grpSp>
      <p:grpSp>
        <p:nvGrpSpPr>
          <p:cNvPr id="61" name="Group 60"/>
          <p:cNvGrpSpPr/>
          <p:nvPr/>
        </p:nvGrpSpPr>
        <p:grpSpPr>
          <a:xfrm>
            <a:off x="605849" y="1592184"/>
            <a:ext cx="3074920" cy="2950409"/>
            <a:chOff x="533400" y="1733550"/>
            <a:chExt cx="2306190" cy="2212807"/>
          </a:xfrm>
        </p:grpSpPr>
        <p:sp>
          <p:nvSpPr>
            <p:cNvPr id="62" name="Freeform 117"/>
            <p:cNvSpPr/>
            <p:nvPr/>
          </p:nvSpPr>
          <p:spPr>
            <a:xfrm>
              <a:off x="855406" y="2163406"/>
              <a:ext cx="1984184" cy="1782951"/>
            </a:xfrm>
            <a:custGeom>
              <a:avLst/>
              <a:gdLst>
                <a:gd name="connsiteX0" fmla="*/ 743135 w 1928301"/>
                <a:gd name="connsiteY0" fmla="*/ 1674796 h 1674796"/>
                <a:gd name="connsiteX1" fmla="*/ 772011 w 1928301"/>
                <a:gd name="connsiteY1" fmla="*/ 1655545 h 1674796"/>
                <a:gd name="connsiteX2" fmla="*/ 800887 w 1928301"/>
                <a:gd name="connsiteY2" fmla="*/ 1645920 h 1674796"/>
                <a:gd name="connsiteX3" fmla="*/ 897139 w 1928301"/>
                <a:gd name="connsiteY3" fmla="*/ 1626670 h 1674796"/>
                <a:gd name="connsiteX4" fmla="*/ 945266 w 1928301"/>
                <a:gd name="connsiteY4" fmla="*/ 1617044 h 1674796"/>
                <a:gd name="connsiteX5" fmla="*/ 1108895 w 1928301"/>
                <a:gd name="connsiteY5" fmla="*/ 1588169 h 1674796"/>
                <a:gd name="connsiteX6" fmla="*/ 1137771 w 1928301"/>
                <a:gd name="connsiteY6" fmla="*/ 1578543 h 1674796"/>
                <a:gd name="connsiteX7" fmla="*/ 1205148 w 1928301"/>
                <a:gd name="connsiteY7" fmla="*/ 1568918 h 1674796"/>
                <a:gd name="connsiteX8" fmla="*/ 1272525 w 1928301"/>
                <a:gd name="connsiteY8" fmla="*/ 1549667 h 1674796"/>
                <a:gd name="connsiteX9" fmla="*/ 1311026 w 1928301"/>
                <a:gd name="connsiteY9" fmla="*/ 1540042 h 1674796"/>
                <a:gd name="connsiteX10" fmla="*/ 1378403 w 1928301"/>
                <a:gd name="connsiteY10" fmla="*/ 1511166 h 1674796"/>
                <a:gd name="connsiteX11" fmla="*/ 1474655 w 1928301"/>
                <a:gd name="connsiteY11" fmla="*/ 1482291 h 1674796"/>
                <a:gd name="connsiteX12" fmla="*/ 1801914 w 1928301"/>
                <a:gd name="connsiteY12" fmla="*/ 1453415 h 1674796"/>
                <a:gd name="connsiteX13" fmla="*/ 1888542 w 1928301"/>
                <a:gd name="connsiteY13" fmla="*/ 1434164 h 1674796"/>
                <a:gd name="connsiteX14" fmla="*/ 1917417 w 1928301"/>
                <a:gd name="connsiteY14" fmla="*/ 1414914 h 1674796"/>
                <a:gd name="connsiteX15" fmla="*/ 1927043 w 1928301"/>
                <a:gd name="connsiteY15" fmla="*/ 1386038 h 1674796"/>
                <a:gd name="connsiteX16" fmla="*/ 1888542 w 1928301"/>
                <a:gd name="connsiteY16" fmla="*/ 1309036 h 1674796"/>
                <a:gd name="connsiteX17" fmla="*/ 1859666 w 1928301"/>
                <a:gd name="connsiteY17" fmla="*/ 1299411 h 1674796"/>
                <a:gd name="connsiteX18" fmla="*/ 1657535 w 1928301"/>
                <a:gd name="connsiteY18" fmla="*/ 1280160 h 1674796"/>
                <a:gd name="connsiteX19" fmla="*/ 1580533 w 1928301"/>
                <a:gd name="connsiteY19" fmla="*/ 1251284 h 1674796"/>
                <a:gd name="connsiteX20" fmla="*/ 1455405 w 1928301"/>
                <a:gd name="connsiteY20" fmla="*/ 1232034 h 1674796"/>
                <a:gd name="connsiteX21" fmla="*/ 1320651 w 1928301"/>
                <a:gd name="connsiteY21" fmla="*/ 1212783 h 1674796"/>
                <a:gd name="connsiteX22" fmla="*/ 1291775 w 1928301"/>
                <a:gd name="connsiteY22" fmla="*/ 1203158 h 1674796"/>
                <a:gd name="connsiteX23" fmla="*/ 1262899 w 1928301"/>
                <a:gd name="connsiteY23" fmla="*/ 1183907 h 1674796"/>
                <a:gd name="connsiteX24" fmla="*/ 1224398 w 1928301"/>
                <a:gd name="connsiteY24" fmla="*/ 1174282 h 1674796"/>
                <a:gd name="connsiteX25" fmla="*/ 1118521 w 1928301"/>
                <a:gd name="connsiteY25" fmla="*/ 1155032 h 1674796"/>
                <a:gd name="connsiteX26" fmla="*/ 1089645 w 1928301"/>
                <a:gd name="connsiteY26" fmla="*/ 1145406 h 1674796"/>
                <a:gd name="connsiteX27" fmla="*/ 1051144 w 1928301"/>
                <a:gd name="connsiteY27" fmla="*/ 1126156 h 1674796"/>
                <a:gd name="connsiteX28" fmla="*/ 974142 w 1928301"/>
                <a:gd name="connsiteY28" fmla="*/ 1106905 h 1674796"/>
                <a:gd name="connsiteX29" fmla="*/ 935641 w 1928301"/>
                <a:gd name="connsiteY29" fmla="*/ 1097280 h 1674796"/>
                <a:gd name="connsiteX30" fmla="*/ 858638 w 1928301"/>
                <a:gd name="connsiteY30" fmla="*/ 1068404 h 1674796"/>
                <a:gd name="connsiteX31" fmla="*/ 820137 w 1928301"/>
                <a:gd name="connsiteY31" fmla="*/ 1058779 h 1674796"/>
                <a:gd name="connsiteX32" fmla="*/ 791262 w 1928301"/>
                <a:gd name="connsiteY32" fmla="*/ 1049154 h 1674796"/>
                <a:gd name="connsiteX33" fmla="*/ 695009 w 1928301"/>
                <a:gd name="connsiteY33" fmla="*/ 1029903 h 1674796"/>
                <a:gd name="connsiteX34" fmla="*/ 666133 w 1928301"/>
                <a:gd name="connsiteY34" fmla="*/ 1010653 h 1674796"/>
                <a:gd name="connsiteX35" fmla="*/ 618007 w 1928301"/>
                <a:gd name="connsiteY35" fmla="*/ 1001027 h 1674796"/>
                <a:gd name="connsiteX36" fmla="*/ 589131 w 1928301"/>
                <a:gd name="connsiteY36" fmla="*/ 991402 h 1674796"/>
                <a:gd name="connsiteX37" fmla="*/ 550630 w 1928301"/>
                <a:gd name="connsiteY37" fmla="*/ 981777 h 1674796"/>
                <a:gd name="connsiteX38" fmla="*/ 492878 w 1928301"/>
                <a:gd name="connsiteY38" fmla="*/ 962526 h 1674796"/>
                <a:gd name="connsiteX39" fmla="*/ 473628 w 1928301"/>
                <a:gd name="connsiteY39" fmla="*/ 933651 h 1674796"/>
                <a:gd name="connsiteX40" fmla="*/ 415876 w 1928301"/>
                <a:gd name="connsiteY40" fmla="*/ 895150 h 1674796"/>
                <a:gd name="connsiteX41" fmla="*/ 377375 w 1928301"/>
                <a:gd name="connsiteY41" fmla="*/ 847023 h 1674796"/>
                <a:gd name="connsiteX42" fmla="*/ 338874 w 1928301"/>
                <a:gd name="connsiteY42" fmla="*/ 779646 h 1674796"/>
                <a:gd name="connsiteX43" fmla="*/ 309998 w 1928301"/>
                <a:gd name="connsiteY43" fmla="*/ 731520 h 1674796"/>
                <a:gd name="connsiteX44" fmla="*/ 300373 w 1928301"/>
                <a:gd name="connsiteY44" fmla="*/ 702644 h 1674796"/>
                <a:gd name="connsiteX45" fmla="*/ 242622 w 1928301"/>
                <a:gd name="connsiteY45" fmla="*/ 606392 h 1674796"/>
                <a:gd name="connsiteX46" fmla="*/ 232996 w 1928301"/>
                <a:gd name="connsiteY46" fmla="*/ 577516 h 1674796"/>
                <a:gd name="connsiteX47" fmla="*/ 213746 w 1928301"/>
                <a:gd name="connsiteY47" fmla="*/ 548640 h 1674796"/>
                <a:gd name="connsiteX48" fmla="*/ 204121 w 1928301"/>
                <a:gd name="connsiteY48" fmla="*/ 519764 h 1674796"/>
                <a:gd name="connsiteX49" fmla="*/ 136744 w 1928301"/>
                <a:gd name="connsiteY49" fmla="*/ 433137 h 1674796"/>
                <a:gd name="connsiteX50" fmla="*/ 107868 w 1928301"/>
                <a:gd name="connsiteY50" fmla="*/ 365760 h 1674796"/>
                <a:gd name="connsiteX51" fmla="*/ 78992 w 1928301"/>
                <a:gd name="connsiteY51" fmla="*/ 298383 h 1674796"/>
                <a:gd name="connsiteX52" fmla="*/ 69367 w 1928301"/>
                <a:gd name="connsiteY52" fmla="*/ 259882 h 1674796"/>
                <a:gd name="connsiteX53" fmla="*/ 59742 w 1928301"/>
                <a:gd name="connsiteY53" fmla="*/ 231006 h 1674796"/>
                <a:gd name="connsiteX54" fmla="*/ 40491 w 1928301"/>
                <a:gd name="connsiteY54" fmla="*/ 144379 h 1674796"/>
                <a:gd name="connsiteX55" fmla="*/ 21241 w 1928301"/>
                <a:gd name="connsiteY55" fmla="*/ 115503 h 1674796"/>
                <a:gd name="connsiteX56" fmla="*/ 11615 w 1928301"/>
                <a:gd name="connsiteY56" fmla="*/ 77002 h 1674796"/>
                <a:gd name="connsiteX57" fmla="*/ 1990 w 1928301"/>
                <a:gd name="connsiteY57" fmla="*/ 48126 h 1674796"/>
                <a:gd name="connsiteX58" fmla="*/ 1990 w 1928301"/>
                <a:gd name="connsiteY58" fmla="*/ 0 h 1674796"/>
                <a:gd name="connsiteX0" fmla="*/ 800139 w 1984184"/>
                <a:gd name="connsiteY0" fmla="*/ 1782951 h 1782951"/>
                <a:gd name="connsiteX1" fmla="*/ 829015 w 1984184"/>
                <a:gd name="connsiteY1" fmla="*/ 1763700 h 1782951"/>
                <a:gd name="connsiteX2" fmla="*/ 857891 w 1984184"/>
                <a:gd name="connsiteY2" fmla="*/ 1754075 h 1782951"/>
                <a:gd name="connsiteX3" fmla="*/ 954143 w 1984184"/>
                <a:gd name="connsiteY3" fmla="*/ 1734825 h 1782951"/>
                <a:gd name="connsiteX4" fmla="*/ 1002270 w 1984184"/>
                <a:gd name="connsiteY4" fmla="*/ 1725199 h 1782951"/>
                <a:gd name="connsiteX5" fmla="*/ 1165899 w 1984184"/>
                <a:gd name="connsiteY5" fmla="*/ 1696324 h 1782951"/>
                <a:gd name="connsiteX6" fmla="*/ 1194775 w 1984184"/>
                <a:gd name="connsiteY6" fmla="*/ 1686698 h 1782951"/>
                <a:gd name="connsiteX7" fmla="*/ 1262152 w 1984184"/>
                <a:gd name="connsiteY7" fmla="*/ 1677073 h 1782951"/>
                <a:gd name="connsiteX8" fmla="*/ 1329529 w 1984184"/>
                <a:gd name="connsiteY8" fmla="*/ 1657822 h 1782951"/>
                <a:gd name="connsiteX9" fmla="*/ 1368030 w 1984184"/>
                <a:gd name="connsiteY9" fmla="*/ 1648197 h 1782951"/>
                <a:gd name="connsiteX10" fmla="*/ 1435407 w 1984184"/>
                <a:gd name="connsiteY10" fmla="*/ 1619321 h 1782951"/>
                <a:gd name="connsiteX11" fmla="*/ 1531659 w 1984184"/>
                <a:gd name="connsiteY11" fmla="*/ 1590446 h 1782951"/>
                <a:gd name="connsiteX12" fmla="*/ 1858918 w 1984184"/>
                <a:gd name="connsiteY12" fmla="*/ 1561570 h 1782951"/>
                <a:gd name="connsiteX13" fmla="*/ 1945546 w 1984184"/>
                <a:gd name="connsiteY13" fmla="*/ 1542319 h 1782951"/>
                <a:gd name="connsiteX14" fmla="*/ 1974421 w 1984184"/>
                <a:gd name="connsiteY14" fmla="*/ 1523069 h 1782951"/>
                <a:gd name="connsiteX15" fmla="*/ 1984047 w 1984184"/>
                <a:gd name="connsiteY15" fmla="*/ 1494193 h 1782951"/>
                <a:gd name="connsiteX16" fmla="*/ 1945546 w 1984184"/>
                <a:gd name="connsiteY16" fmla="*/ 1417191 h 1782951"/>
                <a:gd name="connsiteX17" fmla="*/ 1916670 w 1984184"/>
                <a:gd name="connsiteY17" fmla="*/ 1407566 h 1782951"/>
                <a:gd name="connsiteX18" fmla="*/ 1714539 w 1984184"/>
                <a:gd name="connsiteY18" fmla="*/ 1388315 h 1782951"/>
                <a:gd name="connsiteX19" fmla="*/ 1637537 w 1984184"/>
                <a:gd name="connsiteY19" fmla="*/ 1359439 h 1782951"/>
                <a:gd name="connsiteX20" fmla="*/ 1512409 w 1984184"/>
                <a:gd name="connsiteY20" fmla="*/ 1340189 h 1782951"/>
                <a:gd name="connsiteX21" fmla="*/ 1377655 w 1984184"/>
                <a:gd name="connsiteY21" fmla="*/ 1320938 h 1782951"/>
                <a:gd name="connsiteX22" fmla="*/ 1348779 w 1984184"/>
                <a:gd name="connsiteY22" fmla="*/ 1311313 h 1782951"/>
                <a:gd name="connsiteX23" fmla="*/ 1319903 w 1984184"/>
                <a:gd name="connsiteY23" fmla="*/ 1292062 h 1782951"/>
                <a:gd name="connsiteX24" fmla="*/ 1281402 w 1984184"/>
                <a:gd name="connsiteY24" fmla="*/ 1282437 h 1782951"/>
                <a:gd name="connsiteX25" fmla="*/ 1175525 w 1984184"/>
                <a:gd name="connsiteY25" fmla="*/ 1263187 h 1782951"/>
                <a:gd name="connsiteX26" fmla="*/ 1146649 w 1984184"/>
                <a:gd name="connsiteY26" fmla="*/ 1253561 h 1782951"/>
                <a:gd name="connsiteX27" fmla="*/ 1108148 w 1984184"/>
                <a:gd name="connsiteY27" fmla="*/ 1234311 h 1782951"/>
                <a:gd name="connsiteX28" fmla="*/ 1031146 w 1984184"/>
                <a:gd name="connsiteY28" fmla="*/ 1215060 h 1782951"/>
                <a:gd name="connsiteX29" fmla="*/ 992645 w 1984184"/>
                <a:gd name="connsiteY29" fmla="*/ 1205435 h 1782951"/>
                <a:gd name="connsiteX30" fmla="*/ 915642 w 1984184"/>
                <a:gd name="connsiteY30" fmla="*/ 1176559 h 1782951"/>
                <a:gd name="connsiteX31" fmla="*/ 877141 w 1984184"/>
                <a:gd name="connsiteY31" fmla="*/ 1166934 h 1782951"/>
                <a:gd name="connsiteX32" fmla="*/ 848266 w 1984184"/>
                <a:gd name="connsiteY32" fmla="*/ 1157309 h 1782951"/>
                <a:gd name="connsiteX33" fmla="*/ 752013 w 1984184"/>
                <a:gd name="connsiteY33" fmla="*/ 1138058 h 1782951"/>
                <a:gd name="connsiteX34" fmla="*/ 723137 w 1984184"/>
                <a:gd name="connsiteY34" fmla="*/ 1118808 h 1782951"/>
                <a:gd name="connsiteX35" fmla="*/ 675011 w 1984184"/>
                <a:gd name="connsiteY35" fmla="*/ 1109182 h 1782951"/>
                <a:gd name="connsiteX36" fmla="*/ 646135 w 1984184"/>
                <a:gd name="connsiteY36" fmla="*/ 1099557 h 1782951"/>
                <a:gd name="connsiteX37" fmla="*/ 607634 w 1984184"/>
                <a:gd name="connsiteY37" fmla="*/ 1089932 h 1782951"/>
                <a:gd name="connsiteX38" fmla="*/ 549882 w 1984184"/>
                <a:gd name="connsiteY38" fmla="*/ 1070681 h 1782951"/>
                <a:gd name="connsiteX39" fmla="*/ 530632 w 1984184"/>
                <a:gd name="connsiteY39" fmla="*/ 1041806 h 1782951"/>
                <a:gd name="connsiteX40" fmla="*/ 472880 w 1984184"/>
                <a:gd name="connsiteY40" fmla="*/ 1003305 h 1782951"/>
                <a:gd name="connsiteX41" fmla="*/ 434379 w 1984184"/>
                <a:gd name="connsiteY41" fmla="*/ 955178 h 1782951"/>
                <a:gd name="connsiteX42" fmla="*/ 395878 w 1984184"/>
                <a:gd name="connsiteY42" fmla="*/ 887801 h 1782951"/>
                <a:gd name="connsiteX43" fmla="*/ 367002 w 1984184"/>
                <a:gd name="connsiteY43" fmla="*/ 839675 h 1782951"/>
                <a:gd name="connsiteX44" fmla="*/ 357377 w 1984184"/>
                <a:gd name="connsiteY44" fmla="*/ 810799 h 1782951"/>
                <a:gd name="connsiteX45" fmla="*/ 299626 w 1984184"/>
                <a:gd name="connsiteY45" fmla="*/ 714547 h 1782951"/>
                <a:gd name="connsiteX46" fmla="*/ 290000 w 1984184"/>
                <a:gd name="connsiteY46" fmla="*/ 685671 h 1782951"/>
                <a:gd name="connsiteX47" fmla="*/ 270750 w 1984184"/>
                <a:gd name="connsiteY47" fmla="*/ 656795 h 1782951"/>
                <a:gd name="connsiteX48" fmla="*/ 261125 w 1984184"/>
                <a:gd name="connsiteY48" fmla="*/ 627919 h 1782951"/>
                <a:gd name="connsiteX49" fmla="*/ 193748 w 1984184"/>
                <a:gd name="connsiteY49" fmla="*/ 541292 h 1782951"/>
                <a:gd name="connsiteX50" fmla="*/ 164872 w 1984184"/>
                <a:gd name="connsiteY50" fmla="*/ 473915 h 1782951"/>
                <a:gd name="connsiteX51" fmla="*/ 135996 w 1984184"/>
                <a:gd name="connsiteY51" fmla="*/ 406538 h 1782951"/>
                <a:gd name="connsiteX52" fmla="*/ 126371 w 1984184"/>
                <a:gd name="connsiteY52" fmla="*/ 368037 h 1782951"/>
                <a:gd name="connsiteX53" fmla="*/ 116746 w 1984184"/>
                <a:gd name="connsiteY53" fmla="*/ 339161 h 1782951"/>
                <a:gd name="connsiteX54" fmla="*/ 97495 w 1984184"/>
                <a:gd name="connsiteY54" fmla="*/ 252534 h 1782951"/>
                <a:gd name="connsiteX55" fmla="*/ 78245 w 1984184"/>
                <a:gd name="connsiteY55" fmla="*/ 223658 h 1782951"/>
                <a:gd name="connsiteX56" fmla="*/ 68619 w 1984184"/>
                <a:gd name="connsiteY56" fmla="*/ 185157 h 1782951"/>
                <a:gd name="connsiteX57" fmla="*/ 58994 w 1984184"/>
                <a:gd name="connsiteY57" fmla="*/ 156281 h 1782951"/>
                <a:gd name="connsiteX58" fmla="*/ 0 w 1984184"/>
                <a:gd name="connsiteY58" fmla="*/ 0 h 178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984184" h="1782951">
                  <a:moveTo>
                    <a:pt x="800139" y="1782951"/>
                  </a:moveTo>
                  <a:cubicBezTo>
                    <a:pt x="809764" y="1776534"/>
                    <a:pt x="818668" y="1768873"/>
                    <a:pt x="829015" y="1763700"/>
                  </a:cubicBezTo>
                  <a:cubicBezTo>
                    <a:pt x="838090" y="1759163"/>
                    <a:pt x="848005" y="1756356"/>
                    <a:pt x="857891" y="1754075"/>
                  </a:cubicBezTo>
                  <a:cubicBezTo>
                    <a:pt x="889772" y="1746718"/>
                    <a:pt x="922059" y="1741242"/>
                    <a:pt x="954143" y="1734825"/>
                  </a:cubicBezTo>
                  <a:cubicBezTo>
                    <a:pt x="970185" y="1731617"/>
                    <a:pt x="986159" y="1728042"/>
                    <a:pt x="1002270" y="1725199"/>
                  </a:cubicBezTo>
                  <a:cubicBezTo>
                    <a:pt x="1056813" y="1715574"/>
                    <a:pt x="1113356" y="1713840"/>
                    <a:pt x="1165899" y="1696324"/>
                  </a:cubicBezTo>
                  <a:cubicBezTo>
                    <a:pt x="1175524" y="1693115"/>
                    <a:pt x="1184826" y="1688688"/>
                    <a:pt x="1194775" y="1686698"/>
                  </a:cubicBezTo>
                  <a:cubicBezTo>
                    <a:pt x="1217021" y="1682249"/>
                    <a:pt x="1239831" y="1681131"/>
                    <a:pt x="1262152" y="1677073"/>
                  </a:cubicBezTo>
                  <a:cubicBezTo>
                    <a:pt x="1303536" y="1669549"/>
                    <a:pt x="1293442" y="1668133"/>
                    <a:pt x="1329529" y="1657822"/>
                  </a:cubicBezTo>
                  <a:cubicBezTo>
                    <a:pt x="1342249" y="1654188"/>
                    <a:pt x="1355196" y="1651405"/>
                    <a:pt x="1368030" y="1648197"/>
                  </a:cubicBezTo>
                  <a:cubicBezTo>
                    <a:pt x="1413841" y="1617657"/>
                    <a:pt x="1378904" y="1636272"/>
                    <a:pt x="1435407" y="1619321"/>
                  </a:cubicBezTo>
                  <a:cubicBezTo>
                    <a:pt x="1484517" y="1604588"/>
                    <a:pt x="1487287" y="1599321"/>
                    <a:pt x="1531659" y="1590446"/>
                  </a:cubicBezTo>
                  <a:cubicBezTo>
                    <a:pt x="1640255" y="1568726"/>
                    <a:pt x="1745285" y="1569686"/>
                    <a:pt x="1858918" y="1561570"/>
                  </a:cubicBezTo>
                  <a:cubicBezTo>
                    <a:pt x="1881106" y="1557872"/>
                    <a:pt x="1921848" y="1554168"/>
                    <a:pt x="1945546" y="1542319"/>
                  </a:cubicBezTo>
                  <a:cubicBezTo>
                    <a:pt x="1955893" y="1537146"/>
                    <a:pt x="1964796" y="1529486"/>
                    <a:pt x="1974421" y="1523069"/>
                  </a:cubicBezTo>
                  <a:cubicBezTo>
                    <a:pt x="1977630" y="1513444"/>
                    <a:pt x="1985305" y="1504261"/>
                    <a:pt x="1984047" y="1494193"/>
                  </a:cubicBezTo>
                  <a:cubicBezTo>
                    <a:pt x="1982675" y="1483214"/>
                    <a:pt x="1959533" y="1428381"/>
                    <a:pt x="1945546" y="1417191"/>
                  </a:cubicBezTo>
                  <a:cubicBezTo>
                    <a:pt x="1937623" y="1410853"/>
                    <a:pt x="1926738" y="1408824"/>
                    <a:pt x="1916670" y="1407566"/>
                  </a:cubicBezTo>
                  <a:cubicBezTo>
                    <a:pt x="1849511" y="1399171"/>
                    <a:pt x="1714539" y="1388315"/>
                    <a:pt x="1714539" y="1388315"/>
                  </a:cubicBezTo>
                  <a:cubicBezTo>
                    <a:pt x="1569315" y="1352010"/>
                    <a:pt x="1788529" y="1409770"/>
                    <a:pt x="1637537" y="1359439"/>
                  </a:cubicBezTo>
                  <a:cubicBezTo>
                    <a:pt x="1610393" y="1350391"/>
                    <a:pt x="1532363" y="1342910"/>
                    <a:pt x="1512409" y="1340189"/>
                  </a:cubicBezTo>
                  <a:lnTo>
                    <a:pt x="1377655" y="1320938"/>
                  </a:lnTo>
                  <a:cubicBezTo>
                    <a:pt x="1368030" y="1317730"/>
                    <a:pt x="1357854" y="1315850"/>
                    <a:pt x="1348779" y="1311313"/>
                  </a:cubicBezTo>
                  <a:cubicBezTo>
                    <a:pt x="1338432" y="1306140"/>
                    <a:pt x="1330536" y="1296619"/>
                    <a:pt x="1319903" y="1292062"/>
                  </a:cubicBezTo>
                  <a:cubicBezTo>
                    <a:pt x="1307744" y="1286851"/>
                    <a:pt x="1294316" y="1285307"/>
                    <a:pt x="1281402" y="1282437"/>
                  </a:cubicBezTo>
                  <a:cubicBezTo>
                    <a:pt x="1241044" y="1273469"/>
                    <a:pt x="1217317" y="1270152"/>
                    <a:pt x="1175525" y="1263187"/>
                  </a:cubicBezTo>
                  <a:cubicBezTo>
                    <a:pt x="1165900" y="1259978"/>
                    <a:pt x="1155975" y="1257558"/>
                    <a:pt x="1146649" y="1253561"/>
                  </a:cubicBezTo>
                  <a:cubicBezTo>
                    <a:pt x="1133461" y="1247909"/>
                    <a:pt x="1121760" y="1238848"/>
                    <a:pt x="1108148" y="1234311"/>
                  </a:cubicBezTo>
                  <a:cubicBezTo>
                    <a:pt x="1083048" y="1225944"/>
                    <a:pt x="1056813" y="1221477"/>
                    <a:pt x="1031146" y="1215060"/>
                  </a:cubicBezTo>
                  <a:cubicBezTo>
                    <a:pt x="1018312" y="1211852"/>
                    <a:pt x="1004928" y="1210348"/>
                    <a:pt x="992645" y="1205435"/>
                  </a:cubicBezTo>
                  <a:cubicBezTo>
                    <a:pt x="967235" y="1195271"/>
                    <a:pt x="942037" y="1184101"/>
                    <a:pt x="915642" y="1176559"/>
                  </a:cubicBezTo>
                  <a:cubicBezTo>
                    <a:pt x="902922" y="1172925"/>
                    <a:pt x="889861" y="1170568"/>
                    <a:pt x="877141" y="1166934"/>
                  </a:cubicBezTo>
                  <a:cubicBezTo>
                    <a:pt x="867386" y="1164147"/>
                    <a:pt x="858152" y="1159590"/>
                    <a:pt x="848266" y="1157309"/>
                  </a:cubicBezTo>
                  <a:cubicBezTo>
                    <a:pt x="816384" y="1149952"/>
                    <a:pt x="752013" y="1138058"/>
                    <a:pt x="752013" y="1138058"/>
                  </a:cubicBezTo>
                  <a:cubicBezTo>
                    <a:pt x="742388" y="1131641"/>
                    <a:pt x="733969" y="1122870"/>
                    <a:pt x="723137" y="1118808"/>
                  </a:cubicBezTo>
                  <a:cubicBezTo>
                    <a:pt x="707819" y="1113064"/>
                    <a:pt x="690882" y="1113150"/>
                    <a:pt x="675011" y="1109182"/>
                  </a:cubicBezTo>
                  <a:cubicBezTo>
                    <a:pt x="665168" y="1106721"/>
                    <a:pt x="655891" y="1102344"/>
                    <a:pt x="646135" y="1099557"/>
                  </a:cubicBezTo>
                  <a:cubicBezTo>
                    <a:pt x="633415" y="1095923"/>
                    <a:pt x="620305" y="1093733"/>
                    <a:pt x="607634" y="1089932"/>
                  </a:cubicBezTo>
                  <a:cubicBezTo>
                    <a:pt x="588198" y="1084101"/>
                    <a:pt x="549882" y="1070681"/>
                    <a:pt x="549882" y="1070681"/>
                  </a:cubicBezTo>
                  <a:cubicBezTo>
                    <a:pt x="543465" y="1061056"/>
                    <a:pt x="539338" y="1049423"/>
                    <a:pt x="530632" y="1041806"/>
                  </a:cubicBezTo>
                  <a:cubicBezTo>
                    <a:pt x="513220" y="1026571"/>
                    <a:pt x="472880" y="1003305"/>
                    <a:pt x="472880" y="1003305"/>
                  </a:cubicBezTo>
                  <a:cubicBezTo>
                    <a:pt x="454142" y="947089"/>
                    <a:pt x="477916" y="998716"/>
                    <a:pt x="434379" y="955178"/>
                  </a:cubicBezTo>
                  <a:cubicBezTo>
                    <a:pt x="419255" y="940054"/>
                    <a:pt x="405313" y="904783"/>
                    <a:pt x="395878" y="887801"/>
                  </a:cubicBezTo>
                  <a:cubicBezTo>
                    <a:pt x="386792" y="871447"/>
                    <a:pt x="375369" y="856408"/>
                    <a:pt x="367002" y="839675"/>
                  </a:cubicBezTo>
                  <a:cubicBezTo>
                    <a:pt x="362465" y="830600"/>
                    <a:pt x="362304" y="819668"/>
                    <a:pt x="357377" y="810799"/>
                  </a:cubicBezTo>
                  <a:cubicBezTo>
                    <a:pt x="314603" y="733805"/>
                    <a:pt x="326937" y="778271"/>
                    <a:pt x="299626" y="714547"/>
                  </a:cubicBezTo>
                  <a:cubicBezTo>
                    <a:pt x="295629" y="705221"/>
                    <a:pt x="294537" y="694746"/>
                    <a:pt x="290000" y="685671"/>
                  </a:cubicBezTo>
                  <a:cubicBezTo>
                    <a:pt x="284827" y="675324"/>
                    <a:pt x="275923" y="667142"/>
                    <a:pt x="270750" y="656795"/>
                  </a:cubicBezTo>
                  <a:cubicBezTo>
                    <a:pt x="266213" y="647720"/>
                    <a:pt x="266052" y="636788"/>
                    <a:pt x="261125" y="627919"/>
                  </a:cubicBezTo>
                  <a:cubicBezTo>
                    <a:pt x="232345" y="576115"/>
                    <a:pt x="228820" y="576366"/>
                    <a:pt x="193748" y="541292"/>
                  </a:cubicBezTo>
                  <a:cubicBezTo>
                    <a:pt x="166110" y="430749"/>
                    <a:pt x="204757" y="566983"/>
                    <a:pt x="164872" y="473915"/>
                  </a:cubicBezTo>
                  <a:cubicBezTo>
                    <a:pt x="127582" y="386903"/>
                    <a:pt x="184324" y="479029"/>
                    <a:pt x="135996" y="406538"/>
                  </a:cubicBezTo>
                  <a:cubicBezTo>
                    <a:pt x="132788" y="393704"/>
                    <a:pt x="130005" y="380757"/>
                    <a:pt x="126371" y="368037"/>
                  </a:cubicBezTo>
                  <a:cubicBezTo>
                    <a:pt x="123584" y="358281"/>
                    <a:pt x="119207" y="349004"/>
                    <a:pt x="116746" y="339161"/>
                  </a:cubicBezTo>
                  <a:cubicBezTo>
                    <a:pt x="114007" y="328204"/>
                    <a:pt x="103421" y="266362"/>
                    <a:pt x="97495" y="252534"/>
                  </a:cubicBezTo>
                  <a:cubicBezTo>
                    <a:pt x="92938" y="241901"/>
                    <a:pt x="84662" y="233283"/>
                    <a:pt x="78245" y="223658"/>
                  </a:cubicBezTo>
                  <a:cubicBezTo>
                    <a:pt x="75036" y="210824"/>
                    <a:pt x="72253" y="197877"/>
                    <a:pt x="68619" y="185157"/>
                  </a:cubicBezTo>
                  <a:cubicBezTo>
                    <a:pt x="65832" y="175401"/>
                    <a:pt x="60252" y="166349"/>
                    <a:pt x="58994" y="156281"/>
                  </a:cubicBezTo>
                  <a:cubicBezTo>
                    <a:pt x="57004" y="140363"/>
                    <a:pt x="0" y="16042"/>
                    <a:pt x="0" y="0"/>
                  </a:cubicBezTo>
                </a:path>
              </a:pathLst>
            </a:custGeom>
            <a:ln>
              <a:prstDash val="sysDash"/>
              <a:headEnd type="triangle" w="med" len="med"/>
              <a:tailEnd type="triangle" w="med" len="med"/>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63" name="TextBox 62"/>
            <p:cNvSpPr txBox="1"/>
            <p:nvPr/>
          </p:nvSpPr>
          <p:spPr>
            <a:xfrm>
              <a:off x="609600" y="3636318"/>
              <a:ext cx="609600" cy="207749"/>
            </a:xfrm>
            <a:prstGeom prst="rect">
              <a:avLst/>
            </a:prstGeom>
            <a:noFill/>
          </p:spPr>
          <p:txBody>
            <a:bodyPr wrap="square" rtlCol="0">
              <a:spAutoFit/>
            </a:bodyPr>
            <a:lstStyle/>
            <a:p>
              <a:pPr algn="ctr"/>
              <a:r>
                <a:rPr lang="en-US" sz="1200" b="1" dirty="0"/>
                <a:t>OWS 1</a:t>
              </a:r>
              <a:endParaRPr lang="en-AU" sz="1200" b="1" dirty="0"/>
            </a:p>
          </p:txBody>
        </p:sp>
        <p:sp>
          <p:nvSpPr>
            <p:cNvPr id="64" name="TextBox 63"/>
            <p:cNvSpPr txBox="1"/>
            <p:nvPr/>
          </p:nvSpPr>
          <p:spPr>
            <a:xfrm>
              <a:off x="533400" y="1733550"/>
              <a:ext cx="609600" cy="207749"/>
            </a:xfrm>
            <a:prstGeom prst="rect">
              <a:avLst/>
            </a:prstGeom>
            <a:noFill/>
          </p:spPr>
          <p:txBody>
            <a:bodyPr wrap="square" rtlCol="0">
              <a:spAutoFit/>
            </a:bodyPr>
            <a:lstStyle/>
            <a:p>
              <a:pPr algn="ctr"/>
              <a:r>
                <a:rPr lang="en-US" sz="1200" b="1" dirty="0"/>
                <a:t>OWS 1</a:t>
              </a:r>
              <a:endParaRPr lang="en-AU" sz="1200" b="1" dirty="0"/>
            </a:p>
          </p:txBody>
        </p:sp>
      </p:grpSp>
      <p:grpSp>
        <p:nvGrpSpPr>
          <p:cNvPr id="65" name="Group 64"/>
          <p:cNvGrpSpPr/>
          <p:nvPr/>
        </p:nvGrpSpPr>
        <p:grpSpPr>
          <a:xfrm>
            <a:off x="2463727" y="1580717"/>
            <a:ext cx="1682360" cy="3429574"/>
            <a:chOff x="1905000" y="1731318"/>
            <a:chExt cx="1261770" cy="2572181"/>
          </a:xfrm>
        </p:grpSpPr>
        <p:sp>
          <p:nvSpPr>
            <p:cNvPr id="66" name="Freeform 116"/>
            <p:cNvSpPr/>
            <p:nvPr/>
          </p:nvSpPr>
          <p:spPr>
            <a:xfrm>
              <a:off x="2675300" y="2162372"/>
              <a:ext cx="491470" cy="2085778"/>
            </a:xfrm>
            <a:custGeom>
              <a:avLst/>
              <a:gdLst>
                <a:gd name="connsiteX0" fmla="*/ 293338 w 505834"/>
                <a:gd name="connsiteY0" fmla="*/ 1857676 h 1857676"/>
                <a:gd name="connsiteX1" fmla="*/ 312589 w 505834"/>
                <a:gd name="connsiteY1" fmla="*/ 1771049 h 1857676"/>
                <a:gd name="connsiteX2" fmla="*/ 322214 w 505834"/>
                <a:gd name="connsiteY2" fmla="*/ 1732548 h 1857676"/>
                <a:gd name="connsiteX3" fmla="*/ 341464 w 505834"/>
                <a:gd name="connsiteY3" fmla="*/ 1703672 h 1857676"/>
                <a:gd name="connsiteX4" fmla="*/ 370340 w 505834"/>
                <a:gd name="connsiteY4" fmla="*/ 1597794 h 1857676"/>
                <a:gd name="connsiteX5" fmla="*/ 370340 w 505834"/>
                <a:gd name="connsiteY5" fmla="*/ 1597794 h 1857676"/>
                <a:gd name="connsiteX6" fmla="*/ 408841 w 505834"/>
                <a:gd name="connsiteY6" fmla="*/ 1491916 h 1857676"/>
                <a:gd name="connsiteX7" fmla="*/ 437717 w 505834"/>
                <a:gd name="connsiteY7" fmla="*/ 1357163 h 1857676"/>
                <a:gd name="connsiteX8" fmla="*/ 447342 w 505834"/>
                <a:gd name="connsiteY8" fmla="*/ 1318661 h 1857676"/>
                <a:gd name="connsiteX9" fmla="*/ 456968 w 505834"/>
                <a:gd name="connsiteY9" fmla="*/ 1212784 h 1857676"/>
                <a:gd name="connsiteX10" fmla="*/ 476218 w 505834"/>
                <a:gd name="connsiteY10" fmla="*/ 1106906 h 1857676"/>
                <a:gd name="connsiteX11" fmla="*/ 485843 w 505834"/>
                <a:gd name="connsiteY11" fmla="*/ 1029904 h 1857676"/>
                <a:gd name="connsiteX12" fmla="*/ 485843 w 505834"/>
                <a:gd name="connsiteY12" fmla="*/ 616017 h 1857676"/>
                <a:gd name="connsiteX13" fmla="*/ 456968 w 505834"/>
                <a:gd name="connsiteY13" fmla="*/ 577516 h 1857676"/>
                <a:gd name="connsiteX14" fmla="*/ 437717 w 505834"/>
                <a:gd name="connsiteY14" fmla="*/ 548640 h 1857676"/>
                <a:gd name="connsiteX15" fmla="*/ 418466 w 505834"/>
                <a:gd name="connsiteY15" fmla="*/ 510139 h 1857676"/>
                <a:gd name="connsiteX16" fmla="*/ 389591 w 505834"/>
                <a:gd name="connsiteY16" fmla="*/ 500514 h 1857676"/>
                <a:gd name="connsiteX17" fmla="*/ 331839 w 505834"/>
                <a:gd name="connsiteY17" fmla="*/ 462013 h 1857676"/>
                <a:gd name="connsiteX18" fmla="*/ 302963 w 505834"/>
                <a:gd name="connsiteY18" fmla="*/ 433137 h 1857676"/>
                <a:gd name="connsiteX19" fmla="*/ 245212 w 505834"/>
                <a:gd name="connsiteY19" fmla="*/ 394636 h 1857676"/>
                <a:gd name="connsiteX20" fmla="*/ 187460 w 505834"/>
                <a:gd name="connsiteY20" fmla="*/ 356135 h 1857676"/>
                <a:gd name="connsiteX21" fmla="*/ 158584 w 505834"/>
                <a:gd name="connsiteY21" fmla="*/ 327259 h 1857676"/>
                <a:gd name="connsiteX22" fmla="*/ 91208 w 505834"/>
                <a:gd name="connsiteY22" fmla="*/ 279133 h 1857676"/>
                <a:gd name="connsiteX23" fmla="*/ 71957 w 505834"/>
                <a:gd name="connsiteY23" fmla="*/ 240632 h 1857676"/>
                <a:gd name="connsiteX24" fmla="*/ 43081 w 505834"/>
                <a:gd name="connsiteY24" fmla="*/ 221381 h 1857676"/>
                <a:gd name="connsiteX25" fmla="*/ 23831 w 505834"/>
                <a:gd name="connsiteY25" fmla="*/ 163630 h 1857676"/>
                <a:gd name="connsiteX26" fmla="*/ 14205 w 505834"/>
                <a:gd name="connsiteY26" fmla="*/ 0 h 1857676"/>
                <a:gd name="connsiteX0" fmla="*/ 289281 w 491470"/>
                <a:gd name="connsiteY0" fmla="*/ 2009218 h 2009218"/>
                <a:gd name="connsiteX1" fmla="*/ 308532 w 491470"/>
                <a:gd name="connsiteY1" fmla="*/ 1922591 h 2009218"/>
                <a:gd name="connsiteX2" fmla="*/ 318157 w 491470"/>
                <a:gd name="connsiteY2" fmla="*/ 1884090 h 2009218"/>
                <a:gd name="connsiteX3" fmla="*/ 337407 w 491470"/>
                <a:gd name="connsiteY3" fmla="*/ 1855214 h 2009218"/>
                <a:gd name="connsiteX4" fmla="*/ 366283 w 491470"/>
                <a:gd name="connsiteY4" fmla="*/ 1749336 h 2009218"/>
                <a:gd name="connsiteX5" fmla="*/ 366283 w 491470"/>
                <a:gd name="connsiteY5" fmla="*/ 1749336 h 2009218"/>
                <a:gd name="connsiteX6" fmla="*/ 404784 w 491470"/>
                <a:gd name="connsiteY6" fmla="*/ 1643458 h 2009218"/>
                <a:gd name="connsiteX7" fmla="*/ 433660 w 491470"/>
                <a:gd name="connsiteY7" fmla="*/ 1508705 h 2009218"/>
                <a:gd name="connsiteX8" fmla="*/ 443285 w 491470"/>
                <a:gd name="connsiteY8" fmla="*/ 1470203 h 2009218"/>
                <a:gd name="connsiteX9" fmla="*/ 452911 w 491470"/>
                <a:gd name="connsiteY9" fmla="*/ 1364326 h 2009218"/>
                <a:gd name="connsiteX10" fmla="*/ 472161 w 491470"/>
                <a:gd name="connsiteY10" fmla="*/ 1258448 h 2009218"/>
                <a:gd name="connsiteX11" fmla="*/ 481786 w 491470"/>
                <a:gd name="connsiteY11" fmla="*/ 1181446 h 2009218"/>
                <a:gd name="connsiteX12" fmla="*/ 481786 w 491470"/>
                <a:gd name="connsiteY12" fmla="*/ 767559 h 2009218"/>
                <a:gd name="connsiteX13" fmla="*/ 452911 w 491470"/>
                <a:gd name="connsiteY13" fmla="*/ 729058 h 2009218"/>
                <a:gd name="connsiteX14" fmla="*/ 433660 w 491470"/>
                <a:gd name="connsiteY14" fmla="*/ 700182 h 2009218"/>
                <a:gd name="connsiteX15" fmla="*/ 414409 w 491470"/>
                <a:gd name="connsiteY15" fmla="*/ 661681 h 2009218"/>
                <a:gd name="connsiteX16" fmla="*/ 385534 w 491470"/>
                <a:gd name="connsiteY16" fmla="*/ 652056 h 2009218"/>
                <a:gd name="connsiteX17" fmla="*/ 327782 w 491470"/>
                <a:gd name="connsiteY17" fmla="*/ 613555 h 2009218"/>
                <a:gd name="connsiteX18" fmla="*/ 298906 w 491470"/>
                <a:gd name="connsiteY18" fmla="*/ 584679 h 2009218"/>
                <a:gd name="connsiteX19" fmla="*/ 241155 w 491470"/>
                <a:gd name="connsiteY19" fmla="*/ 546178 h 2009218"/>
                <a:gd name="connsiteX20" fmla="*/ 183403 w 491470"/>
                <a:gd name="connsiteY20" fmla="*/ 507677 h 2009218"/>
                <a:gd name="connsiteX21" fmla="*/ 154527 w 491470"/>
                <a:gd name="connsiteY21" fmla="*/ 478801 h 2009218"/>
                <a:gd name="connsiteX22" fmla="*/ 87151 w 491470"/>
                <a:gd name="connsiteY22" fmla="*/ 430675 h 2009218"/>
                <a:gd name="connsiteX23" fmla="*/ 67900 w 491470"/>
                <a:gd name="connsiteY23" fmla="*/ 392174 h 2009218"/>
                <a:gd name="connsiteX24" fmla="*/ 39024 w 491470"/>
                <a:gd name="connsiteY24" fmla="*/ 372923 h 2009218"/>
                <a:gd name="connsiteX25" fmla="*/ 19774 w 491470"/>
                <a:gd name="connsiteY25" fmla="*/ 315172 h 2009218"/>
                <a:gd name="connsiteX26" fmla="*/ 316 w 491470"/>
                <a:gd name="connsiteY26" fmla="*/ 0 h 2009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470" h="2009218">
                  <a:moveTo>
                    <a:pt x="289281" y="2009218"/>
                  </a:moveTo>
                  <a:cubicBezTo>
                    <a:pt x="306653" y="1904987"/>
                    <a:pt x="289574" y="1988943"/>
                    <a:pt x="308532" y="1922591"/>
                  </a:cubicBezTo>
                  <a:cubicBezTo>
                    <a:pt x="312166" y="1909871"/>
                    <a:pt x="312946" y="1896249"/>
                    <a:pt x="318157" y="1884090"/>
                  </a:cubicBezTo>
                  <a:cubicBezTo>
                    <a:pt x="322714" y="1873457"/>
                    <a:pt x="330990" y="1864839"/>
                    <a:pt x="337407" y="1855214"/>
                  </a:cubicBezTo>
                  <a:cubicBezTo>
                    <a:pt x="351013" y="1787190"/>
                    <a:pt x="341860" y="1822608"/>
                    <a:pt x="366283" y="1749336"/>
                  </a:cubicBezTo>
                  <a:lnTo>
                    <a:pt x="366283" y="1749336"/>
                  </a:lnTo>
                  <a:cubicBezTo>
                    <a:pt x="388340" y="1661111"/>
                    <a:pt x="370858" y="1694348"/>
                    <a:pt x="404784" y="1643458"/>
                  </a:cubicBezTo>
                  <a:cubicBezTo>
                    <a:pt x="418759" y="1559604"/>
                    <a:pt x="409674" y="1604648"/>
                    <a:pt x="433660" y="1508705"/>
                  </a:cubicBezTo>
                  <a:lnTo>
                    <a:pt x="443285" y="1470203"/>
                  </a:lnTo>
                  <a:cubicBezTo>
                    <a:pt x="446494" y="1434911"/>
                    <a:pt x="448123" y="1399439"/>
                    <a:pt x="452911" y="1364326"/>
                  </a:cubicBezTo>
                  <a:cubicBezTo>
                    <a:pt x="457758" y="1328784"/>
                    <a:pt x="466567" y="1293880"/>
                    <a:pt x="472161" y="1258448"/>
                  </a:cubicBezTo>
                  <a:cubicBezTo>
                    <a:pt x="476195" y="1232897"/>
                    <a:pt x="478578" y="1207113"/>
                    <a:pt x="481786" y="1181446"/>
                  </a:cubicBezTo>
                  <a:cubicBezTo>
                    <a:pt x="485166" y="1093574"/>
                    <a:pt x="501777" y="872512"/>
                    <a:pt x="481786" y="767559"/>
                  </a:cubicBezTo>
                  <a:cubicBezTo>
                    <a:pt x="478784" y="751800"/>
                    <a:pt x="462235" y="742112"/>
                    <a:pt x="452911" y="729058"/>
                  </a:cubicBezTo>
                  <a:cubicBezTo>
                    <a:pt x="446187" y="719644"/>
                    <a:pt x="439400" y="710226"/>
                    <a:pt x="433660" y="700182"/>
                  </a:cubicBezTo>
                  <a:cubicBezTo>
                    <a:pt x="426541" y="687724"/>
                    <a:pt x="424555" y="671827"/>
                    <a:pt x="414409" y="661681"/>
                  </a:cubicBezTo>
                  <a:cubicBezTo>
                    <a:pt x="407235" y="654507"/>
                    <a:pt x="394403" y="656983"/>
                    <a:pt x="385534" y="652056"/>
                  </a:cubicBezTo>
                  <a:cubicBezTo>
                    <a:pt x="365309" y="640820"/>
                    <a:pt x="344142" y="629915"/>
                    <a:pt x="327782" y="613555"/>
                  </a:cubicBezTo>
                  <a:cubicBezTo>
                    <a:pt x="318157" y="603930"/>
                    <a:pt x="309651" y="593036"/>
                    <a:pt x="298906" y="584679"/>
                  </a:cubicBezTo>
                  <a:cubicBezTo>
                    <a:pt x="280644" y="570475"/>
                    <a:pt x="257515" y="562538"/>
                    <a:pt x="241155" y="546178"/>
                  </a:cubicBezTo>
                  <a:cubicBezTo>
                    <a:pt x="205105" y="510128"/>
                    <a:pt x="225193" y="521606"/>
                    <a:pt x="183403" y="507677"/>
                  </a:cubicBezTo>
                  <a:cubicBezTo>
                    <a:pt x="173778" y="498052"/>
                    <a:pt x="164862" y="487660"/>
                    <a:pt x="154527" y="478801"/>
                  </a:cubicBezTo>
                  <a:cubicBezTo>
                    <a:pt x="133643" y="460900"/>
                    <a:pt x="109996" y="445906"/>
                    <a:pt x="87151" y="430675"/>
                  </a:cubicBezTo>
                  <a:cubicBezTo>
                    <a:pt x="80734" y="417841"/>
                    <a:pt x="77086" y="403197"/>
                    <a:pt x="67900" y="392174"/>
                  </a:cubicBezTo>
                  <a:cubicBezTo>
                    <a:pt x="60494" y="383287"/>
                    <a:pt x="45155" y="382733"/>
                    <a:pt x="39024" y="372923"/>
                  </a:cubicBezTo>
                  <a:cubicBezTo>
                    <a:pt x="28270" y="355716"/>
                    <a:pt x="26191" y="334422"/>
                    <a:pt x="19774" y="315172"/>
                  </a:cubicBezTo>
                  <a:cubicBezTo>
                    <a:pt x="-4057" y="243679"/>
                    <a:pt x="316" y="144918"/>
                    <a:pt x="316" y="0"/>
                  </a:cubicBezTo>
                </a:path>
              </a:pathLst>
            </a:custGeom>
            <a:ln>
              <a:prstDash val="sysDash"/>
              <a:headEnd type="triangle" w="med" len="med"/>
              <a:tailEnd type="triangle" w="med" len="med"/>
            </a:ln>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p>
          </p:txBody>
        </p:sp>
        <p:sp>
          <p:nvSpPr>
            <p:cNvPr id="67" name="TextBox 66"/>
            <p:cNvSpPr txBox="1"/>
            <p:nvPr/>
          </p:nvSpPr>
          <p:spPr>
            <a:xfrm>
              <a:off x="1905000" y="4095750"/>
              <a:ext cx="609600" cy="207749"/>
            </a:xfrm>
            <a:prstGeom prst="rect">
              <a:avLst/>
            </a:prstGeom>
            <a:noFill/>
          </p:spPr>
          <p:txBody>
            <a:bodyPr wrap="square" rtlCol="0">
              <a:spAutoFit/>
            </a:bodyPr>
            <a:lstStyle/>
            <a:p>
              <a:pPr algn="ctr"/>
              <a:r>
                <a:rPr lang="en-US" sz="1200" b="1" dirty="0"/>
                <a:t>OWS 2</a:t>
              </a:r>
              <a:endParaRPr lang="en-AU" sz="1200" b="1" dirty="0"/>
            </a:p>
          </p:txBody>
        </p:sp>
        <p:sp>
          <p:nvSpPr>
            <p:cNvPr id="68" name="TextBox 67"/>
            <p:cNvSpPr txBox="1"/>
            <p:nvPr/>
          </p:nvSpPr>
          <p:spPr>
            <a:xfrm>
              <a:off x="2362200" y="1731318"/>
              <a:ext cx="609600" cy="207749"/>
            </a:xfrm>
            <a:prstGeom prst="rect">
              <a:avLst/>
            </a:prstGeom>
            <a:noFill/>
          </p:spPr>
          <p:txBody>
            <a:bodyPr wrap="square" rtlCol="0">
              <a:spAutoFit/>
            </a:bodyPr>
            <a:lstStyle/>
            <a:p>
              <a:pPr algn="ctr"/>
              <a:r>
                <a:rPr lang="en-US" sz="1200" b="1" dirty="0"/>
                <a:t>OWS 2</a:t>
              </a:r>
              <a:endParaRPr lang="en-AU" sz="1200" b="1" dirty="0"/>
            </a:p>
          </p:txBody>
        </p:sp>
      </p:grpSp>
      <p:grpSp>
        <p:nvGrpSpPr>
          <p:cNvPr id="69" name="Group 68"/>
          <p:cNvGrpSpPr/>
          <p:nvPr/>
        </p:nvGrpSpPr>
        <p:grpSpPr>
          <a:xfrm>
            <a:off x="1895070" y="3364014"/>
            <a:ext cx="4693946" cy="1018147"/>
            <a:chOff x="1478507" y="2866228"/>
            <a:chExt cx="3661302" cy="966171"/>
          </a:xfrm>
        </p:grpSpPr>
        <p:grpSp>
          <p:nvGrpSpPr>
            <p:cNvPr id="70" name="Group 69"/>
            <p:cNvGrpSpPr/>
            <p:nvPr/>
          </p:nvGrpSpPr>
          <p:grpSpPr>
            <a:xfrm>
              <a:off x="1478507" y="2866228"/>
              <a:ext cx="3661302" cy="918312"/>
              <a:chOff x="1478507" y="2866228"/>
              <a:chExt cx="3661302" cy="918312"/>
            </a:xfrm>
          </p:grpSpPr>
          <p:pic>
            <p:nvPicPr>
              <p:cNvPr id="72" name="Picture 15" descr="C3550_24_MBB00914"/>
              <p:cNvPicPr>
                <a:picLocks noChangeAspect="1" noChangeArrowheads="1"/>
              </p:cNvPicPr>
              <p:nvPr/>
            </p:nvPicPr>
            <p:blipFill>
              <a:blip r:embed="rId10" cstate="print">
                <a:clrChange>
                  <a:clrFrom>
                    <a:srgbClr val="FFFFFF"/>
                  </a:clrFrom>
                  <a:clrTo>
                    <a:srgbClr val="FFFFFF">
                      <a:alpha val="0"/>
                    </a:srgbClr>
                  </a:clrTo>
                </a:clrChange>
              </a:blip>
              <a:srcRect l="15199" t="38750" r="12000" b="43750"/>
              <a:stretch>
                <a:fillRect/>
              </a:stretch>
            </p:blipFill>
            <p:spPr bwMode="auto">
              <a:xfrm>
                <a:off x="2743200" y="3562350"/>
                <a:ext cx="990769" cy="222190"/>
              </a:xfrm>
              <a:prstGeom prst="rect">
                <a:avLst/>
              </a:prstGeom>
              <a:solidFill>
                <a:schemeClr val="bg1"/>
              </a:solidFill>
              <a:ln w="28575">
                <a:noFill/>
                <a:miter lim="800000"/>
                <a:headEnd/>
                <a:tailEnd/>
              </a:ln>
            </p:spPr>
          </p:pic>
          <p:grpSp>
            <p:nvGrpSpPr>
              <p:cNvPr id="73" name="Group 72"/>
              <p:cNvGrpSpPr/>
              <p:nvPr/>
            </p:nvGrpSpPr>
            <p:grpSpPr>
              <a:xfrm>
                <a:off x="1478507" y="2866228"/>
                <a:ext cx="3661302" cy="696122"/>
                <a:chOff x="1478507" y="2866228"/>
                <a:chExt cx="3661302" cy="696122"/>
              </a:xfrm>
            </p:grpSpPr>
            <p:cxnSp>
              <p:nvCxnSpPr>
                <p:cNvPr id="74" name="Straight Connector 73"/>
                <p:cNvCxnSpPr>
                  <a:stCxn id="72" idx="0"/>
                  <a:endCxn id="11" idx="2"/>
                </p:cNvCxnSpPr>
                <p:nvPr/>
              </p:nvCxnSpPr>
              <p:spPr bwMode="auto">
                <a:xfrm flipH="1" flipV="1">
                  <a:off x="1478507" y="2866229"/>
                  <a:ext cx="1760078" cy="696121"/>
                </a:xfrm>
                <a:prstGeom prst="line">
                  <a:avLst/>
                </a:prstGeom>
                <a:ln>
                  <a:solidFill>
                    <a:schemeClr val="accent2">
                      <a:lumMod val="75000"/>
                    </a:schemeClr>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1"/>
                </a:lnRef>
                <a:fillRef idx="0">
                  <a:schemeClr val="accent1"/>
                </a:fillRef>
                <a:effectRef idx="2">
                  <a:schemeClr val="accent1"/>
                </a:effectRef>
                <a:fontRef idx="minor">
                  <a:schemeClr val="tx1"/>
                </a:fontRef>
              </p:style>
            </p:cxnSp>
            <p:cxnSp>
              <p:nvCxnSpPr>
                <p:cNvPr id="75" name="Straight Connector 74"/>
                <p:cNvCxnSpPr>
                  <a:stCxn id="42" idx="2"/>
                  <a:endCxn id="72" idx="0"/>
                </p:cNvCxnSpPr>
                <p:nvPr/>
              </p:nvCxnSpPr>
              <p:spPr bwMode="auto">
                <a:xfrm flipH="1">
                  <a:off x="3238585" y="2866229"/>
                  <a:ext cx="1901224" cy="696121"/>
                </a:xfrm>
                <a:prstGeom prst="line">
                  <a:avLst/>
                </a:prstGeom>
                <a:ln>
                  <a:solidFill>
                    <a:schemeClr val="accent2">
                      <a:lumMod val="75000"/>
                    </a:schemeClr>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1"/>
                </a:lnRef>
                <a:fillRef idx="0">
                  <a:schemeClr val="accent1"/>
                </a:fillRef>
                <a:effectRef idx="2">
                  <a:schemeClr val="accent1"/>
                </a:effectRef>
                <a:fontRef idx="minor">
                  <a:schemeClr val="tx1"/>
                </a:fontRef>
              </p:style>
            </p:cxnSp>
            <p:cxnSp>
              <p:nvCxnSpPr>
                <p:cNvPr id="76" name="Straight Connector 75"/>
                <p:cNvCxnSpPr>
                  <a:stCxn id="72" idx="0"/>
                  <a:endCxn id="20" idx="2"/>
                </p:cNvCxnSpPr>
                <p:nvPr/>
              </p:nvCxnSpPr>
              <p:spPr bwMode="auto">
                <a:xfrm flipV="1">
                  <a:off x="3238585" y="2866228"/>
                  <a:ext cx="70575" cy="696122"/>
                </a:xfrm>
                <a:prstGeom prst="line">
                  <a:avLst/>
                </a:prstGeom>
                <a:ln>
                  <a:solidFill>
                    <a:schemeClr val="accent2">
                      <a:lumMod val="75000"/>
                    </a:schemeClr>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1"/>
                </a:lnRef>
                <a:fillRef idx="0">
                  <a:schemeClr val="accent1"/>
                </a:fillRef>
                <a:effectRef idx="2">
                  <a:schemeClr val="accent1"/>
                </a:effectRef>
                <a:fontRef idx="minor">
                  <a:schemeClr val="tx1"/>
                </a:fontRef>
              </p:style>
            </p:cxnSp>
          </p:grpSp>
        </p:grpSp>
        <p:sp>
          <p:nvSpPr>
            <p:cNvPr id="71" name="TextBox 70"/>
            <p:cNvSpPr txBox="1"/>
            <p:nvPr/>
          </p:nvSpPr>
          <p:spPr>
            <a:xfrm>
              <a:off x="3733799" y="3486150"/>
              <a:ext cx="784673" cy="346249"/>
            </a:xfrm>
            <a:prstGeom prst="rect">
              <a:avLst/>
            </a:prstGeom>
            <a:noFill/>
          </p:spPr>
          <p:txBody>
            <a:bodyPr wrap="square" rtlCol="0">
              <a:spAutoFit/>
            </a:bodyPr>
            <a:lstStyle/>
            <a:p>
              <a:r>
                <a:rPr lang="en-AU" sz="1200" b="1" dirty="0"/>
                <a:t>QCS-DCS Network</a:t>
              </a:r>
            </a:p>
          </p:txBody>
        </p:sp>
      </p:grpSp>
      <p:grpSp>
        <p:nvGrpSpPr>
          <p:cNvPr id="77" name="Group 76"/>
          <p:cNvGrpSpPr/>
          <p:nvPr/>
        </p:nvGrpSpPr>
        <p:grpSpPr>
          <a:xfrm>
            <a:off x="4151565" y="3818892"/>
            <a:ext cx="4204963" cy="2032000"/>
            <a:chOff x="3170878" y="3409950"/>
            <a:chExt cx="3153722" cy="1524000"/>
          </a:xfrm>
        </p:grpSpPr>
        <p:grpSp>
          <p:nvGrpSpPr>
            <p:cNvPr id="78" name="Group 77"/>
            <p:cNvGrpSpPr/>
            <p:nvPr/>
          </p:nvGrpSpPr>
          <p:grpSpPr>
            <a:xfrm>
              <a:off x="3170878" y="3409950"/>
              <a:ext cx="2486972" cy="1524000"/>
              <a:chOff x="3170878" y="3409950"/>
              <a:chExt cx="2486972" cy="1524000"/>
            </a:xfrm>
          </p:grpSpPr>
          <p:cxnSp>
            <p:nvCxnSpPr>
              <p:cNvPr id="80" name="Straight Connector 79"/>
              <p:cNvCxnSpPr>
                <a:stCxn id="81" idx="1"/>
                <a:endCxn id="72" idx="2"/>
              </p:cNvCxnSpPr>
              <p:nvPr/>
            </p:nvCxnSpPr>
            <p:spPr bwMode="auto">
              <a:xfrm flipH="1" flipV="1">
                <a:off x="3170878" y="3794576"/>
                <a:ext cx="1782121" cy="377374"/>
              </a:xfrm>
              <a:prstGeom prst="line">
                <a:avLst/>
              </a:prstGeom>
              <a:ln>
                <a:solidFill>
                  <a:schemeClr val="accent2">
                    <a:lumMod val="75000"/>
                  </a:schemeClr>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1"/>
              </a:lnRef>
              <a:fillRef idx="0">
                <a:schemeClr val="accent1"/>
              </a:fillRef>
              <a:effectRef idx="2">
                <a:schemeClr val="accent1"/>
              </a:effectRef>
              <a:fontRef idx="minor">
                <a:schemeClr val="tx1"/>
              </a:fontRef>
            </p:style>
          </p:cxnSp>
          <p:pic>
            <p:nvPicPr>
              <p:cNvPr id="81" name="Picture 49" descr="Picture12-2"/>
              <p:cNvPicPr>
                <a:picLocks noChangeAspect="1" noChangeArrowheads="1"/>
              </p:cNvPicPr>
              <p:nvPr/>
            </p:nvPicPr>
            <p:blipFill>
              <a:blip r:embed="rId11" cstate="print"/>
              <a:srcRect/>
              <a:stretch>
                <a:fillRect/>
              </a:stretch>
            </p:blipFill>
            <p:spPr bwMode="auto">
              <a:xfrm>
                <a:off x="4952999" y="3409950"/>
                <a:ext cx="704851" cy="1524000"/>
              </a:xfrm>
              <a:prstGeom prst="rect">
                <a:avLst/>
              </a:prstGeom>
              <a:noFill/>
              <a:ln w="9525">
                <a:noFill/>
                <a:miter lim="800000"/>
                <a:headEnd/>
                <a:tailEnd/>
              </a:ln>
            </p:spPr>
          </p:pic>
        </p:grpSp>
        <p:sp>
          <p:nvSpPr>
            <p:cNvPr id="79" name="TextBox 78"/>
            <p:cNvSpPr txBox="1"/>
            <p:nvPr/>
          </p:nvSpPr>
          <p:spPr>
            <a:xfrm>
              <a:off x="5638800" y="4019550"/>
              <a:ext cx="685800" cy="346249"/>
            </a:xfrm>
            <a:prstGeom prst="rect">
              <a:avLst/>
            </a:prstGeom>
            <a:noFill/>
          </p:spPr>
          <p:txBody>
            <a:bodyPr wrap="square" rtlCol="0">
              <a:spAutoFit/>
            </a:bodyPr>
            <a:lstStyle/>
            <a:p>
              <a:r>
                <a:rPr lang="en-AU" sz="1200" b="1" dirty="0"/>
                <a:t>DCS Controller</a:t>
              </a:r>
            </a:p>
          </p:txBody>
        </p:sp>
      </p:grpSp>
      <p:sp>
        <p:nvSpPr>
          <p:cNvPr id="82" name="TextBox 81"/>
          <p:cNvSpPr txBox="1"/>
          <p:nvPr/>
        </p:nvSpPr>
        <p:spPr>
          <a:xfrm>
            <a:off x="1188999" y="1601729"/>
            <a:ext cx="812800" cy="276999"/>
          </a:xfrm>
          <a:prstGeom prst="rect">
            <a:avLst/>
          </a:prstGeom>
          <a:noFill/>
        </p:spPr>
        <p:txBody>
          <a:bodyPr wrap="square" rtlCol="0">
            <a:spAutoFit/>
          </a:bodyPr>
          <a:lstStyle/>
          <a:p>
            <a:pPr algn="ctr"/>
            <a:r>
              <a:rPr lang="en-US" sz="1200" b="1" dirty="0"/>
              <a:t>OWS 3</a:t>
            </a:r>
            <a:endParaRPr lang="en-AU" sz="1200" b="1" dirty="0"/>
          </a:p>
        </p:txBody>
      </p:sp>
      <p:grpSp>
        <p:nvGrpSpPr>
          <p:cNvPr id="83" name="Group 82"/>
          <p:cNvGrpSpPr/>
          <p:nvPr/>
        </p:nvGrpSpPr>
        <p:grpSpPr>
          <a:xfrm>
            <a:off x="4087997" y="4318346"/>
            <a:ext cx="2360580" cy="1657908"/>
            <a:chOff x="3123202" y="3784540"/>
            <a:chExt cx="1770435" cy="1243431"/>
          </a:xfrm>
        </p:grpSpPr>
        <p:grpSp>
          <p:nvGrpSpPr>
            <p:cNvPr id="84" name="Group 83"/>
            <p:cNvGrpSpPr/>
            <p:nvPr/>
          </p:nvGrpSpPr>
          <p:grpSpPr>
            <a:xfrm>
              <a:off x="3123202" y="3784540"/>
              <a:ext cx="1770435" cy="1243431"/>
              <a:chOff x="1221979" y="3955793"/>
              <a:chExt cx="1770435" cy="1243431"/>
            </a:xfrm>
          </p:grpSpPr>
          <p:pic>
            <p:nvPicPr>
              <p:cNvPr id="86" name="Picture 2"/>
              <p:cNvPicPr>
                <a:picLocks noChangeAspect="1" noChangeArrowheads="1"/>
              </p:cNvPicPr>
              <p:nvPr/>
            </p:nvPicPr>
            <p:blipFill>
              <a:blip r:embed="rId9" cstate="print"/>
              <a:srcRect/>
              <a:stretch>
                <a:fillRect/>
              </a:stretch>
            </p:blipFill>
            <p:spPr bwMode="auto">
              <a:xfrm>
                <a:off x="1221979" y="4437224"/>
                <a:ext cx="1770435" cy="762000"/>
              </a:xfrm>
              <a:prstGeom prst="rect">
                <a:avLst/>
              </a:prstGeom>
              <a:noFill/>
              <a:ln w="9525">
                <a:noFill/>
                <a:miter lim="800000"/>
                <a:headEnd/>
                <a:tailEnd/>
              </a:ln>
            </p:spPr>
          </p:pic>
          <p:cxnSp>
            <p:nvCxnSpPr>
              <p:cNvPr id="87" name="Straight Connector 86"/>
              <p:cNvCxnSpPr>
                <a:stCxn id="86" idx="0"/>
              </p:cNvCxnSpPr>
              <p:nvPr/>
            </p:nvCxnSpPr>
            <p:spPr bwMode="auto">
              <a:xfrm flipH="1" flipV="1">
                <a:off x="1337362" y="3955793"/>
                <a:ext cx="769835" cy="481431"/>
              </a:xfrm>
              <a:prstGeom prst="line">
                <a:avLst/>
              </a:prstGeom>
              <a:ln>
                <a:solidFill>
                  <a:schemeClr val="accent2">
                    <a:lumMod val="75000"/>
                  </a:schemeClr>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1"/>
              </a:lnRef>
              <a:fillRef idx="0">
                <a:schemeClr val="accent1"/>
              </a:fillRef>
              <a:effectRef idx="2">
                <a:schemeClr val="accent1"/>
              </a:effectRef>
              <a:fontRef idx="minor">
                <a:schemeClr val="tx1"/>
              </a:fontRef>
            </p:style>
          </p:cxnSp>
        </p:grpSp>
        <p:sp>
          <p:nvSpPr>
            <p:cNvPr id="85" name="TextBox 84"/>
            <p:cNvSpPr txBox="1"/>
            <p:nvPr/>
          </p:nvSpPr>
          <p:spPr>
            <a:xfrm>
              <a:off x="3908873" y="4082150"/>
              <a:ext cx="609600" cy="207749"/>
            </a:xfrm>
            <a:prstGeom prst="rect">
              <a:avLst/>
            </a:prstGeom>
            <a:noFill/>
          </p:spPr>
          <p:txBody>
            <a:bodyPr wrap="square" rtlCol="0">
              <a:spAutoFit/>
            </a:bodyPr>
            <a:lstStyle/>
            <a:p>
              <a:pPr algn="ctr"/>
              <a:r>
                <a:rPr lang="en-US" sz="1200" b="1" dirty="0"/>
                <a:t>OWS 3</a:t>
              </a:r>
              <a:endParaRPr lang="en-AU" sz="1200" b="1" dirty="0"/>
            </a:p>
          </p:txBody>
        </p:sp>
      </p:grpSp>
      <p:sp>
        <p:nvSpPr>
          <p:cNvPr id="88" name="Freeform: Shape 87"/>
          <p:cNvSpPr/>
          <p:nvPr/>
        </p:nvSpPr>
        <p:spPr bwMode="auto">
          <a:xfrm>
            <a:off x="1654204" y="2195751"/>
            <a:ext cx="3657600" cy="2569496"/>
          </a:xfrm>
          <a:custGeom>
            <a:avLst/>
            <a:gdLst>
              <a:gd name="connsiteX0" fmla="*/ 0 w 2743200"/>
              <a:gd name="connsiteY0" fmla="*/ 0 h 1927122"/>
              <a:gd name="connsiteX1" fmla="*/ 226142 w 2743200"/>
              <a:gd name="connsiteY1" fmla="*/ 491612 h 1927122"/>
              <a:gd name="connsiteX2" fmla="*/ 904568 w 2743200"/>
              <a:gd name="connsiteY2" fmla="*/ 825909 h 1927122"/>
              <a:gd name="connsiteX3" fmla="*/ 1818968 w 2743200"/>
              <a:gd name="connsiteY3" fmla="*/ 1258529 h 1927122"/>
              <a:gd name="connsiteX4" fmla="*/ 2743200 w 2743200"/>
              <a:gd name="connsiteY4" fmla="*/ 1927122 h 1927122"/>
              <a:gd name="connsiteX5" fmla="*/ 2743200 w 2743200"/>
              <a:gd name="connsiteY5" fmla="*/ 1927122 h 192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1927122">
                <a:moveTo>
                  <a:pt x="0" y="0"/>
                </a:moveTo>
                <a:cubicBezTo>
                  <a:pt x="37690" y="176980"/>
                  <a:pt x="75381" y="353961"/>
                  <a:pt x="226142" y="491612"/>
                </a:cubicBezTo>
                <a:cubicBezTo>
                  <a:pt x="376903" y="629263"/>
                  <a:pt x="904568" y="825909"/>
                  <a:pt x="904568" y="825909"/>
                </a:cubicBezTo>
                <a:cubicBezTo>
                  <a:pt x="1170039" y="953729"/>
                  <a:pt x="1512529" y="1074994"/>
                  <a:pt x="1818968" y="1258529"/>
                </a:cubicBezTo>
                <a:cubicBezTo>
                  <a:pt x="2125407" y="1442065"/>
                  <a:pt x="2743200" y="1927122"/>
                  <a:pt x="2743200" y="1927122"/>
                </a:cubicBezTo>
                <a:lnTo>
                  <a:pt x="2743200" y="1927122"/>
                </a:lnTo>
              </a:path>
            </a:pathLst>
          </a:custGeom>
          <a:ln>
            <a:prstDash val="dash"/>
            <a:headEnd type="triangle" w="med" len="med"/>
            <a:tailEnd type="triangle" w="med" len="med"/>
          </a:ln>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p>
        </p:txBody>
      </p:sp>
      <p:sp>
        <p:nvSpPr>
          <p:cNvPr id="94" name="TextBox 93"/>
          <p:cNvSpPr txBox="1"/>
          <p:nvPr/>
        </p:nvSpPr>
        <p:spPr>
          <a:xfrm>
            <a:off x="5484930" y="1601729"/>
            <a:ext cx="812800" cy="276999"/>
          </a:xfrm>
          <a:prstGeom prst="rect">
            <a:avLst/>
          </a:prstGeom>
          <a:noFill/>
        </p:spPr>
        <p:txBody>
          <a:bodyPr wrap="square" rtlCol="0">
            <a:spAutoFit/>
          </a:bodyPr>
          <a:lstStyle/>
          <a:p>
            <a:pPr algn="ctr"/>
            <a:r>
              <a:rPr lang="en-US" sz="1200" b="1" dirty="0"/>
              <a:t>QCS 1</a:t>
            </a:r>
            <a:endParaRPr lang="en-AU" sz="1200" b="1" dirty="0"/>
          </a:p>
        </p:txBody>
      </p:sp>
      <p:sp>
        <p:nvSpPr>
          <p:cNvPr id="95" name="TextBox 94"/>
          <p:cNvSpPr txBox="1"/>
          <p:nvPr/>
        </p:nvSpPr>
        <p:spPr>
          <a:xfrm>
            <a:off x="3670448" y="1573154"/>
            <a:ext cx="812800" cy="276999"/>
          </a:xfrm>
          <a:prstGeom prst="rect">
            <a:avLst/>
          </a:prstGeom>
          <a:noFill/>
        </p:spPr>
        <p:txBody>
          <a:bodyPr wrap="square" rtlCol="0">
            <a:spAutoFit/>
          </a:bodyPr>
          <a:lstStyle/>
          <a:p>
            <a:pPr algn="ctr"/>
            <a:r>
              <a:rPr lang="en-US" sz="1200" b="1" dirty="0"/>
              <a:t>QCS 2</a:t>
            </a:r>
            <a:endParaRPr lang="en-AU" sz="1200" b="1" dirty="0"/>
          </a:p>
        </p:txBody>
      </p:sp>
      <p:sp>
        <p:nvSpPr>
          <p:cNvPr id="96" name="TextBox 95"/>
          <p:cNvSpPr txBox="1"/>
          <p:nvPr/>
        </p:nvSpPr>
        <p:spPr>
          <a:xfrm>
            <a:off x="1834721" y="1592204"/>
            <a:ext cx="812800" cy="276999"/>
          </a:xfrm>
          <a:prstGeom prst="rect">
            <a:avLst/>
          </a:prstGeom>
          <a:noFill/>
        </p:spPr>
        <p:txBody>
          <a:bodyPr wrap="square" rtlCol="0">
            <a:spAutoFit/>
          </a:bodyPr>
          <a:lstStyle/>
          <a:p>
            <a:pPr algn="ctr"/>
            <a:r>
              <a:rPr lang="en-US" sz="1200" b="1" dirty="0"/>
              <a:t>DCS 1</a:t>
            </a:r>
            <a:endParaRPr lang="en-AU" sz="1200" b="1" dirty="0"/>
          </a:p>
        </p:txBody>
      </p:sp>
      <p:sp>
        <p:nvSpPr>
          <p:cNvPr id="97" name="TextBox 96"/>
          <p:cNvSpPr txBox="1"/>
          <p:nvPr/>
        </p:nvSpPr>
        <p:spPr>
          <a:xfrm>
            <a:off x="2400609" y="1592204"/>
            <a:ext cx="812800" cy="246221"/>
          </a:xfrm>
          <a:prstGeom prst="rect">
            <a:avLst/>
          </a:prstGeom>
          <a:noFill/>
        </p:spPr>
        <p:txBody>
          <a:bodyPr wrap="square" rtlCol="0">
            <a:spAutoFit/>
          </a:bodyPr>
          <a:lstStyle/>
          <a:p>
            <a:pPr algn="ctr"/>
            <a:r>
              <a:rPr lang="en-US" sz="1000" b="1" dirty="0"/>
              <a:t>&lt;spare&gt;</a:t>
            </a:r>
            <a:endParaRPr lang="en-AU" sz="1000" b="1" dirty="0"/>
          </a:p>
        </p:txBody>
      </p:sp>
      <p:sp>
        <p:nvSpPr>
          <p:cNvPr id="98" name="TextBox 97"/>
          <p:cNvSpPr txBox="1"/>
          <p:nvPr/>
        </p:nvSpPr>
        <p:spPr>
          <a:xfrm>
            <a:off x="4267569" y="1592204"/>
            <a:ext cx="812800" cy="246221"/>
          </a:xfrm>
          <a:prstGeom prst="rect">
            <a:avLst/>
          </a:prstGeom>
          <a:noFill/>
        </p:spPr>
        <p:txBody>
          <a:bodyPr wrap="square" rtlCol="0">
            <a:spAutoFit/>
          </a:bodyPr>
          <a:lstStyle/>
          <a:p>
            <a:pPr algn="ctr"/>
            <a:r>
              <a:rPr lang="en-US" sz="1000" b="1" dirty="0"/>
              <a:t>&lt;spare&gt;</a:t>
            </a:r>
            <a:endParaRPr lang="en-AU" sz="1000" b="1" dirty="0"/>
          </a:p>
        </p:txBody>
      </p:sp>
      <p:sp>
        <p:nvSpPr>
          <p:cNvPr id="99" name="TextBox 98"/>
          <p:cNvSpPr txBox="1"/>
          <p:nvPr/>
        </p:nvSpPr>
        <p:spPr>
          <a:xfrm>
            <a:off x="4833457" y="1592204"/>
            <a:ext cx="812800" cy="246221"/>
          </a:xfrm>
          <a:prstGeom prst="rect">
            <a:avLst/>
          </a:prstGeom>
          <a:noFill/>
        </p:spPr>
        <p:txBody>
          <a:bodyPr wrap="square" rtlCol="0">
            <a:spAutoFit/>
          </a:bodyPr>
          <a:lstStyle/>
          <a:p>
            <a:pPr algn="ctr"/>
            <a:r>
              <a:rPr lang="en-US" sz="1000" b="1" dirty="0"/>
              <a:t>&lt;spare&gt;</a:t>
            </a:r>
            <a:endParaRPr lang="en-AU" sz="1000" b="1" dirty="0"/>
          </a:p>
        </p:txBody>
      </p:sp>
      <p:sp>
        <p:nvSpPr>
          <p:cNvPr id="100" name="TextBox 99"/>
          <p:cNvSpPr txBox="1"/>
          <p:nvPr/>
        </p:nvSpPr>
        <p:spPr>
          <a:xfrm>
            <a:off x="6053260" y="1592204"/>
            <a:ext cx="812800" cy="246221"/>
          </a:xfrm>
          <a:prstGeom prst="rect">
            <a:avLst/>
          </a:prstGeom>
          <a:noFill/>
        </p:spPr>
        <p:txBody>
          <a:bodyPr wrap="square" rtlCol="0">
            <a:spAutoFit/>
          </a:bodyPr>
          <a:lstStyle/>
          <a:p>
            <a:pPr algn="ctr"/>
            <a:r>
              <a:rPr lang="en-US" sz="1000" b="1" dirty="0"/>
              <a:t>DCS2</a:t>
            </a:r>
            <a:endParaRPr lang="en-AU" sz="1000" b="1" dirty="0"/>
          </a:p>
        </p:txBody>
      </p:sp>
      <p:sp>
        <p:nvSpPr>
          <p:cNvPr id="101" name="TextBox 100"/>
          <p:cNvSpPr txBox="1"/>
          <p:nvPr/>
        </p:nvSpPr>
        <p:spPr>
          <a:xfrm>
            <a:off x="6629328" y="1592204"/>
            <a:ext cx="812800" cy="246221"/>
          </a:xfrm>
          <a:prstGeom prst="rect">
            <a:avLst/>
          </a:prstGeom>
          <a:noFill/>
        </p:spPr>
        <p:txBody>
          <a:bodyPr wrap="square" rtlCol="0">
            <a:spAutoFit/>
          </a:bodyPr>
          <a:lstStyle/>
          <a:p>
            <a:pPr algn="ctr"/>
            <a:r>
              <a:rPr lang="en-US" sz="1000" b="1" dirty="0"/>
              <a:t>&lt;spare&gt;</a:t>
            </a:r>
            <a:endParaRPr lang="en-AU" sz="1000" b="1" dirty="0"/>
          </a:p>
        </p:txBody>
      </p:sp>
      <p:sp>
        <p:nvSpPr>
          <p:cNvPr id="102" name="TextBox 101"/>
          <p:cNvSpPr txBox="1"/>
          <p:nvPr/>
        </p:nvSpPr>
        <p:spPr>
          <a:xfrm>
            <a:off x="7251330" y="1592204"/>
            <a:ext cx="812800" cy="246221"/>
          </a:xfrm>
          <a:prstGeom prst="rect">
            <a:avLst/>
          </a:prstGeom>
          <a:noFill/>
        </p:spPr>
        <p:txBody>
          <a:bodyPr wrap="square" rtlCol="0">
            <a:spAutoFit/>
          </a:bodyPr>
          <a:lstStyle/>
          <a:p>
            <a:pPr algn="ctr"/>
            <a:r>
              <a:rPr lang="en-US" sz="1000" b="1" dirty="0"/>
              <a:t>&lt;spare&gt;</a:t>
            </a:r>
            <a:endParaRPr lang="en-AU" sz="1000" b="1" dirty="0"/>
          </a:p>
        </p:txBody>
      </p:sp>
    </p:spTree>
    <p:extLst>
      <p:ext uri="{BB962C8B-B14F-4D97-AF65-F5344CB8AC3E}">
        <p14:creationId xmlns:p14="http://schemas.microsoft.com/office/powerpoint/2010/main" val="217928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heckerboard(down)">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down)">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additive="base">
                                        <p:cTn id="21" dur="500" fill="hold"/>
                                        <p:tgtEl>
                                          <p:spTgt spid="49"/>
                                        </p:tgtEl>
                                        <p:attrNameLst>
                                          <p:attrName>ppt_x</p:attrName>
                                        </p:attrNameLst>
                                      </p:cBhvr>
                                      <p:tavLst>
                                        <p:tav tm="0">
                                          <p:val>
                                            <p:strVal val="#ppt_x"/>
                                          </p:val>
                                        </p:tav>
                                        <p:tav tm="100000">
                                          <p:val>
                                            <p:strVal val="#ppt_x"/>
                                          </p:val>
                                        </p:tav>
                                      </p:tavLst>
                                    </p:anim>
                                    <p:anim calcmode="lin" valueType="num">
                                      <p:cBhvr additive="base">
                                        <p:cTn id="22" dur="500" fill="hold"/>
                                        <p:tgtEl>
                                          <p:spTgt spid="49"/>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0-#ppt_h/2"/>
                                          </p:val>
                                        </p:tav>
                                        <p:tav tm="100000">
                                          <p:val>
                                            <p:strVal val="#ppt_y"/>
                                          </p:val>
                                        </p:tav>
                                      </p:tavLst>
                                    </p:anim>
                                  </p:childTnLst>
                                </p:cTn>
                              </p:par>
                              <p:par>
                                <p:cTn id="43" presetID="2" presetClass="entr" presetSubtype="1"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ipe(right)">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69"/>
                                        </p:tgtEl>
                                        <p:attrNameLst>
                                          <p:attrName>style.visibility</p:attrName>
                                        </p:attrNameLst>
                                      </p:cBhvr>
                                      <p:to>
                                        <p:strVal val="visible"/>
                                      </p:to>
                                    </p:set>
                                    <p:animEffect transition="in" filter="wipe(up)">
                                      <p:cBhvr>
                                        <p:cTn id="65" dur="2000"/>
                                        <p:tgtEl>
                                          <p:spTgt spid="69"/>
                                        </p:tgtEl>
                                      </p:cBhvr>
                                    </p:animEffect>
                                  </p:childTnLst>
                                </p:cTn>
                              </p:par>
                            </p:childTnLst>
                          </p:cTn>
                        </p:par>
                      </p:childTnLst>
                    </p:cTn>
                  </p:par>
                  <p:par>
                    <p:cTn id="66" fill="hold">
                      <p:stCondLst>
                        <p:cond delay="indefinite"/>
                      </p:stCondLst>
                      <p:childTnLst>
                        <p:par>
                          <p:cTn id="67" fill="hold">
                            <p:stCondLst>
                              <p:cond delay="0"/>
                            </p:stCondLst>
                            <p:childTnLst>
                              <p:par>
                                <p:cTn id="68" presetID="18" presetClass="entr" presetSubtype="6" fill="hold" nodeType="clickEffect">
                                  <p:stCondLst>
                                    <p:cond delay="0"/>
                                  </p:stCondLst>
                                  <p:childTnLst>
                                    <p:set>
                                      <p:cBhvr>
                                        <p:cTn id="69" dur="1" fill="hold">
                                          <p:stCondLst>
                                            <p:cond delay="0"/>
                                          </p:stCondLst>
                                        </p:cTn>
                                        <p:tgtEl>
                                          <p:spTgt spid="77"/>
                                        </p:tgtEl>
                                        <p:attrNameLst>
                                          <p:attrName>style.visibility</p:attrName>
                                        </p:attrNameLst>
                                      </p:cBhvr>
                                      <p:to>
                                        <p:strVal val="visible"/>
                                      </p:to>
                                    </p:set>
                                    <p:animEffect transition="in" filter="strips(downRight)">
                                      <p:cBhvr>
                                        <p:cTn id="70" dur="2000"/>
                                        <p:tgtEl>
                                          <p:spTgt spid="77"/>
                                        </p:tgtEl>
                                      </p:cBhvr>
                                    </p:animEffect>
                                  </p:childTnLst>
                                </p:cTn>
                              </p:par>
                            </p:childTnLst>
                          </p:cTn>
                        </p:par>
                      </p:childTnLst>
                    </p:cTn>
                  </p:par>
                  <p:par>
                    <p:cTn id="71" fill="hold">
                      <p:stCondLst>
                        <p:cond delay="indefinite"/>
                      </p:stCondLst>
                      <p:childTnLst>
                        <p:par>
                          <p:cTn id="72" fill="hold">
                            <p:stCondLst>
                              <p:cond delay="0"/>
                            </p:stCondLst>
                            <p:childTnLst>
                              <p:par>
                                <p:cTn id="73" presetID="18" presetClass="entr" presetSubtype="12" fill="hold" nodeType="clickEffect">
                                  <p:stCondLst>
                                    <p:cond delay="0"/>
                                  </p:stCondLst>
                                  <p:childTnLst>
                                    <p:set>
                                      <p:cBhvr>
                                        <p:cTn id="74" dur="1" fill="hold">
                                          <p:stCondLst>
                                            <p:cond delay="0"/>
                                          </p:stCondLst>
                                        </p:cTn>
                                        <p:tgtEl>
                                          <p:spTgt spid="58"/>
                                        </p:tgtEl>
                                        <p:attrNameLst>
                                          <p:attrName>style.visibility</p:attrName>
                                        </p:attrNameLst>
                                      </p:cBhvr>
                                      <p:to>
                                        <p:strVal val="visible"/>
                                      </p:to>
                                    </p:set>
                                    <p:animEffect transition="in" filter="strips(downLeft)">
                                      <p:cBhvr>
                                        <p:cTn id="75" dur="2000"/>
                                        <p:tgtEl>
                                          <p:spTgt spid="58"/>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61"/>
                                        </p:tgtEl>
                                        <p:attrNameLst>
                                          <p:attrName>style.visibility</p:attrName>
                                        </p:attrNameLst>
                                      </p:cBhvr>
                                      <p:to>
                                        <p:strVal val="visible"/>
                                      </p:to>
                                    </p:set>
                                    <p:animEffect transition="in" filter="wipe(down)">
                                      <p:cBhvr>
                                        <p:cTn id="80" dur="2000"/>
                                        <p:tgtEl>
                                          <p:spTgt spid="6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nodeType="clickEffect">
                                  <p:stCondLst>
                                    <p:cond delay="0"/>
                                  </p:stCondLst>
                                  <p:childTnLst>
                                    <p:set>
                                      <p:cBhvr>
                                        <p:cTn id="84" dur="1" fill="hold">
                                          <p:stCondLst>
                                            <p:cond delay="0"/>
                                          </p:stCondLst>
                                        </p:cTn>
                                        <p:tgtEl>
                                          <p:spTgt spid="55"/>
                                        </p:tgtEl>
                                        <p:attrNameLst>
                                          <p:attrName>style.visibility</p:attrName>
                                        </p:attrNameLst>
                                      </p:cBhvr>
                                      <p:to>
                                        <p:strVal val="visible"/>
                                      </p:to>
                                    </p:set>
                                    <p:animEffect transition="in" filter="wipe(up)">
                                      <p:cBhvr>
                                        <p:cTn id="85" dur="2000"/>
                                        <p:tgtEl>
                                          <p:spTgt spid="55"/>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65"/>
                                        </p:tgtEl>
                                        <p:attrNameLst>
                                          <p:attrName>style.visibility</p:attrName>
                                        </p:attrNameLst>
                                      </p:cBhvr>
                                      <p:to>
                                        <p:strVal val="visible"/>
                                      </p:to>
                                    </p:set>
                                    <p:animEffect transition="in" filter="wipe(down)">
                                      <p:cBhvr>
                                        <p:cTn id="90" dur="2000"/>
                                        <p:tgtEl>
                                          <p:spTgt spid="65"/>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83"/>
                                        </p:tgtEl>
                                        <p:attrNameLst>
                                          <p:attrName>style.visibility</p:attrName>
                                        </p:attrNameLst>
                                      </p:cBhvr>
                                      <p:to>
                                        <p:strVal val="visible"/>
                                      </p:to>
                                    </p:set>
                                  </p:childTnLst>
                                </p:cTn>
                              </p:par>
                            </p:childTnLst>
                          </p:cTn>
                        </p:par>
                        <p:par>
                          <p:cTn id="95" fill="hold">
                            <p:stCondLst>
                              <p:cond delay="0"/>
                            </p:stCondLst>
                            <p:childTnLst>
                              <p:par>
                                <p:cTn id="96" presetID="1" presetClass="entr" presetSubtype="0" fill="hold" grpId="0" nodeType="afterEffect">
                                  <p:stCondLst>
                                    <p:cond delay="0"/>
                                  </p:stCondLst>
                                  <p:childTnLst>
                                    <p:set>
                                      <p:cBhvr>
                                        <p:cTn id="97" dur="1" fill="hold">
                                          <p:stCondLst>
                                            <p:cond delay="0"/>
                                          </p:stCondLst>
                                        </p:cTn>
                                        <p:tgtEl>
                                          <p:spTgt spid="82"/>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88"/>
                                        </p:tgtEl>
                                        <p:attrNameLst>
                                          <p:attrName>style.visibility</p:attrName>
                                        </p:attrNameLst>
                                      </p:cBhvr>
                                      <p:to>
                                        <p:strVal val="visible"/>
                                      </p:to>
                                    </p:set>
                                    <p:animEffect transition="in" filter="wipe(down)">
                                      <p:cBhvr>
                                        <p:cTn id="102" dur="500"/>
                                        <p:tgtEl>
                                          <p:spTgt spid="88"/>
                                        </p:tgtEl>
                                      </p:cBhvr>
                                    </p:animEffect>
                                  </p:childTnLst>
                                </p:cTn>
                              </p:par>
                            </p:childTnLst>
                          </p:cTn>
                        </p:par>
                        <p:par>
                          <p:cTn id="103" fill="hold">
                            <p:stCondLst>
                              <p:cond delay="500"/>
                            </p:stCondLst>
                            <p:childTnLst>
                              <p:par>
                                <p:cTn id="104" presetID="1" presetClass="entr" presetSubtype="0" fill="hold" grpId="0" nodeType="afterEffect">
                                  <p:stCondLst>
                                    <p:cond delay="0"/>
                                  </p:stCondLst>
                                  <p:childTnLst>
                                    <p:set>
                                      <p:cBhvr>
                                        <p:cTn id="105" dur="1" fill="hold">
                                          <p:stCondLst>
                                            <p:cond delay="0"/>
                                          </p:stCondLst>
                                        </p:cTn>
                                        <p:tgtEl>
                                          <p:spTgt spid="94"/>
                                        </p:tgtEl>
                                        <p:attrNameLst>
                                          <p:attrName>style.visibility</p:attrName>
                                        </p:attrNameLst>
                                      </p:cBhvr>
                                      <p:to>
                                        <p:strVal val="visible"/>
                                      </p:to>
                                    </p:set>
                                  </p:childTnLst>
                                </p:cTn>
                              </p:par>
                            </p:childTnLst>
                          </p:cTn>
                        </p:par>
                        <p:par>
                          <p:cTn id="106" fill="hold">
                            <p:stCondLst>
                              <p:cond delay="500"/>
                            </p:stCondLst>
                            <p:childTnLst>
                              <p:par>
                                <p:cTn id="107" presetID="1" presetClass="entr" presetSubtype="0" fill="hold" grpId="0" nodeType="afterEffect">
                                  <p:stCondLst>
                                    <p:cond delay="0"/>
                                  </p:stCondLst>
                                  <p:childTnLst>
                                    <p:set>
                                      <p:cBhvr>
                                        <p:cTn id="108" dur="1" fill="hold">
                                          <p:stCondLst>
                                            <p:cond delay="0"/>
                                          </p:stCondLst>
                                        </p:cTn>
                                        <p:tgtEl>
                                          <p:spTgt spid="95"/>
                                        </p:tgtEl>
                                        <p:attrNameLst>
                                          <p:attrName>style.visibility</p:attrName>
                                        </p:attrNameLst>
                                      </p:cBhvr>
                                      <p:to>
                                        <p:strVal val="visible"/>
                                      </p:to>
                                    </p:set>
                                  </p:childTnLst>
                                </p:cTn>
                              </p:par>
                            </p:childTnLst>
                          </p:cTn>
                        </p:par>
                        <p:par>
                          <p:cTn id="109" fill="hold">
                            <p:stCondLst>
                              <p:cond delay="500"/>
                            </p:stCondLst>
                            <p:childTnLst>
                              <p:par>
                                <p:cTn id="110" presetID="1" presetClass="entr" presetSubtype="0" fill="hold" grpId="0" nodeType="afterEffect">
                                  <p:stCondLst>
                                    <p:cond delay="0"/>
                                  </p:stCondLst>
                                  <p:childTnLst>
                                    <p:set>
                                      <p:cBhvr>
                                        <p:cTn id="111" dur="1" fill="hold">
                                          <p:stCondLst>
                                            <p:cond delay="0"/>
                                          </p:stCondLst>
                                        </p:cTn>
                                        <p:tgtEl>
                                          <p:spTgt spid="96"/>
                                        </p:tgtEl>
                                        <p:attrNameLst>
                                          <p:attrName>style.visibility</p:attrName>
                                        </p:attrNameLst>
                                      </p:cBhvr>
                                      <p:to>
                                        <p:strVal val="visible"/>
                                      </p:to>
                                    </p:set>
                                  </p:childTnLst>
                                </p:cTn>
                              </p:par>
                            </p:childTnLst>
                          </p:cTn>
                        </p:par>
                        <p:par>
                          <p:cTn id="112" fill="hold">
                            <p:stCondLst>
                              <p:cond delay="500"/>
                            </p:stCondLst>
                            <p:childTnLst>
                              <p:par>
                                <p:cTn id="113" presetID="1" presetClass="entr" presetSubtype="0" fill="hold" grpId="0" nodeType="afterEffect">
                                  <p:stCondLst>
                                    <p:cond delay="0"/>
                                  </p:stCondLst>
                                  <p:childTnLst>
                                    <p:set>
                                      <p:cBhvr>
                                        <p:cTn id="114" dur="1" fill="hold">
                                          <p:stCondLst>
                                            <p:cond delay="0"/>
                                          </p:stCondLst>
                                        </p:cTn>
                                        <p:tgtEl>
                                          <p:spTgt spid="97"/>
                                        </p:tgtEl>
                                        <p:attrNameLst>
                                          <p:attrName>style.visibility</p:attrName>
                                        </p:attrNameLst>
                                      </p:cBhvr>
                                      <p:to>
                                        <p:strVal val="visible"/>
                                      </p:to>
                                    </p:set>
                                  </p:childTnLst>
                                </p:cTn>
                              </p:par>
                            </p:childTnLst>
                          </p:cTn>
                        </p:par>
                        <p:par>
                          <p:cTn id="115" fill="hold">
                            <p:stCondLst>
                              <p:cond delay="500"/>
                            </p:stCondLst>
                            <p:childTnLst>
                              <p:par>
                                <p:cTn id="116" presetID="1" presetClass="entr" presetSubtype="0" fill="hold" grpId="0" nodeType="afterEffect">
                                  <p:stCondLst>
                                    <p:cond delay="0"/>
                                  </p:stCondLst>
                                  <p:childTnLst>
                                    <p:set>
                                      <p:cBhvr>
                                        <p:cTn id="117" dur="1" fill="hold">
                                          <p:stCondLst>
                                            <p:cond delay="0"/>
                                          </p:stCondLst>
                                        </p:cTn>
                                        <p:tgtEl>
                                          <p:spTgt spid="98"/>
                                        </p:tgtEl>
                                        <p:attrNameLst>
                                          <p:attrName>style.visibility</p:attrName>
                                        </p:attrNameLst>
                                      </p:cBhvr>
                                      <p:to>
                                        <p:strVal val="visible"/>
                                      </p:to>
                                    </p:set>
                                  </p:childTnLst>
                                </p:cTn>
                              </p:par>
                            </p:childTnLst>
                          </p:cTn>
                        </p:par>
                        <p:par>
                          <p:cTn id="118" fill="hold">
                            <p:stCondLst>
                              <p:cond delay="500"/>
                            </p:stCondLst>
                            <p:childTnLst>
                              <p:par>
                                <p:cTn id="119" presetID="1" presetClass="entr" presetSubtype="0" fill="hold" grpId="0" nodeType="afterEffect">
                                  <p:stCondLst>
                                    <p:cond delay="0"/>
                                  </p:stCondLst>
                                  <p:childTnLst>
                                    <p:set>
                                      <p:cBhvr>
                                        <p:cTn id="120" dur="1" fill="hold">
                                          <p:stCondLst>
                                            <p:cond delay="0"/>
                                          </p:stCondLst>
                                        </p:cTn>
                                        <p:tgtEl>
                                          <p:spTgt spid="99"/>
                                        </p:tgtEl>
                                        <p:attrNameLst>
                                          <p:attrName>style.visibility</p:attrName>
                                        </p:attrNameLst>
                                      </p:cBhvr>
                                      <p:to>
                                        <p:strVal val="visible"/>
                                      </p:to>
                                    </p:set>
                                  </p:childTnLst>
                                </p:cTn>
                              </p:par>
                            </p:childTnLst>
                          </p:cTn>
                        </p:par>
                        <p:par>
                          <p:cTn id="121" fill="hold">
                            <p:stCondLst>
                              <p:cond delay="500"/>
                            </p:stCondLst>
                            <p:childTnLst>
                              <p:par>
                                <p:cTn id="122" presetID="1" presetClass="entr" presetSubtype="0" fill="hold" grpId="0" nodeType="afterEffect">
                                  <p:stCondLst>
                                    <p:cond delay="0"/>
                                  </p:stCondLst>
                                  <p:childTnLst>
                                    <p:set>
                                      <p:cBhvr>
                                        <p:cTn id="123" dur="1" fill="hold">
                                          <p:stCondLst>
                                            <p:cond delay="0"/>
                                          </p:stCondLst>
                                        </p:cTn>
                                        <p:tgtEl>
                                          <p:spTgt spid="100"/>
                                        </p:tgtEl>
                                        <p:attrNameLst>
                                          <p:attrName>style.visibility</p:attrName>
                                        </p:attrNameLst>
                                      </p:cBhvr>
                                      <p:to>
                                        <p:strVal val="visible"/>
                                      </p:to>
                                    </p:set>
                                  </p:childTnLst>
                                </p:cTn>
                              </p:par>
                            </p:childTnLst>
                          </p:cTn>
                        </p:par>
                        <p:par>
                          <p:cTn id="124" fill="hold">
                            <p:stCondLst>
                              <p:cond delay="500"/>
                            </p:stCondLst>
                            <p:childTnLst>
                              <p:par>
                                <p:cTn id="125" presetID="1" presetClass="entr" presetSubtype="0" fill="hold" grpId="0" nodeType="afterEffect">
                                  <p:stCondLst>
                                    <p:cond delay="0"/>
                                  </p:stCondLst>
                                  <p:childTnLst>
                                    <p:set>
                                      <p:cBhvr>
                                        <p:cTn id="126" dur="1" fill="hold">
                                          <p:stCondLst>
                                            <p:cond delay="0"/>
                                          </p:stCondLst>
                                        </p:cTn>
                                        <p:tgtEl>
                                          <p:spTgt spid="101"/>
                                        </p:tgtEl>
                                        <p:attrNameLst>
                                          <p:attrName>style.visibility</p:attrName>
                                        </p:attrNameLst>
                                      </p:cBhvr>
                                      <p:to>
                                        <p:strVal val="visible"/>
                                      </p:to>
                                    </p:set>
                                  </p:childTnLst>
                                </p:cTn>
                              </p:par>
                            </p:childTnLst>
                          </p:cTn>
                        </p:par>
                        <p:par>
                          <p:cTn id="127" fill="hold">
                            <p:stCondLst>
                              <p:cond delay="500"/>
                            </p:stCondLst>
                            <p:childTnLst>
                              <p:par>
                                <p:cTn id="128" presetID="1" presetClass="entr" presetSubtype="0" fill="hold" grpId="0" nodeType="afterEffect">
                                  <p:stCondLst>
                                    <p:cond delay="0"/>
                                  </p:stCondLst>
                                  <p:childTnLst>
                                    <p:set>
                                      <p:cBhvr>
                                        <p:cTn id="129"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8" grpId="0" animBg="1"/>
      <p:bldP spid="94" grpId="0"/>
      <p:bldP spid="95" grpId="0"/>
      <p:bldP spid="96" grpId="0"/>
      <p:bldP spid="97" grpId="0"/>
      <p:bldP spid="98" grpId="0"/>
      <p:bldP spid="99" grpId="0"/>
      <p:bldP spid="100" grpId="0"/>
      <p:bldP spid="101" grpId="0"/>
      <p:bldP spid="10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 MPC MD Multivariable Controls</a:t>
            </a:r>
          </a:p>
        </p:txBody>
      </p:sp>
      <p:sp>
        <p:nvSpPr>
          <p:cNvPr id="6" name="Content Placeholder 5"/>
          <p:cNvSpPr>
            <a:spLocks noGrp="1"/>
          </p:cNvSpPr>
          <p:nvPr>
            <p:ph idx="1"/>
          </p:nvPr>
        </p:nvSpPr>
        <p:spPr>
          <a:xfrm>
            <a:off x="609600" y="728664"/>
            <a:ext cx="9571368" cy="4788532"/>
          </a:xfrm>
        </p:spPr>
        <p:txBody>
          <a:bodyPr/>
          <a:lstStyle/>
          <a:p>
            <a:r>
              <a:rPr lang="en-US" dirty="0"/>
              <a:t>Major changes</a:t>
            </a:r>
          </a:p>
          <a:p>
            <a:pPr lvl="1"/>
            <a:r>
              <a:rPr lang="en-US" dirty="0"/>
              <a:t>Alpha MPC replaces Profit Controller</a:t>
            </a:r>
          </a:p>
          <a:p>
            <a:pPr lvl="2"/>
            <a:r>
              <a:rPr lang="en-US" dirty="0"/>
              <a:t>Based on the model predictive control (MPC) technology developed for our multivariable CD controls</a:t>
            </a:r>
          </a:p>
          <a:p>
            <a:pPr lvl="1"/>
            <a:r>
              <a:rPr lang="en-US" dirty="0"/>
              <a:t>Improved automatic grade change package (for both MDMV and traditional MD)</a:t>
            </a:r>
          </a:p>
          <a:p>
            <a:pPr lvl="1"/>
            <a:r>
              <a:rPr lang="en-US" dirty="0"/>
              <a:t>Improved user interface utilizing Honeywell User Experience design principles</a:t>
            </a:r>
          </a:p>
          <a:p>
            <a:pPr lvl="1"/>
            <a:endParaRPr lang="en-US" dirty="0"/>
          </a:p>
          <a:p>
            <a:r>
              <a:rPr lang="en-US" dirty="0"/>
              <a:t>Benefits</a:t>
            </a:r>
          </a:p>
          <a:p>
            <a:pPr lvl="1"/>
            <a:r>
              <a:rPr lang="en-US" dirty="0"/>
              <a:t>Multivariable MD control specifically designed for paper machine applications, based on 15+ years of MDMV experience</a:t>
            </a:r>
          </a:p>
          <a:p>
            <a:pPr lvl="1"/>
            <a:r>
              <a:rPr lang="en-US" dirty="0"/>
              <a:t>Demonstrated improvements in control performance, specifically for applications which were problematic for Profit</a:t>
            </a:r>
          </a:p>
          <a:p>
            <a:pPr lvl="1"/>
            <a:r>
              <a:rPr lang="en-US" dirty="0"/>
              <a:t>Improved grade change performance</a:t>
            </a:r>
          </a:p>
          <a:p>
            <a:pPr lvl="1"/>
            <a:r>
              <a:rPr lang="en-US" dirty="0"/>
              <a:t>Simplified configuration and tuning</a:t>
            </a:r>
          </a:p>
          <a:p>
            <a:pPr lvl="1"/>
            <a:r>
              <a:rPr lang="en-US" dirty="0"/>
              <a:t>Simplified user interface for operators</a:t>
            </a:r>
          </a:p>
          <a:p>
            <a:pPr lvl="1"/>
            <a:r>
              <a:rPr lang="en-US" dirty="0"/>
              <a:t>Reduced cost to deploy and maintain</a:t>
            </a:r>
          </a:p>
          <a:p>
            <a:endParaRPr lang="en-US" dirty="0"/>
          </a:p>
        </p:txBody>
      </p:sp>
      <p:sp>
        <p:nvSpPr>
          <p:cNvPr id="4" name="Slide Number Placeholder 3"/>
          <p:cNvSpPr>
            <a:spLocks noGrp="1"/>
          </p:cNvSpPr>
          <p:nvPr>
            <p:ph type="sldNum" sz="quarter" idx="4294967295"/>
          </p:nvPr>
        </p:nvSpPr>
        <p:spPr>
          <a:xfrm>
            <a:off x="10161588" y="-28575"/>
            <a:ext cx="506412" cy="504825"/>
          </a:xfrm>
        </p:spPr>
        <p:txBody>
          <a:bodyPr/>
          <a:lstStyle/>
          <a:p>
            <a:pPr>
              <a:defRPr/>
            </a:pPr>
            <a:fld id="{0C998C0A-3FDF-A343-89AA-469E5F1A16BE}" type="slidenum">
              <a:rPr lang="en-US" sz="1000">
                <a:solidFill>
                  <a:srgbClr val="FFFFFF"/>
                </a:solidFill>
                <a:latin typeface="HelveticaNeue MediumCond"/>
              </a:rPr>
              <a:pPr>
                <a:defRPr/>
              </a:pPr>
              <a:t>25</a:t>
            </a:fld>
            <a:endParaRPr lang="en-US" dirty="0">
              <a:solidFill>
                <a:srgbClr val="FFFFFF"/>
              </a:solidFill>
            </a:endParaRPr>
          </a:p>
        </p:txBody>
      </p:sp>
    </p:spTree>
    <p:extLst>
      <p:ext uri="{BB962C8B-B14F-4D97-AF65-F5344CB8AC3E}">
        <p14:creationId xmlns:p14="http://schemas.microsoft.com/office/powerpoint/2010/main" val="613564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974" y="119784"/>
            <a:ext cx="8002359" cy="373531"/>
          </a:xfrm>
        </p:spPr>
        <p:txBody>
          <a:bodyPr>
            <a:noAutofit/>
          </a:bodyPr>
          <a:lstStyle/>
          <a:p>
            <a:r>
              <a:rPr lang="en-US" dirty="0"/>
              <a:t>Performance Results: </a:t>
            </a:r>
            <a:r>
              <a:rPr lang="en-US" dirty="0" err="1"/>
              <a:t>Setpoint</a:t>
            </a:r>
            <a:r>
              <a:rPr lang="en-US" dirty="0"/>
              <a:t> Change</a:t>
            </a: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
        <p:nvSpPr>
          <p:cNvPr id="6" name="Text Placeholder 2"/>
          <p:cNvSpPr txBox="1">
            <a:spLocks/>
          </p:cNvSpPr>
          <p:nvPr/>
        </p:nvSpPr>
        <p:spPr>
          <a:xfrm>
            <a:off x="2045551" y="1704803"/>
            <a:ext cx="3030141" cy="479822"/>
          </a:xfrm>
          <a:prstGeom prst="rect">
            <a:avLst/>
          </a:prstGeom>
        </p:spPr>
        <p:txBody>
          <a:bodyPr vert="horz" lIns="91440" tIns="45720" rIns="91440" bIns="45720" rtlCol="0" anchor="t" anchorCtr="0">
            <a:normAutofit/>
          </a:bodyPr>
          <a:lstStyle>
            <a:lvl1pPr marL="176213" indent="-176213" algn="l" defTabSz="914400" rtl="0" eaLnBrk="1" latinLnBrk="0" hangingPunct="1">
              <a:spcBef>
                <a:spcPct val="20000"/>
              </a:spcBef>
              <a:buClr>
                <a:srgbClr val="DC241F"/>
              </a:buClr>
              <a:buFont typeface="Arial" panose="020B0604020202020204" pitchFamily="34" charset="0"/>
              <a:buChar char="•"/>
              <a:defRPr lang="en-US" sz="2400" b="1" kern="1200" dirty="0" smtClean="0">
                <a:solidFill>
                  <a:srgbClr val="000000"/>
                </a:solidFill>
                <a:latin typeface="Arial" panose="020B0604020202020204" pitchFamily="34" charset="0"/>
                <a:ea typeface="ＭＳ Ｐゴシック" charset="0"/>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SzPct val="85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sz="1800"/>
              <a:t>Profit </a:t>
            </a:r>
            <a:r>
              <a:rPr sz="1800" err="1"/>
              <a:t>Setpoint</a:t>
            </a:r>
            <a:r>
              <a:rPr sz="1800"/>
              <a:t> Change</a:t>
            </a:r>
          </a:p>
        </p:txBody>
      </p:sp>
      <p:pic>
        <p:nvPicPr>
          <p:cNvPr id="7" name="Content Placeholder 8"/>
          <p:cNvPicPr>
            <a:picLocks noChangeAspect="1"/>
          </p:cNvPicPr>
          <p:nvPr/>
        </p:nvPicPr>
        <p:blipFill>
          <a:blip r:embed="rId2"/>
          <a:stretch>
            <a:fillRect/>
          </a:stretch>
        </p:blipFill>
        <p:spPr>
          <a:xfrm>
            <a:off x="2045551" y="2209449"/>
            <a:ext cx="3030141" cy="3124223"/>
          </a:xfrm>
          <a:prstGeom prst="rect">
            <a:avLst/>
          </a:prstGeom>
        </p:spPr>
      </p:pic>
      <p:sp>
        <p:nvSpPr>
          <p:cNvPr id="8" name="Text Placeholder 6"/>
          <p:cNvSpPr txBox="1">
            <a:spLocks/>
          </p:cNvSpPr>
          <p:nvPr/>
        </p:nvSpPr>
        <p:spPr>
          <a:xfrm>
            <a:off x="5715001" y="1724622"/>
            <a:ext cx="3335866" cy="479822"/>
          </a:xfrm>
          <a:prstGeom prst="rect">
            <a:avLst/>
          </a:prstGeom>
        </p:spPr>
        <p:txBody>
          <a:bodyPr anchor="t" anchorCtr="0">
            <a:noAutofit/>
          </a:bodyPr>
          <a:lstStyle>
            <a:lvl1pPr marL="176213" indent="-176213" algn="l" defTabSz="914400" rtl="0" eaLnBrk="1" latinLnBrk="0" hangingPunct="1">
              <a:spcBef>
                <a:spcPct val="20000"/>
              </a:spcBef>
              <a:buClr>
                <a:srgbClr val="DC241F"/>
              </a:buClr>
              <a:buFont typeface="Arial" panose="020B0604020202020204" pitchFamily="34" charset="0"/>
              <a:buChar char="•"/>
              <a:defRPr lang="en-US" sz="2400" b="1" kern="1200" dirty="0" smtClean="0">
                <a:solidFill>
                  <a:srgbClr val="000000"/>
                </a:solidFill>
                <a:latin typeface="Arial" panose="020B0604020202020204" pitchFamily="34" charset="0"/>
                <a:ea typeface="ＭＳ Ｐゴシック" charset="0"/>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SzPct val="85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sz="1800"/>
              <a:t>Alpha MPC </a:t>
            </a:r>
            <a:r>
              <a:rPr sz="1800" err="1"/>
              <a:t>Setpoint</a:t>
            </a:r>
            <a:r>
              <a:rPr sz="1800"/>
              <a:t> Change</a:t>
            </a:r>
          </a:p>
        </p:txBody>
      </p:sp>
      <p:pic>
        <p:nvPicPr>
          <p:cNvPr id="9" name="Content Placeholder 5"/>
          <p:cNvPicPr>
            <a:picLocks noChangeAspect="1"/>
          </p:cNvPicPr>
          <p:nvPr/>
        </p:nvPicPr>
        <p:blipFill>
          <a:blip r:embed="rId3"/>
          <a:stretch>
            <a:fillRect/>
          </a:stretch>
        </p:blipFill>
        <p:spPr>
          <a:xfrm>
            <a:off x="5715002" y="2204445"/>
            <a:ext cx="3031331" cy="3124223"/>
          </a:xfrm>
          <a:prstGeom prst="rect">
            <a:avLst/>
          </a:prstGeom>
        </p:spPr>
      </p:pic>
      <p:sp>
        <p:nvSpPr>
          <p:cNvPr id="10" name="Text Placeholder 6"/>
          <p:cNvSpPr txBox="1">
            <a:spLocks/>
          </p:cNvSpPr>
          <p:nvPr/>
        </p:nvSpPr>
        <p:spPr>
          <a:xfrm>
            <a:off x="9172574" y="3003573"/>
            <a:ext cx="2200275" cy="1143000"/>
          </a:xfrm>
          <a:prstGeom prst="rect">
            <a:avLst/>
          </a:prstGeom>
        </p:spPr>
        <p:txBody>
          <a:bodyPr anchor="t" anchorCtr="0">
            <a:normAutofit fontScale="85000" lnSpcReduction="10000"/>
          </a:bodyPr>
          <a:lstStyle>
            <a:lvl1pPr marL="176213" indent="-176213" algn="l" defTabSz="914400" rtl="0" eaLnBrk="1" latinLnBrk="0" hangingPunct="1">
              <a:spcBef>
                <a:spcPct val="20000"/>
              </a:spcBef>
              <a:buClr>
                <a:srgbClr val="DC241F"/>
              </a:buClr>
              <a:buFont typeface="Arial" panose="020B0604020202020204" pitchFamily="34" charset="0"/>
              <a:buChar char="•"/>
              <a:defRPr lang="en-US" sz="2400" b="1" kern="1200" dirty="0" smtClean="0">
                <a:solidFill>
                  <a:srgbClr val="000000"/>
                </a:solidFill>
                <a:latin typeface="Arial" panose="020B0604020202020204" pitchFamily="34" charset="0"/>
                <a:ea typeface="ＭＳ Ｐゴシック" charset="0"/>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SzPct val="85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dirty="0"/>
              <a:t>43% Less Error From Expected Trajectory</a:t>
            </a:r>
          </a:p>
        </p:txBody>
      </p:sp>
    </p:spTree>
    <p:extLst>
      <p:ext uri="{BB962C8B-B14F-4D97-AF65-F5344CB8AC3E}">
        <p14:creationId xmlns:p14="http://schemas.microsoft.com/office/powerpoint/2010/main" val="134028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9"/>
          <p:cNvPicPr>
            <a:picLocks noChangeAspect="1"/>
          </p:cNvPicPr>
          <p:nvPr/>
        </p:nvPicPr>
        <p:blipFill>
          <a:blip r:embed="rId2"/>
          <a:stretch>
            <a:fillRect/>
          </a:stretch>
        </p:blipFill>
        <p:spPr>
          <a:xfrm>
            <a:off x="6324600" y="2230796"/>
            <a:ext cx="3840480" cy="3505374"/>
          </a:xfrm>
          <a:prstGeom prst="rect">
            <a:avLst/>
          </a:prstGeom>
        </p:spPr>
      </p:pic>
      <p:pic>
        <p:nvPicPr>
          <p:cNvPr id="7" name="Content Placeholder 8"/>
          <p:cNvPicPr>
            <a:picLocks noChangeAspect="1"/>
          </p:cNvPicPr>
          <p:nvPr/>
        </p:nvPicPr>
        <p:blipFill>
          <a:blip r:embed="rId3"/>
          <a:stretch>
            <a:fillRect/>
          </a:stretch>
        </p:blipFill>
        <p:spPr>
          <a:xfrm>
            <a:off x="1976582" y="2244266"/>
            <a:ext cx="3840480" cy="3514347"/>
          </a:xfrm>
          <a:prstGeom prst="rect">
            <a:avLst/>
          </a:prstGeom>
        </p:spPr>
      </p:pic>
      <p:sp>
        <p:nvSpPr>
          <p:cNvPr id="2" name="Title 1"/>
          <p:cNvSpPr>
            <a:spLocks noGrp="1"/>
          </p:cNvSpPr>
          <p:nvPr>
            <p:ph type="title"/>
          </p:nvPr>
        </p:nvSpPr>
        <p:spPr>
          <a:xfrm>
            <a:off x="576724" y="107950"/>
            <a:ext cx="10480675" cy="498475"/>
          </a:xfrm>
        </p:spPr>
        <p:txBody>
          <a:bodyPr>
            <a:noAutofit/>
          </a:bodyPr>
          <a:lstStyle/>
          <a:p>
            <a:r>
              <a:rPr lang="en-US" dirty="0"/>
              <a:t>Performance Results: Coordinated Speed Ramp</a:t>
            </a:r>
          </a:p>
        </p:txBody>
      </p:sp>
      <p:sp>
        <p:nvSpPr>
          <p:cNvPr id="5" name="Slide Number Placeholder 4"/>
          <p:cNvSpPr>
            <a:spLocks noGrp="1"/>
          </p:cNvSpPr>
          <p:nvPr>
            <p:ph type="sldNum" sz="quarter" idx="13"/>
          </p:nvPr>
        </p:nvSpPr>
        <p:spPr/>
        <p:txBody>
          <a:bodyPr/>
          <a:lstStyle/>
          <a:p>
            <a:endParaRPr lang="en-US" dirty="0">
              <a:solidFill>
                <a:srgbClr val="FFFFFF"/>
              </a:solidFill>
            </a:endParaRPr>
          </a:p>
        </p:txBody>
      </p:sp>
      <p:sp>
        <p:nvSpPr>
          <p:cNvPr id="6" name="Text Placeholder 4"/>
          <p:cNvSpPr txBox="1">
            <a:spLocks/>
          </p:cNvSpPr>
          <p:nvPr/>
        </p:nvSpPr>
        <p:spPr>
          <a:xfrm>
            <a:off x="2362200" y="1874838"/>
            <a:ext cx="3354388" cy="639762"/>
          </a:xfrm>
          <a:prstGeom prst="rect">
            <a:avLst/>
          </a:prstGeom>
        </p:spPr>
        <p:txBody>
          <a:bodyPr vert="horz" lIns="91440" tIns="45720" rIns="91440" bIns="45720" rtlCol="0">
            <a:noAutofit/>
          </a:bodyPr>
          <a:lstStyle>
            <a:lvl1pPr marL="176213" indent="-176213" algn="l" defTabSz="914400" rtl="0" eaLnBrk="1" latinLnBrk="0" hangingPunct="1">
              <a:spcBef>
                <a:spcPct val="20000"/>
              </a:spcBef>
              <a:buClr>
                <a:srgbClr val="DC241F"/>
              </a:buClr>
              <a:buFont typeface="Arial" panose="020B0604020202020204" pitchFamily="34" charset="0"/>
              <a:buChar char="•"/>
              <a:defRPr lang="en-US" sz="2400" b="1" kern="1200" dirty="0" smtClean="0">
                <a:solidFill>
                  <a:srgbClr val="000000"/>
                </a:solidFill>
                <a:latin typeface="Arial" panose="020B0604020202020204" pitchFamily="34" charset="0"/>
                <a:ea typeface="ＭＳ Ｐゴシック" charset="0"/>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SzPct val="85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sz="1800"/>
              <a:t>Profit: Limited to 6 fpm/min</a:t>
            </a:r>
          </a:p>
        </p:txBody>
      </p:sp>
      <p:sp>
        <p:nvSpPr>
          <p:cNvPr id="8" name="Text Placeholder 6"/>
          <p:cNvSpPr txBox="1">
            <a:spLocks/>
          </p:cNvSpPr>
          <p:nvPr/>
        </p:nvSpPr>
        <p:spPr>
          <a:xfrm>
            <a:off x="6781675" y="1722438"/>
            <a:ext cx="3505327" cy="639762"/>
          </a:xfrm>
          <a:prstGeom prst="rect">
            <a:avLst/>
          </a:prstGeom>
        </p:spPr>
        <p:txBody>
          <a:bodyPr/>
          <a:lstStyle>
            <a:lvl1pPr marL="176213" indent="-176213" algn="l" defTabSz="914400" rtl="0" eaLnBrk="1" latinLnBrk="0" hangingPunct="1">
              <a:spcBef>
                <a:spcPct val="20000"/>
              </a:spcBef>
              <a:buClr>
                <a:srgbClr val="DC241F"/>
              </a:buClr>
              <a:buFont typeface="Arial" panose="020B0604020202020204" pitchFamily="34" charset="0"/>
              <a:buChar char="•"/>
              <a:defRPr lang="en-US" sz="2400" b="1" kern="1200" dirty="0" smtClean="0">
                <a:solidFill>
                  <a:srgbClr val="000000"/>
                </a:solidFill>
                <a:latin typeface="Arial" panose="020B0604020202020204" pitchFamily="34" charset="0"/>
                <a:ea typeface="ＭＳ Ｐゴシック" charset="0"/>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SzPct val="85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sz="1800"/>
              <a:t>Alpha MPC: Up to 15 fpm/min</a:t>
            </a:r>
            <a:br>
              <a:rPr sz="1800"/>
            </a:br>
            <a:r>
              <a:rPr sz="1800"/>
              <a:t>(150% improvement)</a:t>
            </a:r>
          </a:p>
        </p:txBody>
      </p:sp>
      <p:sp>
        <p:nvSpPr>
          <p:cNvPr id="10" name="Slide Number Placeholder 3"/>
          <p:cNvSpPr txBox="1">
            <a:spLocks/>
          </p:cNvSpPr>
          <p:nvPr/>
        </p:nvSpPr>
        <p:spPr>
          <a:xfrm>
            <a:off x="10258425" y="2"/>
            <a:ext cx="506016" cy="504825"/>
          </a:xfrm>
          <a:prstGeom prst="rect">
            <a:avLst/>
          </a:prstGeom>
        </p:spPr>
        <p:txBody>
          <a:bodyPr anchor="ctr" anchorCtr="0"/>
          <a:lstStyle>
            <a:defPPr>
              <a:defRPr lang="en-US"/>
            </a:defPPr>
            <a:lvl1pPr algn="l" defTabSz="457200" rtl="0" eaLnBrk="0" fontAlgn="base" hangingPunct="0">
              <a:spcBef>
                <a:spcPct val="0"/>
              </a:spcBef>
              <a:spcAft>
                <a:spcPct val="0"/>
              </a:spcAft>
              <a:defRPr kern="1200">
                <a:solidFill>
                  <a:schemeClr val="tx1"/>
                </a:solidFill>
                <a:latin typeface="Arial" charset="0"/>
                <a:ea typeface="+mn-ea"/>
                <a:cs typeface="+mn-cs"/>
              </a:defRPr>
            </a:lvl1pPr>
            <a:lvl2pPr marL="457200" algn="l" defTabSz="457200" rtl="0" eaLnBrk="0" fontAlgn="base" hangingPunct="0">
              <a:spcBef>
                <a:spcPct val="0"/>
              </a:spcBef>
              <a:spcAft>
                <a:spcPct val="0"/>
              </a:spcAft>
              <a:defRPr kern="1200">
                <a:solidFill>
                  <a:schemeClr val="tx1"/>
                </a:solidFill>
                <a:latin typeface="Arial" charset="0"/>
                <a:ea typeface="+mn-ea"/>
                <a:cs typeface="+mn-cs"/>
              </a:defRPr>
            </a:lvl2pPr>
            <a:lvl3pPr marL="914400" algn="l" defTabSz="457200" rtl="0" eaLnBrk="0" fontAlgn="base" hangingPunct="0">
              <a:spcBef>
                <a:spcPct val="0"/>
              </a:spcBef>
              <a:spcAft>
                <a:spcPct val="0"/>
              </a:spcAft>
              <a:defRPr kern="1200">
                <a:solidFill>
                  <a:schemeClr val="tx1"/>
                </a:solidFill>
                <a:latin typeface="Arial"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lvl="0"/>
            <a:fld id="{0C998C0A-3FDF-A343-89AA-469E5F1A16BE}" type="slidenum">
              <a:rPr lang="en-US" sz="1000" b="1">
                <a:solidFill>
                  <a:srgbClr val="FFFFFF"/>
                </a:solidFill>
                <a:latin typeface="HelveticaNeue MediumCond"/>
              </a:rPr>
              <a:pPr lvl="0"/>
              <a:t>27</a:t>
            </a:fld>
            <a:endParaRPr lang="en-US" dirty="0">
              <a:solidFill>
                <a:srgbClr val="FFFFFF"/>
              </a:solidFill>
            </a:endParaRPr>
          </a:p>
        </p:txBody>
      </p:sp>
    </p:spTree>
    <p:extLst>
      <p:ext uri="{BB962C8B-B14F-4D97-AF65-F5344CB8AC3E}">
        <p14:creationId xmlns:p14="http://schemas.microsoft.com/office/powerpoint/2010/main" val="3181074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Configurable MD Control Summary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0555" y="1088740"/>
            <a:ext cx="7839871" cy="5265585"/>
          </a:xfrm>
          <a:prstGeom prst="rect">
            <a:avLst/>
          </a:prstGeom>
          <a:noFill/>
          <a:ln>
            <a:noFill/>
          </a:ln>
        </p:spPr>
      </p:pic>
      <p:sp>
        <p:nvSpPr>
          <p:cNvPr id="6" name="Slide Number Placeholder 3"/>
          <p:cNvSpPr txBox="1">
            <a:spLocks/>
          </p:cNvSpPr>
          <p:nvPr/>
        </p:nvSpPr>
        <p:spPr>
          <a:xfrm>
            <a:off x="10258425" y="2"/>
            <a:ext cx="506016" cy="504825"/>
          </a:xfrm>
          <a:prstGeom prst="rect">
            <a:avLst/>
          </a:prstGeom>
        </p:spPr>
        <p:txBody>
          <a:bodyPr anchor="ctr" anchorCtr="0"/>
          <a:lstStyle>
            <a:defPPr>
              <a:defRPr lang="en-US"/>
            </a:defPPr>
            <a:lvl1pPr algn="l" defTabSz="457200" rtl="0" eaLnBrk="0" fontAlgn="base" hangingPunct="0">
              <a:spcBef>
                <a:spcPct val="0"/>
              </a:spcBef>
              <a:spcAft>
                <a:spcPct val="0"/>
              </a:spcAft>
              <a:defRPr kern="1200">
                <a:solidFill>
                  <a:schemeClr val="tx1"/>
                </a:solidFill>
                <a:latin typeface="Arial" charset="0"/>
                <a:ea typeface="+mn-ea"/>
                <a:cs typeface="+mn-cs"/>
              </a:defRPr>
            </a:lvl1pPr>
            <a:lvl2pPr marL="457200" algn="l" defTabSz="457200" rtl="0" eaLnBrk="0" fontAlgn="base" hangingPunct="0">
              <a:spcBef>
                <a:spcPct val="0"/>
              </a:spcBef>
              <a:spcAft>
                <a:spcPct val="0"/>
              </a:spcAft>
              <a:defRPr kern="1200">
                <a:solidFill>
                  <a:schemeClr val="tx1"/>
                </a:solidFill>
                <a:latin typeface="Arial" charset="0"/>
                <a:ea typeface="+mn-ea"/>
                <a:cs typeface="+mn-cs"/>
              </a:defRPr>
            </a:lvl2pPr>
            <a:lvl3pPr marL="914400" algn="l" defTabSz="457200" rtl="0" eaLnBrk="0" fontAlgn="base" hangingPunct="0">
              <a:spcBef>
                <a:spcPct val="0"/>
              </a:spcBef>
              <a:spcAft>
                <a:spcPct val="0"/>
              </a:spcAft>
              <a:defRPr kern="1200">
                <a:solidFill>
                  <a:schemeClr val="tx1"/>
                </a:solidFill>
                <a:latin typeface="Arial"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lvl="0"/>
            <a:fld id="{0C998C0A-3FDF-A343-89AA-469E5F1A16BE}" type="slidenum">
              <a:rPr lang="en-US" sz="1000" b="1">
                <a:solidFill>
                  <a:srgbClr val="FFFFFF"/>
                </a:solidFill>
                <a:latin typeface="HelveticaNeue MediumCond"/>
              </a:rPr>
              <a:pPr lvl="0"/>
              <a:t>28</a:t>
            </a:fld>
            <a:endParaRPr lang="en-US" dirty="0">
              <a:solidFill>
                <a:srgbClr val="FFFFFF"/>
              </a:solidFill>
            </a:endParaRPr>
          </a:p>
        </p:txBody>
      </p:sp>
    </p:spTree>
    <p:extLst>
      <p:ext uri="{BB962C8B-B14F-4D97-AF65-F5344CB8AC3E}">
        <p14:creationId xmlns:p14="http://schemas.microsoft.com/office/powerpoint/2010/main" val="133618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53987"/>
            <a:ext cx="10480675" cy="498475"/>
          </a:xfrm>
        </p:spPr>
        <p:txBody>
          <a:bodyPr/>
          <a:lstStyle/>
          <a:p>
            <a:r>
              <a:rPr lang="en-US" dirty="0"/>
              <a:t>TISSUE QCS References past 5 years</a:t>
            </a:r>
          </a:p>
        </p:txBody>
      </p:sp>
      <p:sp>
        <p:nvSpPr>
          <p:cNvPr id="4" name="Slide Number Placeholder 3"/>
          <p:cNvSpPr>
            <a:spLocks noGrp="1"/>
          </p:cNvSpPr>
          <p:nvPr>
            <p:ph type="sldNum" sz="quarter" idx="13"/>
          </p:nvPr>
        </p:nvSpPr>
        <p:spPr/>
        <p:txBody>
          <a:bodyPr/>
          <a:lstStyle/>
          <a:p>
            <a:pPr>
              <a:defRPr/>
            </a:pPr>
            <a:fld id="{1003F90B-D5F1-418E-9FD2-4BB9F7D68687}" type="slidenum">
              <a:rPr lang="en-US" smtClean="0"/>
              <a:pPr>
                <a:defRPr/>
              </a:pPr>
              <a:t>2</a:t>
            </a:fld>
            <a:endParaRPr lang="en-US" dirty="0"/>
          </a:p>
        </p:txBody>
      </p:sp>
      <p:graphicFrame>
        <p:nvGraphicFramePr>
          <p:cNvPr id="9" name="Table 8">
            <a:extLst>
              <a:ext uri="{FF2B5EF4-FFF2-40B4-BE49-F238E27FC236}">
                <a16:creationId xmlns:a16="http://schemas.microsoft.com/office/drawing/2014/main" id="{086D3A6A-7321-C777-5DA2-636611CD8A4A}"/>
              </a:ext>
            </a:extLst>
          </p:cNvPr>
          <p:cNvGraphicFramePr>
            <a:graphicFrameLocks noGrp="1"/>
          </p:cNvGraphicFramePr>
          <p:nvPr>
            <p:extLst>
              <p:ext uri="{D42A27DB-BD31-4B8C-83A1-F6EECF244321}">
                <p14:modId xmlns:p14="http://schemas.microsoft.com/office/powerpoint/2010/main" val="2971182149"/>
              </p:ext>
            </p:extLst>
          </p:nvPr>
        </p:nvGraphicFramePr>
        <p:xfrm>
          <a:off x="471840" y="732874"/>
          <a:ext cx="10828337" cy="5566320"/>
        </p:xfrm>
        <a:graphic>
          <a:graphicData uri="http://schemas.openxmlformats.org/drawingml/2006/table">
            <a:tbl>
              <a:tblPr/>
              <a:tblGrid>
                <a:gridCol w="793946">
                  <a:extLst>
                    <a:ext uri="{9D8B030D-6E8A-4147-A177-3AD203B41FA5}">
                      <a16:colId xmlns:a16="http://schemas.microsoft.com/office/drawing/2014/main" val="3479567255"/>
                    </a:ext>
                  </a:extLst>
                </a:gridCol>
                <a:gridCol w="823425">
                  <a:extLst>
                    <a:ext uri="{9D8B030D-6E8A-4147-A177-3AD203B41FA5}">
                      <a16:colId xmlns:a16="http://schemas.microsoft.com/office/drawing/2014/main" val="2593677932"/>
                    </a:ext>
                  </a:extLst>
                </a:gridCol>
                <a:gridCol w="833252">
                  <a:extLst>
                    <a:ext uri="{9D8B030D-6E8A-4147-A177-3AD203B41FA5}">
                      <a16:colId xmlns:a16="http://schemas.microsoft.com/office/drawing/2014/main" val="3623496234"/>
                    </a:ext>
                  </a:extLst>
                </a:gridCol>
                <a:gridCol w="2523336">
                  <a:extLst>
                    <a:ext uri="{9D8B030D-6E8A-4147-A177-3AD203B41FA5}">
                      <a16:colId xmlns:a16="http://schemas.microsoft.com/office/drawing/2014/main" val="1604183043"/>
                    </a:ext>
                  </a:extLst>
                </a:gridCol>
                <a:gridCol w="1226295">
                  <a:extLst>
                    <a:ext uri="{9D8B030D-6E8A-4147-A177-3AD203B41FA5}">
                      <a16:colId xmlns:a16="http://schemas.microsoft.com/office/drawing/2014/main" val="1060583619"/>
                    </a:ext>
                  </a:extLst>
                </a:gridCol>
                <a:gridCol w="1226295">
                  <a:extLst>
                    <a:ext uri="{9D8B030D-6E8A-4147-A177-3AD203B41FA5}">
                      <a16:colId xmlns:a16="http://schemas.microsoft.com/office/drawing/2014/main" val="775869911"/>
                    </a:ext>
                  </a:extLst>
                </a:gridCol>
                <a:gridCol w="823425">
                  <a:extLst>
                    <a:ext uri="{9D8B030D-6E8A-4147-A177-3AD203B41FA5}">
                      <a16:colId xmlns:a16="http://schemas.microsoft.com/office/drawing/2014/main" val="1621928553"/>
                    </a:ext>
                  </a:extLst>
                </a:gridCol>
                <a:gridCol w="744816">
                  <a:extLst>
                    <a:ext uri="{9D8B030D-6E8A-4147-A177-3AD203B41FA5}">
                      <a16:colId xmlns:a16="http://schemas.microsoft.com/office/drawing/2014/main" val="4155484884"/>
                    </a:ext>
                  </a:extLst>
                </a:gridCol>
                <a:gridCol w="774295">
                  <a:extLst>
                    <a:ext uri="{9D8B030D-6E8A-4147-A177-3AD203B41FA5}">
                      <a16:colId xmlns:a16="http://schemas.microsoft.com/office/drawing/2014/main" val="1057587326"/>
                    </a:ext>
                  </a:extLst>
                </a:gridCol>
                <a:gridCol w="1059252">
                  <a:extLst>
                    <a:ext uri="{9D8B030D-6E8A-4147-A177-3AD203B41FA5}">
                      <a16:colId xmlns:a16="http://schemas.microsoft.com/office/drawing/2014/main" val="1248268566"/>
                    </a:ext>
                  </a:extLst>
                </a:gridCol>
              </a:tblGrid>
              <a:tr h="191383">
                <a:tc>
                  <a:txBody>
                    <a:bodyPr/>
                    <a:lstStyle/>
                    <a:p>
                      <a:pPr algn="ctr">
                        <a:buNone/>
                      </a:pPr>
                      <a:r>
                        <a:rPr lang="en-US" sz="600">
                          <a:solidFill>
                            <a:srgbClr val="000000"/>
                          </a:solidFill>
                          <a:effectLst/>
                          <a:latin typeface="Calibri" panose="020F0502020204030204" pitchFamily="34" charset="0"/>
                        </a:rPr>
                        <a:t>19301</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30-Jul-21</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10-Dec-21</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600">
                          <a:solidFill>
                            <a:srgbClr val="000000"/>
                          </a:solidFill>
                          <a:effectLst/>
                          <a:latin typeface="Calibri" panose="020F0502020204030204" pitchFamily="34" charset="0"/>
                        </a:rPr>
                        <a:t>PT OKI Pulp and Paper Mills</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Sumatera Selatan</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Indonesia</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TM 7</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Asia-Pacific</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effectLst/>
                          <a:latin typeface="Calibri" panose="020F0502020204030204" pitchFamily="34" charset="0"/>
                        </a:rPr>
                        <a:t>Tissue and Towel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331794813"/>
                  </a:ext>
                </a:extLst>
              </a:tr>
              <a:tr h="191383">
                <a:tc>
                  <a:txBody>
                    <a:bodyPr/>
                    <a:lstStyle/>
                    <a:p>
                      <a:pPr algn="ctr">
                        <a:buNone/>
                      </a:pPr>
                      <a:r>
                        <a:rPr lang="en-US" sz="600">
                          <a:solidFill>
                            <a:srgbClr val="000000"/>
                          </a:solidFill>
                          <a:effectLst/>
                          <a:latin typeface="Calibri" panose="020F0502020204030204" pitchFamily="34" charset="0"/>
                        </a:rPr>
                        <a:t>19302</a:t>
                      </a:r>
                      <a:endParaRPr lang="en-US" sz="1000">
                        <a:effectLst/>
                      </a:endParaRPr>
                    </a:p>
                  </a:txBody>
                  <a:tcPr marL="37085" marR="37085" marT="0" marB="0" anchor="b">
                    <a:lnL>
                      <a:noFill/>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30-Jul-21</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10-Dec-21</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600">
                          <a:solidFill>
                            <a:srgbClr val="000000"/>
                          </a:solidFill>
                          <a:effectLst/>
                          <a:latin typeface="Calibri" panose="020F0502020204030204" pitchFamily="34" charset="0"/>
                        </a:rPr>
                        <a:t>PT OKI Pulp and Paper Mills</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Sumatera Selatan</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a:noFill/>
                    </a:lnR>
                    <a:lnT>
                      <a:noFill/>
                    </a:lnT>
                    <a:lnB>
                      <a:noFill/>
                    </a:lnB>
                    <a:noFill/>
                  </a:tcPr>
                </a:tc>
                <a:tc>
                  <a:txBody>
                    <a:bodyPr/>
                    <a:lstStyle/>
                    <a:p>
                      <a:pPr>
                        <a:buNone/>
                      </a:pPr>
                      <a:endParaRPr lang="en-US" sz="1000">
                        <a:effectLst/>
                      </a:endParaRPr>
                    </a:p>
                  </a:txBody>
                  <a:tcPr marL="37085" marR="37085" marT="0" marB="0" anchor="b">
                    <a:lnL>
                      <a:noFill/>
                    </a:lnL>
                    <a:lnR>
                      <a:noFill/>
                    </a:lnR>
                    <a:lnT>
                      <a:noFill/>
                    </a:lnT>
                    <a:lnB>
                      <a:noFill/>
                    </a:lnB>
                    <a:noFill/>
                  </a:tcPr>
                </a:tc>
                <a:tc>
                  <a:txBody>
                    <a:bodyPr/>
                    <a:lstStyle/>
                    <a:p>
                      <a:pPr algn="ctr">
                        <a:buNone/>
                      </a:pPr>
                      <a:r>
                        <a:rPr lang="en-US" sz="600">
                          <a:solidFill>
                            <a:srgbClr val="000000"/>
                          </a:solidFill>
                          <a:effectLst/>
                          <a:latin typeface="Calibri" panose="020F0502020204030204" pitchFamily="34" charset="0"/>
                        </a:rPr>
                        <a:t>Indonesia</a:t>
                      </a:r>
                      <a:endParaRPr lang="en-US" sz="1000">
                        <a:effectLst/>
                      </a:endParaRPr>
                    </a:p>
                  </a:txBody>
                  <a:tcPr marL="37085" marR="37085" marT="0" marB="0" anchor="b">
                    <a:lnL>
                      <a:noFill/>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TM 8</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Asia-Pacific</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a:noFill/>
                    </a:lnR>
                    <a:lnT>
                      <a:noFill/>
                    </a:lnT>
                    <a:lnB>
                      <a:noFill/>
                    </a:lnB>
                    <a:noFill/>
                  </a:tcPr>
                </a:tc>
                <a:tc>
                  <a:txBody>
                    <a:bodyPr/>
                    <a:lstStyle/>
                    <a:p>
                      <a:pPr algn="ctr">
                        <a:buNone/>
                      </a:pPr>
                      <a:r>
                        <a:rPr lang="en-US" sz="600">
                          <a:effectLst/>
                          <a:latin typeface="Calibri" panose="020F0502020204030204" pitchFamily="34" charset="0"/>
                        </a:rPr>
                        <a:t>Tissue and Towel</a:t>
                      </a:r>
                      <a:endParaRPr lang="en-US" sz="1000">
                        <a:effectLst/>
                      </a:endParaRPr>
                    </a:p>
                  </a:txBody>
                  <a:tcPr marL="37085" marR="37085" marT="0" marB="0" anchor="b">
                    <a:lnL>
                      <a:noFill/>
                    </a:lnL>
                    <a:lnR>
                      <a:noFill/>
                    </a:lnR>
                    <a:lnT>
                      <a:noFill/>
                    </a:lnT>
                    <a:lnB>
                      <a:noFill/>
                    </a:lnB>
                    <a:noFill/>
                  </a:tcPr>
                </a:tc>
                <a:extLst>
                  <a:ext uri="{0D108BD9-81ED-4DB2-BD59-A6C34878D82A}">
                    <a16:rowId xmlns:a16="http://schemas.microsoft.com/office/drawing/2014/main" val="1757985462"/>
                  </a:ext>
                </a:extLst>
              </a:tr>
              <a:tr h="191383">
                <a:tc>
                  <a:txBody>
                    <a:bodyPr/>
                    <a:lstStyle/>
                    <a:p>
                      <a:pPr algn="ctr">
                        <a:buNone/>
                      </a:pPr>
                      <a:r>
                        <a:rPr lang="en-US" sz="600">
                          <a:solidFill>
                            <a:srgbClr val="000000"/>
                          </a:solidFill>
                          <a:effectLst/>
                          <a:latin typeface="Calibri" panose="020F0502020204030204" pitchFamily="34" charset="0"/>
                        </a:rPr>
                        <a:t>19303</a:t>
                      </a:r>
                      <a:endParaRPr lang="en-US" sz="1000">
                        <a:effectLst/>
                      </a:endParaRPr>
                    </a:p>
                  </a:txBody>
                  <a:tcPr marL="37085" marR="37085" marT="0" marB="0" anchor="b">
                    <a:lnL>
                      <a:noFill/>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30-Jul-21</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10-Dec-21</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600">
                          <a:solidFill>
                            <a:srgbClr val="000000"/>
                          </a:solidFill>
                          <a:effectLst/>
                          <a:latin typeface="Calibri" panose="020F0502020204030204" pitchFamily="34" charset="0"/>
                        </a:rPr>
                        <a:t>PT OKI Pulp and Paper Mills</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a:noFill/>
                    </a:lnR>
                    <a:lnT>
                      <a:noFill/>
                    </a:lnT>
                    <a:lnB>
                      <a:noFill/>
                    </a:lnB>
                    <a:noFill/>
                  </a:tcPr>
                </a:tc>
                <a:tc>
                  <a:txBody>
                    <a:bodyPr/>
                    <a:lstStyle/>
                    <a:p>
                      <a:pPr algn="ctr">
                        <a:buNone/>
                      </a:pPr>
                      <a:r>
                        <a:rPr lang="en-US" sz="600">
                          <a:solidFill>
                            <a:srgbClr val="000000"/>
                          </a:solidFill>
                          <a:effectLst/>
                          <a:latin typeface="Calibri" panose="020F0502020204030204" pitchFamily="34" charset="0"/>
                        </a:rPr>
                        <a:t>Sumatera Selatan</a:t>
                      </a:r>
                      <a:endParaRPr lang="en-US" sz="1000">
                        <a:effectLst/>
                      </a:endParaRPr>
                    </a:p>
                  </a:txBody>
                  <a:tcPr marL="37085" marR="37085" marT="0" marB="0" anchor="b">
                    <a:lnL>
                      <a:noFill/>
                    </a:lnL>
                    <a:lnR>
                      <a:noFill/>
                    </a:lnR>
                    <a:lnT>
                      <a:noFill/>
                    </a:lnT>
                    <a:lnB>
                      <a:noFill/>
                    </a:lnB>
                    <a:noFill/>
                  </a:tcPr>
                </a:tc>
                <a:tc>
                  <a:txBody>
                    <a:bodyPr/>
                    <a:lstStyle/>
                    <a:p>
                      <a:pPr>
                        <a:buNone/>
                      </a:pPr>
                      <a:endParaRPr lang="en-US" sz="1000">
                        <a:effectLst/>
                      </a:endParaRPr>
                    </a:p>
                  </a:txBody>
                  <a:tcPr marL="37085" marR="37085" marT="0" marB="0" anchor="b">
                    <a:lnL>
                      <a:noFill/>
                    </a:lnL>
                    <a:lnR>
                      <a:noFill/>
                    </a:lnR>
                    <a:lnT>
                      <a:noFill/>
                    </a:lnT>
                    <a:lnB>
                      <a:noFill/>
                    </a:lnB>
                    <a:noFill/>
                  </a:tcPr>
                </a:tc>
                <a:tc>
                  <a:txBody>
                    <a:bodyPr/>
                    <a:lstStyle/>
                    <a:p>
                      <a:pPr algn="ctr">
                        <a:buNone/>
                      </a:pPr>
                      <a:r>
                        <a:rPr lang="en-US" sz="600">
                          <a:solidFill>
                            <a:srgbClr val="000000"/>
                          </a:solidFill>
                          <a:effectLst/>
                          <a:latin typeface="Calibri" panose="020F0502020204030204" pitchFamily="34" charset="0"/>
                        </a:rPr>
                        <a:t>Indonesia</a:t>
                      </a:r>
                      <a:endParaRPr lang="en-US" sz="1000">
                        <a:effectLst/>
                      </a:endParaRPr>
                    </a:p>
                  </a:txBody>
                  <a:tcPr marL="37085" marR="37085" marT="0" marB="0" anchor="b">
                    <a:lnL>
                      <a:noFill/>
                    </a:lnL>
                    <a:lnR>
                      <a:noFill/>
                    </a:lnR>
                    <a:lnT>
                      <a:noFill/>
                    </a:lnT>
                    <a:lnB>
                      <a:noFill/>
                    </a:lnB>
                    <a:noFill/>
                  </a:tcPr>
                </a:tc>
                <a:tc>
                  <a:txBody>
                    <a:bodyPr/>
                    <a:lstStyle/>
                    <a:p>
                      <a:pPr algn="ctr">
                        <a:buNone/>
                      </a:pPr>
                      <a:r>
                        <a:rPr lang="en-US" sz="600">
                          <a:solidFill>
                            <a:srgbClr val="000000"/>
                          </a:solidFill>
                          <a:effectLst/>
                          <a:latin typeface="Calibri" panose="020F0502020204030204" pitchFamily="34" charset="0"/>
                        </a:rPr>
                        <a:t>TM 9</a:t>
                      </a:r>
                      <a:endParaRPr lang="en-US" sz="1000">
                        <a:effectLst/>
                      </a:endParaRPr>
                    </a:p>
                  </a:txBody>
                  <a:tcPr marL="37085" marR="37085" marT="0" marB="0" anchor="b">
                    <a:lnL>
                      <a:noFill/>
                    </a:lnL>
                    <a:lnR>
                      <a:noFill/>
                    </a:lnR>
                    <a:lnT>
                      <a:noFill/>
                    </a:lnT>
                    <a:lnB>
                      <a:noFill/>
                    </a:lnB>
                    <a:noFill/>
                  </a:tcPr>
                </a:tc>
                <a:tc>
                  <a:txBody>
                    <a:bodyPr/>
                    <a:lstStyle/>
                    <a:p>
                      <a:pPr algn="ctr">
                        <a:buNone/>
                      </a:pPr>
                      <a:r>
                        <a:rPr lang="en-US" sz="600">
                          <a:solidFill>
                            <a:srgbClr val="000000"/>
                          </a:solidFill>
                          <a:effectLst/>
                          <a:latin typeface="Calibri" panose="020F0502020204030204" pitchFamily="34" charset="0"/>
                        </a:rPr>
                        <a:t>Asia-Pacific</a:t>
                      </a:r>
                      <a:endParaRPr lang="en-US" sz="1000">
                        <a:effectLst/>
                      </a:endParaRPr>
                    </a:p>
                  </a:txBody>
                  <a:tcPr marL="37085" marR="37085" marT="0" marB="0" anchor="b">
                    <a:lnL>
                      <a:noFill/>
                    </a:lnL>
                    <a:lnR>
                      <a:noFill/>
                    </a:lnR>
                    <a:lnT>
                      <a:noFill/>
                    </a:lnT>
                    <a:lnB>
                      <a:noFill/>
                    </a:lnB>
                    <a:noFill/>
                  </a:tcPr>
                </a:tc>
                <a:tc>
                  <a:txBody>
                    <a:bodyPr/>
                    <a:lstStyle/>
                    <a:p>
                      <a:pPr algn="ctr">
                        <a:buNone/>
                      </a:pPr>
                      <a:r>
                        <a:rPr lang="en-US" sz="600">
                          <a:effectLst/>
                          <a:latin typeface="Calibri" panose="020F0502020204030204" pitchFamily="34" charset="0"/>
                        </a:rPr>
                        <a:t>Tissue and Towel</a:t>
                      </a:r>
                      <a:endParaRPr lang="en-US" sz="1000">
                        <a:effectLst/>
                      </a:endParaRPr>
                    </a:p>
                  </a:txBody>
                  <a:tcPr marL="37085" marR="37085" marT="0" marB="0" anchor="b">
                    <a:lnL>
                      <a:noFill/>
                    </a:lnL>
                    <a:lnR>
                      <a:noFill/>
                    </a:lnR>
                    <a:lnT>
                      <a:noFill/>
                    </a:lnT>
                    <a:lnB>
                      <a:noFill/>
                    </a:lnB>
                    <a:noFill/>
                  </a:tcPr>
                </a:tc>
                <a:extLst>
                  <a:ext uri="{0D108BD9-81ED-4DB2-BD59-A6C34878D82A}">
                    <a16:rowId xmlns:a16="http://schemas.microsoft.com/office/drawing/2014/main" val="4211726606"/>
                  </a:ext>
                </a:extLst>
              </a:tr>
              <a:tr h="191383">
                <a:tc>
                  <a:txBody>
                    <a:bodyPr/>
                    <a:lstStyle/>
                    <a:p>
                      <a:pPr algn="ctr">
                        <a:buNone/>
                      </a:pPr>
                      <a:r>
                        <a:rPr lang="en-US" sz="600">
                          <a:solidFill>
                            <a:srgbClr val="000000"/>
                          </a:solidFill>
                          <a:effectLst/>
                          <a:latin typeface="Calibri" panose="020F0502020204030204" pitchFamily="34" charset="0"/>
                        </a:rPr>
                        <a:t>19304</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30-Jul-21</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10-Dec-21</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600">
                          <a:solidFill>
                            <a:srgbClr val="000000"/>
                          </a:solidFill>
                          <a:effectLst/>
                          <a:latin typeface="Calibri" panose="020F0502020204030204" pitchFamily="34" charset="0"/>
                        </a:rPr>
                        <a:t>PT OKI Pulp and Paper Mills</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Sumatera Selatan</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Indonesia</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TM 10</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Asia-Pacific</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effectLst/>
                          <a:latin typeface="Calibri" panose="020F0502020204030204" pitchFamily="34" charset="0"/>
                        </a:rPr>
                        <a:t>Tissue and Towel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extLst>
                  <a:ext uri="{0D108BD9-81ED-4DB2-BD59-A6C34878D82A}">
                    <a16:rowId xmlns:a16="http://schemas.microsoft.com/office/drawing/2014/main" val="1769343788"/>
                  </a:ext>
                </a:extLst>
              </a:tr>
              <a:tr h="191383">
                <a:tc>
                  <a:txBody>
                    <a:bodyPr/>
                    <a:lstStyle/>
                    <a:p>
                      <a:pPr algn="ctr">
                        <a:buNone/>
                      </a:pPr>
                      <a:r>
                        <a:rPr lang="en-US" sz="600">
                          <a:solidFill>
                            <a:srgbClr val="000000"/>
                          </a:solidFill>
                          <a:effectLst/>
                          <a:latin typeface="Calibri" panose="020F0502020204030204" pitchFamily="34" charset="0"/>
                        </a:rPr>
                        <a:t>19405</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14-Sep-21</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01-Feb-22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600" dirty="0" err="1">
                          <a:solidFill>
                            <a:srgbClr val="000000"/>
                          </a:solidFill>
                          <a:effectLst/>
                          <a:latin typeface="Calibri" panose="020F0502020204030204" pitchFamily="34" charset="0"/>
                        </a:rPr>
                        <a:t>Eczacibasi</a:t>
                      </a:r>
                      <a:r>
                        <a:rPr lang="en-US" sz="600" dirty="0">
                          <a:solidFill>
                            <a:srgbClr val="000000"/>
                          </a:solidFill>
                          <a:effectLst/>
                          <a:latin typeface="Calibri" panose="020F0502020204030204" pitchFamily="34" charset="0"/>
                        </a:rPr>
                        <a:t> </a:t>
                      </a:r>
                      <a:r>
                        <a:rPr lang="en-US" sz="600" dirty="0" err="1">
                          <a:solidFill>
                            <a:srgbClr val="000000"/>
                          </a:solidFill>
                          <a:effectLst/>
                          <a:latin typeface="Calibri" panose="020F0502020204030204" pitchFamily="34" charset="0"/>
                        </a:rPr>
                        <a:t>Tuketim</a:t>
                      </a:r>
                      <a:r>
                        <a:rPr lang="en-US" sz="600" dirty="0">
                          <a:solidFill>
                            <a:srgbClr val="000000"/>
                          </a:solidFill>
                          <a:effectLst/>
                          <a:latin typeface="Calibri" panose="020F0502020204030204" pitchFamily="34" charset="0"/>
                        </a:rPr>
                        <a:t> </a:t>
                      </a:r>
                      <a:r>
                        <a:rPr lang="en-US" sz="600" dirty="0" err="1">
                          <a:solidFill>
                            <a:srgbClr val="000000"/>
                          </a:solidFill>
                          <a:effectLst/>
                          <a:latin typeface="Calibri" panose="020F0502020204030204" pitchFamily="34" charset="0"/>
                        </a:rPr>
                        <a:t>Urunleri</a:t>
                      </a:r>
                      <a:endParaRPr lang="en-US" sz="1000" dirty="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Yalova</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Turkey</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TM 3</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EMEA</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Tissue and Towel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extLst>
                  <a:ext uri="{0D108BD9-81ED-4DB2-BD59-A6C34878D82A}">
                    <a16:rowId xmlns:a16="http://schemas.microsoft.com/office/drawing/2014/main" val="4278866535"/>
                  </a:ext>
                </a:extLst>
              </a:tr>
              <a:tr h="191383">
                <a:tc>
                  <a:txBody>
                    <a:bodyPr/>
                    <a:lstStyle/>
                    <a:p>
                      <a:pPr algn="ctr">
                        <a:buNone/>
                      </a:pPr>
                      <a:r>
                        <a:rPr lang="en-US" sz="600">
                          <a:solidFill>
                            <a:srgbClr val="000000"/>
                          </a:solidFill>
                          <a:effectLst/>
                          <a:latin typeface="Calibri" panose="020F0502020204030204" pitchFamily="34" charset="0"/>
                        </a:rPr>
                        <a:t>19407</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26-Nov-21</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29-Apr-22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600">
                          <a:solidFill>
                            <a:srgbClr val="000000"/>
                          </a:solidFill>
                          <a:effectLst/>
                          <a:latin typeface="Calibri" panose="020F0502020204030204" pitchFamily="34" charset="0"/>
                        </a:rPr>
                        <a:t>MG TEC INDUSTRY S.R.L.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DEJ</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Romania</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TM 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EMEA</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Tissue and Towel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extLst>
                  <a:ext uri="{0D108BD9-81ED-4DB2-BD59-A6C34878D82A}">
                    <a16:rowId xmlns:a16="http://schemas.microsoft.com/office/drawing/2014/main" val="3463998817"/>
                  </a:ext>
                </a:extLst>
              </a:tr>
              <a:tr h="191383">
                <a:tc>
                  <a:txBody>
                    <a:bodyPr/>
                    <a:lstStyle/>
                    <a:p>
                      <a:pPr algn="ctr">
                        <a:buNone/>
                      </a:pPr>
                      <a:r>
                        <a:rPr lang="en-US" sz="600">
                          <a:solidFill>
                            <a:srgbClr val="000000"/>
                          </a:solidFill>
                          <a:effectLst/>
                          <a:latin typeface="Calibri" panose="020F0502020204030204" pitchFamily="34" charset="0"/>
                        </a:rPr>
                        <a:t>19403</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14-Dec-21</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15-Apr-22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600">
                          <a:solidFill>
                            <a:srgbClr val="000000"/>
                          </a:solidFill>
                          <a:effectLst/>
                          <a:latin typeface="Calibri" panose="020F0502020204030204" pitchFamily="34" charset="0"/>
                        </a:rPr>
                        <a:t>A Celli Paper SpA</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Lucca</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Italy</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TM 1</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EMEA</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Tissue and Towel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extLst>
                  <a:ext uri="{0D108BD9-81ED-4DB2-BD59-A6C34878D82A}">
                    <a16:rowId xmlns:a16="http://schemas.microsoft.com/office/drawing/2014/main" val="1248641764"/>
                  </a:ext>
                </a:extLst>
              </a:tr>
              <a:tr h="124190">
                <a:tc>
                  <a:txBody>
                    <a:bodyPr/>
                    <a:lstStyle/>
                    <a:p>
                      <a:pPr algn="ctr">
                        <a:buNone/>
                      </a:pPr>
                      <a:r>
                        <a:rPr lang="en-US" sz="600">
                          <a:solidFill>
                            <a:srgbClr val="000000"/>
                          </a:solidFill>
                          <a:effectLst/>
                          <a:latin typeface="Calibri" panose="020F0502020204030204" pitchFamily="34" charset="0"/>
                        </a:rPr>
                        <a:t>19411</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30-Dec-21</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07-Jun-22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600">
                          <a:solidFill>
                            <a:srgbClr val="000000"/>
                          </a:solidFill>
                          <a:effectLst/>
                          <a:latin typeface="Calibri" panose="020F0502020204030204" pitchFamily="34" charset="0"/>
                        </a:rPr>
                        <a:t>Von Drehle Corp</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Cordova</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effectLst/>
                          <a:latin typeface="Calibri" panose="020F0502020204030204" pitchFamily="34" charset="0"/>
                        </a:rPr>
                        <a:t>North Carolina</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United States</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TM 1</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Americas</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Tissue and Towel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661167203"/>
                  </a:ext>
                </a:extLst>
              </a:tr>
              <a:tr h="124190">
                <a:tc>
                  <a:txBody>
                    <a:bodyPr/>
                    <a:lstStyle/>
                    <a:p>
                      <a:pPr algn="ctr">
                        <a:buNone/>
                      </a:pPr>
                      <a:r>
                        <a:rPr lang="en-US" sz="600">
                          <a:solidFill>
                            <a:srgbClr val="000000"/>
                          </a:solidFill>
                          <a:effectLst/>
                          <a:latin typeface="Calibri" panose="020F0502020204030204" pitchFamily="34" charset="0"/>
                        </a:rPr>
                        <a:t>19412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30-Dec-21</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07-Jun-22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600">
                          <a:solidFill>
                            <a:srgbClr val="000000"/>
                          </a:solidFill>
                          <a:effectLst/>
                          <a:latin typeface="Calibri" panose="020F0502020204030204" pitchFamily="34" charset="0"/>
                        </a:rPr>
                        <a:t>Von Drehle Corp</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Cordova</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effectLst/>
                          <a:latin typeface="Calibri" panose="020F0502020204030204" pitchFamily="34" charset="0"/>
                        </a:rPr>
                        <a:t>North Carolina</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United States</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TM 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Americas</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a:noFill/>
                    </a:lnR>
                    <a:lnT>
                      <a:noFill/>
                    </a:lnT>
                    <a:lnB>
                      <a:noFill/>
                    </a:lnB>
                    <a:noFill/>
                  </a:tcPr>
                </a:tc>
                <a:tc>
                  <a:txBody>
                    <a:bodyPr/>
                    <a:lstStyle/>
                    <a:p>
                      <a:pPr algn="ctr">
                        <a:buNone/>
                      </a:pPr>
                      <a:r>
                        <a:rPr lang="en-US" sz="600">
                          <a:solidFill>
                            <a:srgbClr val="000000"/>
                          </a:solidFill>
                          <a:effectLst/>
                          <a:latin typeface="Calibri" panose="020F0502020204030204" pitchFamily="34" charset="0"/>
                        </a:rPr>
                        <a:t>Tissue and Towel</a:t>
                      </a:r>
                      <a:endParaRPr lang="en-US" sz="1000">
                        <a:effectLst/>
                      </a:endParaRPr>
                    </a:p>
                  </a:txBody>
                  <a:tcPr marL="37085" marR="37085" marT="0" marB="0" anchor="b">
                    <a:lnL>
                      <a:noFill/>
                    </a:lnL>
                    <a:lnR>
                      <a:noFill/>
                    </a:lnR>
                    <a:lnT>
                      <a:noFill/>
                    </a:lnT>
                    <a:lnB>
                      <a:noFill/>
                    </a:lnB>
                    <a:noFill/>
                  </a:tcPr>
                </a:tc>
                <a:extLst>
                  <a:ext uri="{0D108BD9-81ED-4DB2-BD59-A6C34878D82A}">
                    <a16:rowId xmlns:a16="http://schemas.microsoft.com/office/drawing/2014/main" val="2959766095"/>
                  </a:ext>
                </a:extLst>
              </a:tr>
              <a:tr h="191383">
                <a:tc>
                  <a:txBody>
                    <a:bodyPr/>
                    <a:lstStyle/>
                    <a:p>
                      <a:pPr algn="ctr">
                        <a:buNone/>
                      </a:pPr>
                      <a:r>
                        <a:rPr lang="en-US" sz="600">
                          <a:solidFill>
                            <a:srgbClr val="000000"/>
                          </a:solidFill>
                          <a:effectLst/>
                          <a:latin typeface="Calibri" panose="020F0502020204030204" pitchFamily="34" charset="0"/>
                        </a:rPr>
                        <a:t>19180</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solidFill>
                      <a:srgbClr val="EBF1DE"/>
                    </a:solidFill>
                  </a:tcPr>
                </a:tc>
                <a:tc>
                  <a:txBody>
                    <a:bodyPr/>
                    <a:lstStyle/>
                    <a:p>
                      <a:pPr algn="ctr">
                        <a:buNone/>
                      </a:pPr>
                      <a:r>
                        <a:rPr lang="en-US" sz="600">
                          <a:solidFill>
                            <a:srgbClr val="000000"/>
                          </a:solidFill>
                          <a:effectLst/>
                          <a:latin typeface="Calibri" panose="020F0502020204030204" pitchFamily="34" charset="0"/>
                        </a:rPr>
                        <a:t>11-Apr-22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26-Aug-22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600">
                          <a:solidFill>
                            <a:srgbClr val="000000"/>
                          </a:solidFill>
                          <a:effectLst/>
                          <a:latin typeface="Calibri" panose="020F0502020204030204" pitchFamily="34" charset="0"/>
                        </a:rPr>
                        <a:t>Andritz (Asia Symbol)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Jiangmen</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China</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TM 1</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Asia-Pacific</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Tissue and Towel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261380523"/>
                  </a:ext>
                </a:extLst>
              </a:tr>
              <a:tr h="124190">
                <a:tc>
                  <a:txBody>
                    <a:bodyPr/>
                    <a:lstStyle/>
                    <a:p>
                      <a:pPr algn="ctr">
                        <a:buNone/>
                      </a:pPr>
                      <a:r>
                        <a:rPr lang="en-US" sz="600">
                          <a:solidFill>
                            <a:srgbClr val="000000"/>
                          </a:solidFill>
                          <a:effectLst/>
                          <a:latin typeface="Calibri" panose="020F0502020204030204" pitchFamily="34" charset="0"/>
                        </a:rPr>
                        <a:t>10098</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28-Apr-22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07-Oct-22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600">
                          <a:solidFill>
                            <a:srgbClr val="000000"/>
                          </a:solidFill>
                          <a:effectLst/>
                          <a:latin typeface="Calibri" panose="020F0502020204030204" pitchFamily="34" charset="0"/>
                        </a:rPr>
                        <a:t>ST Paper LLC</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Oconto Falls </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effectLst/>
                          <a:latin typeface="Calibri" panose="020F0502020204030204" pitchFamily="34" charset="0"/>
                        </a:rPr>
                        <a:t>Wisconsin</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United States</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TM 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Americas</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Tissue and Towel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86015266"/>
                  </a:ext>
                </a:extLst>
              </a:tr>
              <a:tr h="124190">
                <a:tc>
                  <a:txBody>
                    <a:bodyPr/>
                    <a:lstStyle/>
                    <a:p>
                      <a:pPr algn="ctr">
                        <a:buNone/>
                      </a:pPr>
                      <a:r>
                        <a:rPr lang="en-US" sz="600">
                          <a:solidFill>
                            <a:srgbClr val="000000"/>
                          </a:solidFill>
                          <a:effectLst/>
                          <a:latin typeface="Calibri" panose="020F0502020204030204" pitchFamily="34" charset="0"/>
                        </a:rPr>
                        <a:t>15447</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27-May-22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06-Jan-23</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s-ES" sz="600">
                          <a:solidFill>
                            <a:srgbClr val="000000"/>
                          </a:solidFill>
                          <a:effectLst/>
                          <a:latin typeface="Calibri" panose="020F0502020204030204" pitchFamily="34" charset="0"/>
                        </a:rPr>
                        <a:t>Fabrica De Papel San Francisco</a:t>
                      </a:r>
                      <a:endParaRPr lang="es-E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Mexicali</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effectLst/>
                          <a:latin typeface="Calibri" panose="020F0502020204030204" pitchFamily="34" charset="0"/>
                        </a:rPr>
                        <a:t> </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Mexico</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TM 4</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Americas</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effectLst/>
                          <a:latin typeface="Calibri" panose="020F0502020204030204" pitchFamily="34" charset="0"/>
                        </a:rPr>
                        <a:t>Tissue and Towel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extLst>
                  <a:ext uri="{0D108BD9-81ED-4DB2-BD59-A6C34878D82A}">
                    <a16:rowId xmlns:a16="http://schemas.microsoft.com/office/drawing/2014/main" val="2722004207"/>
                  </a:ext>
                </a:extLst>
              </a:tr>
              <a:tr h="191383">
                <a:tc>
                  <a:txBody>
                    <a:bodyPr/>
                    <a:lstStyle/>
                    <a:p>
                      <a:pPr algn="ctr">
                        <a:buNone/>
                      </a:pPr>
                      <a:r>
                        <a:rPr lang="en-US" sz="600">
                          <a:solidFill>
                            <a:srgbClr val="000000"/>
                          </a:solidFill>
                          <a:effectLst/>
                          <a:latin typeface="Calibri" panose="020F0502020204030204" pitchFamily="34" charset="0"/>
                        </a:rPr>
                        <a:t>15448</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27-May-22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06-Jan-23</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s-ES" sz="600">
                          <a:solidFill>
                            <a:srgbClr val="000000"/>
                          </a:solidFill>
                          <a:effectLst/>
                          <a:latin typeface="Calibri" panose="020F0502020204030204" pitchFamily="34" charset="0"/>
                        </a:rPr>
                        <a:t>Fabrica De Papel San Francisco</a:t>
                      </a:r>
                      <a:endParaRPr lang="es-E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Mexicali</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Mexico</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TM 5</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Americas</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effectLst/>
                          <a:latin typeface="Calibri" panose="020F0502020204030204" pitchFamily="34" charset="0"/>
                        </a:rPr>
                        <a:t>Tissue and Towel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extLst>
                  <a:ext uri="{0D108BD9-81ED-4DB2-BD59-A6C34878D82A}">
                    <a16:rowId xmlns:a16="http://schemas.microsoft.com/office/drawing/2014/main" val="1529898775"/>
                  </a:ext>
                </a:extLst>
              </a:tr>
              <a:tr h="124190">
                <a:tc>
                  <a:txBody>
                    <a:bodyPr/>
                    <a:lstStyle/>
                    <a:p>
                      <a:pPr algn="ctr">
                        <a:buNone/>
                      </a:pPr>
                      <a:r>
                        <a:rPr lang="en-US" sz="600">
                          <a:solidFill>
                            <a:srgbClr val="000000"/>
                          </a:solidFill>
                          <a:effectLst/>
                          <a:latin typeface="Calibri" panose="020F0502020204030204" pitchFamily="34" charset="0"/>
                        </a:rPr>
                        <a:t>19651</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solidFill>
                      <a:srgbClr val="EBF1DE"/>
                    </a:solidFill>
                  </a:tcPr>
                </a:tc>
                <a:tc>
                  <a:txBody>
                    <a:bodyPr/>
                    <a:lstStyle/>
                    <a:p>
                      <a:pPr algn="ctr">
                        <a:buNone/>
                      </a:pPr>
                      <a:r>
                        <a:rPr lang="en-US" sz="600">
                          <a:solidFill>
                            <a:srgbClr val="000000"/>
                          </a:solidFill>
                          <a:effectLst/>
                          <a:latin typeface="Calibri" panose="020F0502020204030204" pitchFamily="34" charset="0"/>
                        </a:rPr>
                        <a:t>29-Jun-22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23-Dec-22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600">
                          <a:solidFill>
                            <a:srgbClr val="000000"/>
                          </a:solidFill>
                          <a:effectLst/>
                          <a:latin typeface="Calibri" panose="020F0502020204030204" pitchFamily="34" charset="0"/>
                        </a:rPr>
                        <a:t>Andritz (Asia Symbol)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Rizhao</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effectLst/>
                          <a:latin typeface="Calibri" panose="020F0502020204030204" pitchFamily="34" charset="0"/>
                        </a:rPr>
                        <a:t>Shandong</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China</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TM 33</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Asia-Pacific</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Tissue and Towel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extLst>
                  <a:ext uri="{0D108BD9-81ED-4DB2-BD59-A6C34878D82A}">
                    <a16:rowId xmlns:a16="http://schemas.microsoft.com/office/drawing/2014/main" val="4025022718"/>
                  </a:ext>
                </a:extLst>
              </a:tr>
              <a:tr h="124190">
                <a:tc>
                  <a:txBody>
                    <a:bodyPr/>
                    <a:lstStyle/>
                    <a:p>
                      <a:pPr algn="ctr">
                        <a:buNone/>
                      </a:pPr>
                      <a:r>
                        <a:rPr lang="en-US" sz="600">
                          <a:solidFill>
                            <a:srgbClr val="000000"/>
                          </a:solidFill>
                          <a:effectLst/>
                          <a:latin typeface="Calibri" panose="020F0502020204030204" pitchFamily="34" charset="0"/>
                        </a:rPr>
                        <a:t>19652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solidFill>
                      <a:srgbClr val="EBF1DE"/>
                    </a:solidFill>
                  </a:tcPr>
                </a:tc>
                <a:tc>
                  <a:txBody>
                    <a:bodyPr/>
                    <a:lstStyle/>
                    <a:p>
                      <a:pPr algn="ctr">
                        <a:buNone/>
                      </a:pPr>
                      <a:r>
                        <a:rPr lang="en-US" sz="600">
                          <a:solidFill>
                            <a:srgbClr val="000000"/>
                          </a:solidFill>
                          <a:effectLst/>
                          <a:latin typeface="Calibri" panose="020F0502020204030204" pitchFamily="34" charset="0"/>
                        </a:rPr>
                        <a:t>29-Jun-22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23-Dec-22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600">
                          <a:solidFill>
                            <a:srgbClr val="000000"/>
                          </a:solidFill>
                          <a:effectLst/>
                          <a:latin typeface="Calibri" panose="020F0502020204030204" pitchFamily="34" charset="0"/>
                        </a:rPr>
                        <a:t>Andritz (Asia Symbol)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Rizhao</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effectLst/>
                          <a:latin typeface="Calibri" panose="020F0502020204030204" pitchFamily="34" charset="0"/>
                        </a:rPr>
                        <a:t>Shandong</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China</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TM 34</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Asia-Pacific</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Tissue and Towel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extLst>
                  <a:ext uri="{0D108BD9-81ED-4DB2-BD59-A6C34878D82A}">
                    <a16:rowId xmlns:a16="http://schemas.microsoft.com/office/drawing/2014/main" val="1356155126"/>
                  </a:ext>
                </a:extLst>
              </a:tr>
              <a:tr h="191383">
                <a:tc>
                  <a:txBody>
                    <a:bodyPr/>
                    <a:lstStyle/>
                    <a:p>
                      <a:pPr algn="ctr">
                        <a:buNone/>
                      </a:pPr>
                      <a:r>
                        <a:rPr lang="en-US" sz="600">
                          <a:solidFill>
                            <a:srgbClr val="000000"/>
                          </a:solidFill>
                          <a:effectLst/>
                          <a:latin typeface="Calibri" panose="020F0502020204030204" pitchFamily="34" charset="0"/>
                        </a:rPr>
                        <a:t>15453</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19-Sep-22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27-Oct-23</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s-ES" sz="600">
                          <a:solidFill>
                            <a:srgbClr val="000000"/>
                          </a:solidFill>
                          <a:effectLst/>
                          <a:latin typeface="Calibri" panose="020F0502020204030204" pitchFamily="34" charset="0"/>
                        </a:rPr>
                        <a:t>Fabrica de Papel San Francisco</a:t>
                      </a:r>
                      <a:endParaRPr lang="es-E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Mexicali</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Mexico</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PM 9</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Americas</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Tissue and Towel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647421879"/>
                  </a:ext>
                </a:extLst>
              </a:tr>
              <a:tr h="124190">
                <a:tc>
                  <a:txBody>
                    <a:bodyPr/>
                    <a:lstStyle/>
                    <a:p>
                      <a:pPr algn="ctr">
                        <a:buNone/>
                      </a:pPr>
                      <a:r>
                        <a:rPr lang="en-US" sz="600">
                          <a:solidFill>
                            <a:srgbClr val="000000"/>
                          </a:solidFill>
                          <a:effectLst/>
                          <a:latin typeface="Calibri" panose="020F0502020204030204" pitchFamily="34" charset="0"/>
                        </a:rPr>
                        <a:t>19449</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solidFill>
                      <a:srgbClr val="EBF1DE"/>
                    </a:solidFill>
                  </a:tcPr>
                </a:tc>
                <a:tc>
                  <a:txBody>
                    <a:bodyPr/>
                    <a:lstStyle/>
                    <a:p>
                      <a:pPr algn="ctr">
                        <a:buNone/>
                      </a:pPr>
                      <a:r>
                        <a:rPr lang="en-US" sz="600">
                          <a:solidFill>
                            <a:srgbClr val="000000"/>
                          </a:solidFill>
                          <a:effectLst/>
                          <a:latin typeface="Calibri" panose="020F0502020204030204" pitchFamily="34" charset="0"/>
                        </a:rPr>
                        <a:t>22-Nov-22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29-Sep-23</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600">
                          <a:solidFill>
                            <a:srgbClr val="000000"/>
                          </a:solidFill>
                          <a:effectLst/>
                          <a:latin typeface="Calibri" panose="020F0502020204030204" pitchFamily="34" charset="0"/>
                        </a:rPr>
                        <a:t>Andritz (Bracell)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Lençóis Paulista</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effectLst/>
                          <a:latin typeface="Calibri" panose="020F0502020204030204" pitchFamily="34" charset="0"/>
                        </a:rPr>
                        <a:t>Sao Paulo</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Brazil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TM 1</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Americas</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Tissue and Towel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extLst>
                  <a:ext uri="{0D108BD9-81ED-4DB2-BD59-A6C34878D82A}">
                    <a16:rowId xmlns:a16="http://schemas.microsoft.com/office/drawing/2014/main" val="3235099619"/>
                  </a:ext>
                </a:extLst>
              </a:tr>
              <a:tr h="124190">
                <a:tc>
                  <a:txBody>
                    <a:bodyPr/>
                    <a:lstStyle/>
                    <a:p>
                      <a:pPr algn="ctr">
                        <a:buNone/>
                      </a:pPr>
                      <a:r>
                        <a:rPr lang="en-US" sz="600">
                          <a:solidFill>
                            <a:srgbClr val="000000"/>
                          </a:solidFill>
                          <a:effectLst/>
                          <a:latin typeface="Calibri" panose="020F0502020204030204" pitchFamily="34" charset="0"/>
                        </a:rPr>
                        <a:t>19450</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solidFill>
                      <a:srgbClr val="EBF1DE"/>
                    </a:solidFill>
                  </a:tcPr>
                </a:tc>
                <a:tc>
                  <a:txBody>
                    <a:bodyPr/>
                    <a:lstStyle/>
                    <a:p>
                      <a:pPr algn="ctr">
                        <a:buNone/>
                      </a:pPr>
                      <a:r>
                        <a:rPr lang="en-US" sz="600">
                          <a:solidFill>
                            <a:srgbClr val="000000"/>
                          </a:solidFill>
                          <a:effectLst/>
                          <a:latin typeface="Calibri" panose="020F0502020204030204" pitchFamily="34" charset="0"/>
                        </a:rPr>
                        <a:t>22-Nov-22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29-Sep-23</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600">
                          <a:solidFill>
                            <a:srgbClr val="000000"/>
                          </a:solidFill>
                          <a:effectLst/>
                          <a:latin typeface="Calibri" panose="020F0502020204030204" pitchFamily="34" charset="0"/>
                        </a:rPr>
                        <a:t>Andritz (Bracell)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Lençóis Paulista</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effectLst/>
                          <a:latin typeface="Calibri" panose="020F0502020204030204" pitchFamily="34" charset="0"/>
                        </a:rPr>
                        <a:t>Sao Paulo</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Brazil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TM 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Americas</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Tissue and Towel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543903729"/>
                  </a:ext>
                </a:extLst>
              </a:tr>
              <a:tr h="124190">
                <a:tc>
                  <a:txBody>
                    <a:bodyPr/>
                    <a:lstStyle/>
                    <a:p>
                      <a:pPr algn="ctr">
                        <a:buNone/>
                      </a:pPr>
                      <a:r>
                        <a:rPr lang="en-US" sz="600">
                          <a:solidFill>
                            <a:srgbClr val="000000"/>
                          </a:solidFill>
                          <a:effectLst/>
                          <a:latin typeface="Calibri" panose="020F0502020204030204" pitchFamily="34" charset="0"/>
                        </a:rPr>
                        <a:t>19451</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solidFill>
                      <a:srgbClr val="EBF1DE"/>
                    </a:solidFill>
                  </a:tcPr>
                </a:tc>
                <a:tc>
                  <a:txBody>
                    <a:bodyPr/>
                    <a:lstStyle/>
                    <a:p>
                      <a:pPr algn="ctr">
                        <a:buNone/>
                      </a:pPr>
                      <a:r>
                        <a:rPr lang="en-US" sz="600">
                          <a:solidFill>
                            <a:srgbClr val="000000"/>
                          </a:solidFill>
                          <a:effectLst/>
                          <a:latin typeface="Calibri" panose="020F0502020204030204" pitchFamily="34" charset="0"/>
                        </a:rPr>
                        <a:t>22-Nov-22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29-Sep-23</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600">
                          <a:solidFill>
                            <a:srgbClr val="000000"/>
                          </a:solidFill>
                          <a:effectLst/>
                          <a:latin typeface="Calibri" panose="020F0502020204030204" pitchFamily="34" charset="0"/>
                        </a:rPr>
                        <a:t>Andritz (Bracell)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Lençóis Paulista</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effectLst/>
                          <a:latin typeface="Calibri" panose="020F0502020204030204" pitchFamily="34" charset="0"/>
                        </a:rPr>
                        <a:t>Sao Paulo</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Brazil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TM 3</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Americas</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Tissue and Towel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extLst>
                  <a:ext uri="{0D108BD9-81ED-4DB2-BD59-A6C34878D82A}">
                    <a16:rowId xmlns:a16="http://schemas.microsoft.com/office/drawing/2014/main" val="3820605552"/>
                  </a:ext>
                </a:extLst>
              </a:tr>
              <a:tr h="124190">
                <a:tc>
                  <a:txBody>
                    <a:bodyPr/>
                    <a:lstStyle/>
                    <a:p>
                      <a:pPr algn="ctr">
                        <a:buNone/>
                      </a:pPr>
                      <a:r>
                        <a:rPr lang="en-US" sz="600">
                          <a:solidFill>
                            <a:srgbClr val="000000"/>
                          </a:solidFill>
                          <a:effectLst/>
                          <a:latin typeface="Calibri" panose="020F0502020204030204" pitchFamily="34" charset="0"/>
                        </a:rPr>
                        <a:t>19452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solidFill>
                      <a:srgbClr val="EBF1DE"/>
                    </a:solidFill>
                  </a:tcPr>
                </a:tc>
                <a:tc>
                  <a:txBody>
                    <a:bodyPr/>
                    <a:lstStyle/>
                    <a:p>
                      <a:pPr algn="ctr">
                        <a:buNone/>
                      </a:pPr>
                      <a:r>
                        <a:rPr lang="en-US" sz="600">
                          <a:solidFill>
                            <a:srgbClr val="000000"/>
                          </a:solidFill>
                          <a:effectLst/>
                          <a:latin typeface="Calibri" panose="020F0502020204030204" pitchFamily="34" charset="0"/>
                        </a:rPr>
                        <a:t>22-Nov-22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29-Sep-23</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600">
                          <a:solidFill>
                            <a:srgbClr val="000000"/>
                          </a:solidFill>
                          <a:effectLst/>
                          <a:latin typeface="Calibri" panose="020F0502020204030204" pitchFamily="34" charset="0"/>
                        </a:rPr>
                        <a:t>Andritz (Bracell)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Lençóis Paulista</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effectLst/>
                          <a:latin typeface="Calibri" panose="020F0502020204030204" pitchFamily="34" charset="0"/>
                        </a:rPr>
                        <a:t>Sao Paulo</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Brazil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TM 4</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Americas</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Tissue and Towel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extLst>
                  <a:ext uri="{0D108BD9-81ED-4DB2-BD59-A6C34878D82A}">
                    <a16:rowId xmlns:a16="http://schemas.microsoft.com/office/drawing/2014/main" val="3456832749"/>
                  </a:ext>
                </a:extLst>
              </a:tr>
              <a:tr h="191383">
                <a:tc>
                  <a:txBody>
                    <a:bodyPr/>
                    <a:lstStyle/>
                    <a:p>
                      <a:pPr algn="ctr">
                        <a:buNone/>
                      </a:pPr>
                      <a:r>
                        <a:rPr lang="en-US" sz="600">
                          <a:solidFill>
                            <a:srgbClr val="000000"/>
                          </a:solidFill>
                          <a:effectLst/>
                          <a:latin typeface="Calibri" panose="020F0502020204030204" pitchFamily="34" charset="0"/>
                        </a:rPr>
                        <a:t>19484</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25-May-23</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01-Dec-23</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600">
                          <a:solidFill>
                            <a:srgbClr val="000000"/>
                          </a:solidFill>
                          <a:effectLst/>
                          <a:latin typeface="Calibri" panose="020F0502020204030204" pitchFamily="34" charset="0"/>
                        </a:rPr>
                        <a:t>Fourstones Paper Mill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Leslie</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United Kingdom</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TM 6</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EMEA</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Tissue and Towel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extLst>
                  <a:ext uri="{0D108BD9-81ED-4DB2-BD59-A6C34878D82A}">
                    <a16:rowId xmlns:a16="http://schemas.microsoft.com/office/drawing/2014/main" val="452785129"/>
                  </a:ext>
                </a:extLst>
              </a:tr>
              <a:tr h="124190">
                <a:tc>
                  <a:txBody>
                    <a:bodyPr/>
                    <a:lstStyle/>
                    <a:p>
                      <a:pPr algn="ctr">
                        <a:buNone/>
                      </a:pPr>
                      <a:r>
                        <a:rPr lang="en-US" sz="600">
                          <a:solidFill>
                            <a:srgbClr val="000000"/>
                          </a:solidFill>
                          <a:effectLst/>
                          <a:latin typeface="Calibri" panose="020F0502020204030204" pitchFamily="34" charset="0"/>
                        </a:rPr>
                        <a:t>10031</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12-Oct-23</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25-May-24</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600">
                          <a:solidFill>
                            <a:srgbClr val="000000"/>
                          </a:solidFill>
                          <a:effectLst/>
                          <a:latin typeface="Calibri" panose="020F0502020204030204" pitchFamily="34" charset="0"/>
                        </a:rPr>
                        <a:t>BiOrigin Specialty Products</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East Hartford</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effectLst/>
                          <a:latin typeface="Calibri" panose="020F0502020204030204" pitchFamily="34" charset="0"/>
                        </a:rPr>
                        <a:t>Connecticut</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United States</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TM 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Americas</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effectLst/>
                          <a:latin typeface="Calibri" panose="020F0502020204030204" pitchFamily="34" charset="0"/>
                        </a:rPr>
                        <a:t>Tissue and Towel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extLst>
                  <a:ext uri="{0D108BD9-81ED-4DB2-BD59-A6C34878D82A}">
                    <a16:rowId xmlns:a16="http://schemas.microsoft.com/office/drawing/2014/main" val="3197394493"/>
                  </a:ext>
                </a:extLst>
              </a:tr>
              <a:tr h="191383">
                <a:tc>
                  <a:txBody>
                    <a:bodyPr/>
                    <a:lstStyle/>
                    <a:p>
                      <a:pPr algn="ctr">
                        <a:buNone/>
                      </a:pPr>
                      <a:r>
                        <a:rPr lang="en-US" sz="600">
                          <a:solidFill>
                            <a:srgbClr val="000000"/>
                          </a:solidFill>
                          <a:effectLst/>
                          <a:latin typeface="Calibri" panose="020F0502020204030204" pitchFamily="34" charset="0"/>
                        </a:rPr>
                        <a:t>20101</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20-Oct-23</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15-Jan-24</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pl-PL" sz="600">
                          <a:solidFill>
                            <a:srgbClr val="000000"/>
                          </a:solidFill>
                          <a:effectLst/>
                          <a:latin typeface="Calibri" panose="020F0502020204030204" pitchFamily="34" charset="0"/>
                        </a:rPr>
                        <a:t>Glucholaskie Zaklady Papiernicza Sp zoo</a:t>
                      </a:r>
                      <a:endParaRPr lang="pl-PL"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Glucholazy</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Poland</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TM 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EMEA</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Tissue and Towel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extLst>
                  <a:ext uri="{0D108BD9-81ED-4DB2-BD59-A6C34878D82A}">
                    <a16:rowId xmlns:a16="http://schemas.microsoft.com/office/drawing/2014/main" val="2506754300"/>
                  </a:ext>
                </a:extLst>
              </a:tr>
              <a:tr h="191383">
                <a:tc>
                  <a:txBody>
                    <a:bodyPr/>
                    <a:lstStyle/>
                    <a:p>
                      <a:pPr algn="ctr">
                        <a:buNone/>
                      </a:pPr>
                      <a:r>
                        <a:rPr lang="en-US" sz="600">
                          <a:solidFill>
                            <a:srgbClr val="000000"/>
                          </a:solidFill>
                          <a:effectLst/>
                          <a:latin typeface="Calibri" panose="020F0502020204030204" pitchFamily="34" charset="0"/>
                        </a:rPr>
                        <a:t>19913</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01-Dec-23</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17-Jun-24</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600">
                          <a:solidFill>
                            <a:srgbClr val="000000"/>
                          </a:solidFill>
                          <a:effectLst/>
                          <a:latin typeface="Calibri" panose="020F0502020204030204" pitchFamily="34" charset="0"/>
                        </a:rPr>
                        <a:t>Andritz China Ltd (Longjing Paper )</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Chongqing</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China</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TM 1</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Asia-Pacific</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Tissue and Towel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extLst>
                  <a:ext uri="{0D108BD9-81ED-4DB2-BD59-A6C34878D82A}">
                    <a16:rowId xmlns:a16="http://schemas.microsoft.com/office/drawing/2014/main" val="4261977295"/>
                  </a:ext>
                </a:extLst>
              </a:tr>
              <a:tr h="191383">
                <a:tc>
                  <a:txBody>
                    <a:bodyPr/>
                    <a:lstStyle/>
                    <a:p>
                      <a:pPr algn="ctr">
                        <a:buNone/>
                      </a:pPr>
                      <a:r>
                        <a:rPr lang="en-US" sz="600">
                          <a:solidFill>
                            <a:srgbClr val="000000"/>
                          </a:solidFill>
                          <a:effectLst/>
                          <a:latin typeface="Calibri" panose="020F0502020204030204" pitchFamily="34" charset="0"/>
                        </a:rPr>
                        <a:t>20116</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08-Dec-23</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20-Jun-24</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600">
                          <a:solidFill>
                            <a:srgbClr val="000000"/>
                          </a:solidFill>
                          <a:effectLst/>
                          <a:latin typeface="Calibri" panose="020F0502020204030204" pitchFamily="34" charset="0"/>
                        </a:rPr>
                        <a:t>A.Celli Paper SpA</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 </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Mexico</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TM 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Americas</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effectLst/>
                          <a:latin typeface="Calibri" panose="020F0502020204030204" pitchFamily="34" charset="0"/>
                        </a:rPr>
                        <a:t>Tissue and Towel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extLst>
                  <a:ext uri="{0D108BD9-81ED-4DB2-BD59-A6C34878D82A}">
                    <a16:rowId xmlns:a16="http://schemas.microsoft.com/office/drawing/2014/main" val="2010523844"/>
                  </a:ext>
                </a:extLst>
              </a:tr>
              <a:tr h="191383">
                <a:tc>
                  <a:txBody>
                    <a:bodyPr/>
                    <a:lstStyle/>
                    <a:p>
                      <a:pPr algn="ctr">
                        <a:buNone/>
                      </a:pPr>
                      <a:r>
                        <a:rPr lang="en-US" sz="600">
                          <a:solidFill>
                            <a:srgbClr val="000000"/>
                          </a:solidFill>
                          <a:effectLst/>
                          <a:latin typeface="Calibri" panose="020F0502020204030204" pitchFamily="34" charset="0"/>
                        </a:rPr>
                        <a:t>15457</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22-Dec-23</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07-Dec-24</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s-ES" sz="600">
                          <a:solidFill>
                            <a:srgbClr val="000000"/>
                          </a:solidFill>
                          <a:effectLst/>
                          <a:latin typeface="Calibri" panose="020F0502020204030204" pitchFamily="34" charset="0"/>
                        </a:rPr>
                        <a:t>Fabrica de Papel San Francisco</a:t>
                      </a:r>
                      <a:endParaRPr lang="es-E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Mexicali</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Mexico</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TM 10</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Americas</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Tissue and Towel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4047084381"/>
                  </a:ext>
                </a:extLst>
              </a:tr>
              <a:tr h="191383">
                <a:tc>
                  <a:txBody>
                    <a:bodyPr/>
                    <a:lstStyle/>
                    <a:p>
                      <a:pPr algn="ctr">
                        <a:buNone/>
                      </a:pPr>
                      <a:r>
                        <a:rPr lang="en-US" sz="600">
                          <a:solidFill>
                            <a:srgbClr val="000000"/>
                          </a:solidFill>
                          <a:effectLst/>
                          <a:latin typeface="Calibri" panose="020F0502020204030204" pitchFamily="34" charset="0"/>
                        </a:rPr>
                        <a:t>20123</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28-Dec-23</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08-Jul-24</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600">
                          <a:solidFill>
                            <a:srgbClr val="000000"/>
                          </a:solidFill>
                          <a:effectLst/>
                          <a:latin typeface="Calibri" panose="020F0502020204030204" pitchFamily="34" charset="0"/>
                        </a:rPr>
                        <a:t>Twin Rivers Paper Co LLC</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Little Falls</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United States</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PM3</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Americas</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Tissue and Towel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843474142"/>
                  </a:ext>
                </a:extLst>
              </a:tr>
              <a:tr h="191383">
                <a:tc>
                  <a:txBody>
                    <a:bodyPr/>
                    <a:lstStyle/>
                    <a:p>
                      <a:pPr algn="ctr">
                        <a:buNone/>
                      </a:pPr>
                      <a:r>
                        <a:rPr lang="en-US" sz="600">
                          <a:solidFill>
                            <a:srgbClr val="000000"/>
                          </a:solidFill>
                          <a:effectLst/>
                          <a:latin typeface="Calibri" panose="020F0502020204030204" pitchFamily="34" charset="0"/>
                        </a:rPr>
                        <a:t>20128</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23-Feb-24</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01-Jul-24</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600">
                          <a:solidFill>
                            <a:srgbClr val="000000"/>
                          </a:solidFill>
                          <a:effectLst/>
                          <a:latin typeface="Calibri" panose="020F0502020204030204" pitchFamily="34" charset="0"/>
                        </a:rPr>
                        <a:t>Lewandowski</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Wloclawek</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Poland</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TM 6</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EMEA</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Tissue and Towel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extLst>
                  <a:ext uri="{0D108BD9-81ED-4DB2-BD59-A6C34878D82A}">
                    <a16:rowId xmlns:a16="http://schemas.microsoft.com/office/drawing/2014/main" val="1083571289"/>
                  </a:ext>
                </a:extLst>
              </a:tr>
              <a:tr h="124190">
                <a:tc>
                  <a:txBody>
                    <a:bodyPr/>
                    <a:lstStyle/>
                    <a:p>
                      <a:pPr algn="ctr">
                        <a:buNone/>
                      </a:pPr>
                      <a:r>
                        <a:rPr lang="en-US" sz="600">
                          <a:solidFill>
                            <a:srgbClr val="000000"/>
                          </a:solidFill>
                          <a:effectLst/>
                          <a:latin typeface="Calibri" panose="020F0502020204030204" pitchFamily="34" charset="0"/>
                        </a:rPr>
                        <a:t>20132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11-Mar-24</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30-Aug-24</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600">
                          <a:solidFill>
                            <a:srgbClr val="000000"/>
                          </a:solidFill>
                          <a:effectLst/>
                          <a:latin typeface="Calibri" panose="020F0502020204030204" pitchFamily="34" charset="0"/>
                        </a:rPr>
                        <a:t>MPI Paper Mills of Portneuf</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Portneuf</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effectLst/>
                          <a:latin typeface="Calibri" panose="020F0502020204030204" pitchFamily="34" charset="0"/>
                        </a:rPr>
                        <a:t>Quebec</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Canada</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PM 4</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Americas</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Tissue and Towel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extLst>
                  <a:ext uri="{0D108BD9-81ED-4DB2-BD59-A6C34878D82A}">
                    <a16:rowId xmlns:a16="http://schemas.microsoft.com/office/drawing/2014/main" val="760736515"/>
                  </a:ext>
                </a:extLst>
              </a:tr>
              <a:tr h="124190">
                <a:tc>
                  <a:txBody>
                    <a:bodyPr/>
                    <a:lstStyle/>
                    <a:p>
                      <a:pPr algn="ctr">
                        <a:buNone/>
                      </a:pPr>
                      <a:r>
                        <a:rPr lang="en-US" sz="600">
                          <a:solidFill>
                            <a:srgbClr val="000000"/>
                          </a:solidFill>
                          <a:effectLst/>
                          <a:latin typeface="Calibri" panose="020F0502020204030204" pitchFamily="34" charset="0"/>
                        </a:rPr>
                        <a:t>14702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28-Mar-24</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24-Oct-24</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600">
                          <a:solidFill>
                            <a:srgbClr val="000000"/>
                          </a:solidFill>
                          <a:effectLst/>
                          <a:latin typeface="Calibri" panose="020F0502020204030204" pitchFamily="34" charset="0"/>
                        </a:rPr>
                        <a:t>Essity Chile SA</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Lampa</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effectLst/>
                          <a:latin typeface="Calibri" panose="020F0502020204030204" pitchFamily="34" charset="0"/>
                        </a:rPr>
                        <a:t>Santiago</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Chile</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TM 3</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effectLst/>
                          <a:latin typeface="Calibri" panose="020F0502020204030204" pitchFamily="34" charset="0"/>
                        </a:rPr>
                        <a:t>Americas</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effectLst/>
                          <a:latin typeface="Calibri" panose="020F0502020204030204" pitchFamily="34" charset="0"/>
                        </a:rPr>
                        <a:t>Tissue and Towel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extLst>
                  <a:ext uri="{0D108BD9-81ED-4DB2-BD59-A6C34878D82A}">
                    <a16:rowId xmlns:a16="http://schemas.microsoft.com/office/drawing/2014/main" val="3630694804"/>
                  </a:ext>
                </a:extLst>
              </a:tr>
              <a:tr h="191383">
                <a:tc>
                  <a:txBody>
                    <a:bodyPr/>
                    <a:lstStyle/>
                    <a:p>
                      <a:pPr algn="ctr">
                        <a:buNone/>
                      </a:pPr>
                      <a:r>
                        <a:rPr lang="en-US" sz="600">
                          <a:solidFill>
                            <a:srgbClr val="000000"/>
                          </a:solidFill>
                          <a:effectLst/>
                          <a:latin typeface="Calibri" panose="020F0502020204030204" pitchFamily="34" charset="0"/>
                        </a:rPr>
                        <a:t>20146</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29-Mar-24</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15-Nov-24</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600">
                          <a:solidFill>
                            <a:srgbClr val="000000"/>
                          </a:solidFill>
                          <a:effectLst/>
                          <a:latin typeface="Calibri" panose="020F0502020204030204" pitchFamily="34" charset="0"/>
                        </a:rPr>
                        <a:t>Hanke Tissue</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Kostrzyn nad Odra</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Poland</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TM 4</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EMEA</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Tissue and Towel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705098231"/>
                  </a:ext>
                </a:extLst>
              </a:tr>
              <a:tr h="191383">
                <a:tc>
                  <a:txBody>
                    <a:bodyPr/>
                    <a:lstStyle/>
                    <a:p>
                      <a:pPr algn="ctr">
                        <a:buNone/>
                      </a:pPr>
                      <a:r>
                        <a:rPr lang="en-US" sz="600">
                          <a:solidFill>
                            <a:srgbClr val="000000"/>
                          </a:solidFill>
                          <a:effectLst/>
                          <a:latin typeface="Calibri" panose="020F0502020204030204" pitchFamily="34" charset="0"/>
                        </a:rPr>
                        <a:t>10022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21-Jun-24</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18-Mar-25</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600">
                          <a:solidFill>
                            <a:srgbClr val="000000"/>
                          </a:solidFill>
                          <a:effectLst/>
                          <a:latin typeface="Calibri" panose="020F0502020204030204" pitchFamily="34" charset="0"/>
                        </a:rPr>
                        <a:t>Procter and Gamble</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Mehoopany</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United States</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TM 6M</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Americas</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a:noFill/>
                    </a:lnR>
                    <a:lnT>
                      <a:noFill/>
                    </a:lnT>
                    <a:lnB>
                      <a:noFill/>
                    </a:lnB>
                    <a:noFill/>
                  </a:tcPr>
                </a:tc>
                <a:tc>
                  <a:txBody>
                    <a:bodyPr/>
                    <a:lstStyle/>
                    <a:p>
                      <a:pPr algn="ctr">
                        <a:buNone/>
                      </a:pPr>
                      <a:r>
                        <a:rPr lang="en-US" sz="600">
                          <a:solidFill>
                            <a:srgbClr val="000000"/>
                          </a:solidFill>
                          <a:effectLst/>
                          <a:latin typeface="Calibri" panose="020F0502020204030204" pitchFamily="34" charset="0"/>
                        </a:rPr>
                        <a:t>Tissue and Towel</a:t>
                      </a:r>
                      <a:endParaRPr lang="en-US" sz="1000">
                        <a:effectLst/>
                      </a:endParaRPr>
                    </a:p>
                  </a:txBody>
                  <a:tcPr marL="37085" marR="37085" marT="0" marB="0" anchor="b">
                    <a:lnL>
                      <a:noFill/>
                    </a:lnL>
                    <a:lnR>
                      <a:noFill/>
                    </a:lnR>
                    <a:lnT>
                      <a:noFill/>
                    </a:lnT>
                    <a:lnB>
                      <a:noFill/>
                    </a:lnB>
                    <a:noFill/>
                  </a:tcPr>
                </a:tc>
                <a:extLst>
                  <a:ext uri="{0D108BD9-81ED-4DB2-BD59-A6C34878D82A}">
                    <a16:rowId xmlns:a16="http://schemas.microsoft.com/office/drawing/2014/main" val="300034790"/>
                  </a:ext>
                </a:extLst>
              </a:tr>
              <a:tr h="124190">
                <a:tc>
                  <a:txBody>
                    <a:bodyPr/>
                    <a:lstStyle/>
                    <a:p>
                      <a:pPr algn="ctr">
                        <a:buNone/>
                      </a:pPr>
                      <a:r>
                        <a:rPr lang="en-US" sz="600">
                          <a:solidFill>
                            <a:srgbClr val="000000"/>
                          </a:solidFill>
                          <a:effectLst/>
                          <a:latin typeface="Calibri" panose="020F0502020204030204" pitchFamily="34" charset="0"/>
                        </a:rPr>
                        <a:t>12862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23-Sep-24</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27-Mar-25</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600">
                          <a:solidFill>
                            <a:srgbClr val="000000"/>
                          </a:solidFill>
                          <a:effectLst/>
                          <a:latin typeface="Calibri" panose="020F0502020204030204" pitchFamily="34" charset="0"/>
                        </a:rPr>
                        <a:t>Calcarta SRL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effectLst/>
                          <a:latin typeface="Calibri" panose="020F0502020204030204" pitchFamily="34" charset="0"/>
                        </a:rPr>
                        <a:t>Chifenti-Fornoli</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Lucca</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Italy</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TM 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EMEA</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Tissue and Towel</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a:noFill/>
                    </a:lnR>
                    <a:lnT>
                      <a:noFill/>
                    </a:lnT>
                    <a:lnB w="12700" cap="flat" cmpd="sng" algn="ctr">
                      <a:solidFill>
                        <a:srgbClr val="C0C0C0"/>
                      </a:solidFill>
                      <a:prstDash val="solid"/>
                      <a:round/>
                      <a:headEnd type="none" w="med" len="med"/>
                      <a:tailEnd type="none" w="med" len="med"/>
                    </a:lnB>
                    <a:noFill/>
                  </a:tcPr>
                </a:tc>
                <a:extLst>
                  <a:ext uri="{0D108BD9-81ED-4DB2-BD59-A6C34878D82A}">
                    <a16:rowId xmlns:a16="http://schemas.microsoft.com/office/drawing/2014/main" val="2156519836"/>
                  </a:ext>
                </a:extLst>
              </a:tr>
              <a:tr h="191383">
                <a:tc>
                  <a:txBody>
                    <a:bodyPr/>
                    <a:lstStyle/>
                    <a:p>
                      <a:pPr algn="ctr">
                        <a:buNone/>
                      </a:pPr>
                      <a:r>
                        <a:rPr lang="en-US" sz="600">
                          <a:solidFill>
                            <a:srgbClr val="000000"/>
                          </a:solidFill>
                          <a:effectLst/>
                          <a:latin typeface="Calibri" panose="020F0502020204030204" pitchFamily="34" charset="0"/>
                        </a:rPr>
                        <a:t>20172</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w="12700" cap="flat" cmpd="sng" algn="ctr">
                      <a:solidFill>
                        <a:srgbClr val="C0C0C0"/>
                      </a:solidFill>
                      <a:prstDash val="solid"/>
                      <a:round/>
                      <a:headEnd type="none" w="med" len="med"/>
                      <a:tailEnd type="none" w="med" len="med"/>
                    </a:lnB>
                    <a:noFill/>
                  </a:tcPr>
                </a:tc>
                <a:tc>
                  <a:txBody>
                    <a:bodyPr/>
                    <a:lstStyle/>
                    <a:p>
                      <a:pPr algn="ctr">
                        <a:buNone/>
                      </a:pPr>
                      <a:r>
                        <a:rPr lang="en-US" sz="600">
                          <a:solidFill>
                            <a:srgbClr val="000000"/>
                          </a:solidFill>
                          <a:effectLst/>
                          <a:latin typeface="Calibri" panose="020F0502020204030204" pitchFamily="34" charset="0"/>
                        </a:rPr>
                        <a:t>21-Feb-25</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w="12700" cap="flat" cmpd="sng" algn="ctr">
                      <a:solidFill>
                        <a:srgbClr val="C0C0C0"/>
                      </a:solidFill>
                      <a:prstDash val="solid"/>
                      <a:round/>
                      <a:headEnd type="none" w="med" len="med"/>
                      <a:tailEnd type="none" w="med" len="med"/>
                    </a:lnB>
                    <a:noFill/>
                  </a:tcPr>
                </a:tc>
                <a:tc>
                  <a:txBody>
                    <a:bodyPr/>
                    <a:lstStyle/>
                    <a:p>
                      <a:pPr algn="ctr">
                        <a:buNone/>
                      </a:pPr>
                      <a:r>
                        <a:rPr lang="en-US" sz="600">
                          <a:solidFill>
                            <a:srgbClr val="000000"/>
                          </a:solidFill>
                          <a:effectLst/>
                          <a:latin typeface="Calibri" panose="020F0502020204030204" pitchFamily="34" charset="0"/>
                        </a:rPr>
                        <a:t>15-Aug-25</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w="12700" cap="flat" cmpd="sng" algn="ctr">
                      <a:solidFill>
                        <a:srgbClr val="C0C0C0"/>
                      </a:solidFill>
                      <a:prstDash val="solid"/>
                      <a:round/>
                      <a:headEnd type="none" w="med" len="med"/>
                      <a:tailEnd type="none" w="med" len="med"/>
                    </a:lnB>
                    <a:noFill/>
                  </a:tcPr>
                </a:tc>
                <a:tc>
                  <a:txBody>
                    <a:bodyPr/>
                    <a:lstStyle/>
                    <a:p>
                      <a:pPr>
                        <a:buNone/>
                      </a:pPr>
                      <a:r>
                        <a:rPr lang="en-US" sz="600">
                          <a:solidFill>
                            <a:srgbClr val="000000"/>
                          </a:solidFill>
                          <a:effectLst/>
                          <a:latin typeface="Calibri" panose="020F0502020204030204" pitchFamily="34" charset="0"/>
                        </a:rPr>
                        <a:t>PT.Graha Bumi Hijau</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w="12700" cap="flat" cmpd="sng" algn="ctr">
                      <a:solidFill>
                        <a:srgbClr val="C0C0C0"/>
                      </a:solidFill>
                      <a:prstDash val="solid"/>
                      <a:round/>
                      <a:headEnd type="none" w="med" len="med"/>
                      <a:tailEnd type="none" w="med" len="med"/>
                    </a:lnB>
                    <a:noFill/>
                  </a:tcPr>
                </a:tc>
                <a:tc>
                  <a:txBody>
                    <a:bodyPr/>
                    <a:lstStyle/>
                    <a:p>
                      <a:pPr algn="ctr">
                        <a:buNone/>
                      </a:pPr>
                      <a:r>
                        <a:rPr lang="en-US" sz="600">
                          <a:solidFill>
                            <a:srgbClr val="000000"/>
                          </a:solidFill>
                          <a:effectLst/>
                          <a:latin typeface="Calibri" panose="020F0502020204030204" pitchFamily="34" charset="0"/>
                        </a:rPr>
                        <a:t>Karawang</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w="12700" cap="flat" cmpd="sng" algn="ctr">
                      <a:solidFill>
                        <a:srgbClr val="C0C0C0"/>
                      </a:solidFill>
                      <a:prstDash val="solid"/>
                      <a:round/>
                      <a:headEnd type="none" w="med" len="med"/>
                      <a:tailEnd type="none" w="med" len="med"/>
                    </a:lnB>
                    <a:noFill/>
                  </a:tcPr>
                </a:tc>
                <a:tc>
                  <a:txBody>
                    <a:bodyPr/>
                    <a:lstStyle/>
                    <a:p>
                      <a:pPr>
                        <a:buNone/>
                      </a:pP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600">
                          <a:solidFill>
                            <a:srgbClr val="000000"/>
                          </a:solidFill>
                          <a:effectLst/>
                          <a:latin typeface="Calibri" panose="020F0502020204030204" pitchFamily="34" charset="0"/>
                        </a:rPr>
                        <a:t>Indonesia</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w="12700" cap="flat" cmpd="sng" algn="ctr">
                      <a:solidFill>
                        <a:srgbClr val="C0C0C0"/>
                      </a:solidFill>
                      <a:prstDash val="solid"/>
                      <a:round/>
                      <a:headEnd type="none" w="med" len="med"/>
                      <a:tailEnd type="none" w="med" len="med"/>
                    </a:lnB>
                    <a:noFill/>
                  </a:tcPr>
                </a:tc>
                <a:tc>
                  <a:txBody>
                    <a:bodyPr/>
                    <a:lstStyle/>
                    <a:p>
                      <a:pPr algn="ctr">
                        <a:buNone/>
                      </a:pPr>
                      <a:r>
                        <a:rPr lang="en-US" sz="600">
                          <a:solidFill>
                            <a:srgbClr val="000000"/>
                          </a:solidFill>
                          <a:effectLst/>
                          <a:latin typeface="Calibri" panose="020F0502020204030204" pitchFamily="34" charset="0"/>
                        </a:rPr>
                        <a:t>TM 1</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w="12700" cap="flat" cmpd="sng" algn="ctr">
                      <a:solidFill>
                        <a:srgbClr val="C0C0C0"/>
                      </a:solidFill>
                      <a:prstDash val="solid"/>
                      <a:round/>
                      <a:headEnd type="none" w="med" len="med"/>
                      <a:tailEnd type="none" w="med" len="med"/>
                    </a:lnB>
                    <a:noFill/>
                  </a:tcPr>
                </a:tc>
                <a:tc>
                  <a:txBody>
                    <a:bodyPr/>
                    <a:lstStyle/>
                    <a:p>
                      <a:pPr algn="ctr">
                        <a:buNone/>
                      </a:pPr>
                      <a:r>
                        <a:rPr lang="en-US" sz="600">
                          <a:solidFill>
                            <a:srgbClr val="000000"/>
                          </a:solidFill>
                          <a:effectLst/>
                          <a:latin typeface="Calibri" panose="020F0502020204030204" pitchFamily="34" charset="0"/>
                        </a:rPr>
                        <a:t>Asia-Pacific</a:t>
                      </a:r>
                      <a:endParaRPr lang="en-US" sz="100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w="12700" cap="flat" cmpd="sng" algn="ctr">
                      <a:solidFill>
                        <a:srgbClr val="C0C0C0"/>
                      </a:solidFill>
                      <a:prstDash val="solid"/>
                      <a:round/>
                      <a:headEnd type="none" w="med" len="med"/>
                      <a:tailEnd type="none" w="med" len="med"/>
                    </a:lnB>
                    <a:noFill/>
                  </a:tcPr>
                </a:tc>
                <a:tc>
                  <a:txBody>
                    <a:bodyPr/>
                    <a:lstStyle/>
                    <a:p>
                      <a:pPr algn="ctr">
                        <a:buNone/>
                      </a:pPr>
                      <a:r>
                        <a:rPr lang="en-US" sz="600" dirty="0">
                          <a:solidFill>
                            <a:srgbClr val="000000"/>
                          </a:solidFill>
                          <a:effectLst/>
                          <a:latin typeface="Calibri" panose="020F0502020204030204" pitchFamily="34" charset="0"/>
                        </a:rPr>
                        <a:t>Tissue and Towel</a:t>
                      </a:r>
                      <a:endParaRPr lang="en-US" sz="1000" dirty="0">
                        <a:effectLst/>
                      </a:endParaRPr>
                    </a:p>
                  </a:txBody>
                  <a:tcPr marL="37085" marR="37085"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noFill/>
                  </a:tcPr>
                </a:tc>
                <a:extLst>
                  <a:ext uri="{0D108BD9-81ED-4DB2-BD59-A6C34878D82A}">
                    <a16:rowId xmlns:a16="http://schemas.microsoft.com/office/drawing/2014/main" val="3949804215"/>
                  </a:ext>
                </a:extLst>
              </a:tr>
            </a:tbl>
          </a:graphicData>
        </a:graphic>
      </p:graphicFrame>
    </p:spTree>
    <p:extLst>
      <p:ext uri="{BB962C8B-B14F-4D97-AF65-F5344CB8AC3E}">
        <p14:creationId xmlns:p14="http://schemas.microsoft.com/office/powerpoint/2010/main" val="156751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Improved Bump Test and Model Identification Displays</a:t>
            </a:r>
          </a:p>
        </p:txBody>
      </p:sp>
      <p:pic>
        <p:nvPicPr>
          <p:cNvPr id="7" name="Picture 6"/>
          <p:cNvPicPr>
            <a:picLocks noChangeAspect="1"/>
          </p:cNvPicPr>
          <p:nvPr/>
        </p:nvPicPr>
        <p:blipFill>
          <a:blip r:embed="rId2"/>
          <a:stretch>
            <a:fillRect/>
          </a:stretch>
        </p:blipFill>
        <p:spPr>
          <a:xfrm>
            <a:off x="798513" y="1662058"/>
            <a:ext cx="6498856" cy="4114800"/>
          </a:xfrm>
          <a:prstGeom prst="rect">
            <a:avLst/>
          </a:prstGeom>
        </p:spPr>
      </p:pic>
      <p:pic>
        <p:nvPicPr>
          <p:cNvPr id="6" name="Picture 5"/>
          <p:cNvPicPr>
            <a:picLocks noChangeAspect="1"/>
          </p:cNvPicPr>
          <p:nvPr/>
        </p:nvPicPr>
        <p:blipFill>
          <a:blip r:embed="rId3"/>
          <a:stretch>
            <a:fillRect/>
          </a:stretch>
        </p:blipFill>
        <p:spPr>
          <a:xfrm>
            <a:off x="7488182" y="2490842"/>
            <a:ext cx="3925464" cy="3286016"/>
          </a:xfrm>
          <a:prstGeom prst="rect">
            <a:avLst/>
          </a:prstGeom>
        </p:spPr>
      </p:pic>
      <p:sp>
        <p:nvSpPr>
          <p:cNvPr id="8" name="Slide Number Placeholder 3"/>
          <p:cNvSpPr txBox="1">
            <a:spLocks/>
          </p:cNvSpPr>
          <p:nvPr/>
        </p:nvSpPr>
        <p:spPr>
          <a:xfrm>
            <a:off x="10258425" y="2"/>
            <a:ext cx="506016" cy="504825"/>
          </a:xfrm>
          <a:prstGeom prst="rect">
            <a:avLst/>
          </a:prstGeom>
        </p:spPr>
        <p:txBody>
          <a:bodyPr anchor="ctr" anchorCtr="0"/>
          <a:lstStyle>
            <a:defPPr>
              <a:defRPr lang="en-US"/>
            </a:defPPr>
            <a:lvl1pPr algn="l" defTabSz="457200" rtl="0" eaLnBrk="0" fontAlgn="base" hangingPunct="0">
              <a:spcBef>
                <a:spcPct val="0"/>
              </a:spcBef>
              <a:spcAft>
                <a:spcPct val="0"/>
              </a:spcAft>
              <a:defRPr kern="1200">
                <a:solidFill>
                  <a:schemeClr val="tx1"/>
                </a:solidFill>
                <a:latin typeface="Arial" charset="0"/>
                <a:ea typeface="+mn-ea"/>
                <a:cs typeface="+mn-cs"/>
              </a:defRPr>
            </a:lvl1pPr>
            <a:lvl2pPr marL="457200" algn="l" defTabSz="457200" rtl="0" eaLnBrk="0" fontAlgn="base" hangingPunct="0">
              <a:spcBef>
                <a:spcPct val="0"/>
              </a:spcBef>
              <a:spcAft>
                <a:spcPct val="0"/>
              </a:spcAft>
              <a:defRPr kern="1200">
                <a:solidFill>
                  <a:schemeClr val="tx1"/>
                </a:solidFill>
                <a:latin typeface="Arial" charset="0"/>
                <a:ea typeface="+mn-ea"/>
                <a:cs typeface="+mn-cs"/>
              </a:defRPr>
            </a:lvl2pPr>
            <a:lvl3pPr marL="914400" algn="l" defTabSz="457200" rtl="0" eaLnBrk="0" fontAlgn="base" hangingPunct="0">
              <a:spcBef>
                <a:spcPct val="0"/>
              </a:spcBef>
              <a:spcAft>
                <a:spcPct val="0"/>
              </a:spcAft>
              <a:defRPr kern="1200">
                <a:solidFill>
                  <a:schemeClr val="tx1"/>
                </a:solidFill>
                <a:latin typeface="Arial"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lvl="0"/>
            <a:fld id="{0C998C0A-3FDF-A343-89AA-469E5F1A16BE}" type="slidenum">
              <a:rPr lang="en-US" sz="1000" b="1">
                <a:solidFill>
                  <a:srgbClr val="FFFFFF"/>
                </a:solidFill>
                <a:latin typeface="HelveticaNeue MediumCond"/>
              </a:rPr>
              <a:pPr lvl="0"/>
              <a:t>29</a:t>
            </a:fld>
            <a:endParaRPr lang="en-US" dirty="0">
              <a:solidFill>
                <a:srgbClr val="FFFFFF"/>
              </a:solidFill>
            </a:endParaRPr>
          </a:p>
        </p:txBody>
      </p:sp>
    </p:spTree>
    <p:extLst>
      <p:ext uri="{BB962C8B-B14F-4D97-AF65-F5344CB8AC3E}">
        <p14:creationId xmlns:p14="http://schemas.microsoft.com/office/powerpoint/2010/main" val="3885458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Process Model Display</a:t>
            </a:r>
          </a:p>
        </p:txBody>
      </p:sp>
      <p:pic>
        <p:nvPicPr>
          <p:cNvPr id="5" name="Picture 4"/>
          <p:cNvPicPr>
            <a:picLocks noChangeAspect="1"/>
          </p:cNvPicPr>
          <p:nvPr/>
        </p:nvPicPr>
        <p:blipFill>
          <a:blip r:embed="rId2"/>
          <a:stretch>
            <a:fillRect/>
          </a:stretch>
        </p:blipFill>
        <p:spPr>
          <a:xfrm>
            <a:off x="2266950" y="1178099"/>
            <a:ext cx="7759211" cy="5205239"/>
          </a:xfrm>
          <a:prstGeom prst="rect">
            <a:avLst/>
          </a:prstGeom>
        </p:spPr>
      </p:pic>
      <p:sp>
        <p:nvSpPr>
          <p:cNvPr id="6" name="Slide Number Placeholder 3"/>
          <p:cNvSpPr txBox="1">
            <a:spLocks/>
          </p:cNvSpPr>
          <p:nvPr/>
        </p:nvSpPr>
        <p:spPr>
          <a:xfrm>
            <a:off x="10258425" y="2"/>
            <a:ext cx="506016" cy="504825"/>
          </a:xfrm>
          <a:prstGeom prst="rect">
            <a:avLst/>
          </a:prstGeom>
        </p:spPr>
        <p:txBody>
          <a:bodyPr anchor="ctr" anchorCtr="0"/>
          <a:lstStyle>
            <a:defPPr>
              <a:defRPr lang="en-US"/>
            </a:defPPr>
            <a:lvl1pPr algn="l" defTabSz="457200" rtl="0" eaLnBrk="0" fontAlgn="base" hangingPunct="0">
              <a:spcBef>
                <a:spcPct val="0"/>
              </a:spcBef>
              <a:spcAft>
                <a:spcPct val="0"/>
              </a:spcAft>
              <a:defRPr kern="1200">
                <a:solidFill>
                  <a:schemeClr val="tx1"/>
                </a:solidFill>
                <a:latin typeface="Arial" charset="0"/>
                <a:ea typeface="+mn-ea"/>
                <a:cs typeface="+mn-cs"/>
              </a:defRPr>
            </a:lvl1pPr>
            <a:lvl2pPr marL="457200" algn="l" defTabSz="457200" rtl="0" eaLnBrk="0" fontAlgn="base" hangingPunct="0">
              <a:spcBef>
                <a:spcPct val="0"/>
              </a:spcBef>
              <a:spcAft>
                <a:spcPct val="0"/>
              </a:spcAft>
              <a:defRPr kern="1200">
                <a:solidFill>
                  <a:schemeClr val="tx1"/>
                </a:solidFill>
                <a:latin typeface="Arial" charset="0"/>
                <a:ea typeface="+mn-ea"/>
                <a:cs typeface="+mn-cs"/>
              </a:defRPr>
            </a:lvl2pPr>
            <a:lvl3pPr marL="914400" algn="l" defTabSz="457200" rtl="0" eaLnBrk="0" fontAlgn="base" hangingPunct="0">
              <a:spcBef>
                <a:spcPct val="0"/>
              </a:spcBef>
              <a:spcAft>
                <a:spcPct val="0"/>
              </a:spcAft>
              <a:defRPr kern="1200">
                <a:solidFill>
                  <a:schemeClr val="tx1"/>
                </a:solidFill>
                <a:latin typeface="Arial"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lvl="0"/>
            <a:fld id="{0C998C0A-3FDF-A343-89AA-469E5F1A16BE}" type="slidenum">
              <a:rPr lang="en-US" sz="1000" b="1">
                <a:solidFill>
                  <a:srgbClr val="FFFFFF"/>
                </a:solidFill>
                <a:latin typeface="HelveticaNeue MediumCond"/>
              </a:rPr>
              <a:pPr lvl="0"/>
              <a:t>30</a:t>
            </a:fld>
            <a:endParaRPr lang="en-US" dirty="0">
              <a:solidFill>
                <a:srgbClr val="FFFFFF"/>
              </a:solidFill>
            </a:endParaRPr>
          </a:p>
        </p:txBody>
      </p:sp>
    </p:spTree>
    <p:extLst>
      <p:ext uri="{BB962C8B-B14F-4D97-AF65-F5344CB8AC3E}">
        <p14:creationId xmlns:p14="http://schemas.microsoft.com/office/powerpoint/2010/main" val="689063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0493"/>
            <a:ext cx="10959008" cy="728664"/>
          </a:xfrm>
        </p:spPr>
        <p:txBody>
          <a:bodyPr/>
          <a:lstStyle/>
          <a:p>
            <a:r>
              <a:rPr lang="en-US" dirty="0"/>
              <a:t>Closing the Loop to Control MD Crepe Quality</a:t>
            </a:r>
          </a:p>
        </p:txBody>
      </p:sp>
      <p:sp>
        <p:nvSpPr>
          <p:cNvPr id="4" name="Content Placeholder 3"/>
          <p:cNvSpPr>
            <a:spLocks noGrp="1"/>
          </p:cNvSpPr>
          <p:nvPr>
            <p:ph idx="1"/>
          </p:nvPr>
        </p:nvSpPr>
        <p:spPr>
          <a:xfrm>
            <a:off x="384565" y="728664"/>
            <a:ext cx="9991888" cy="4788532"/>
          </a:xfrm>
        </p:spPr>
        <p:txBody>
          <a:bodyPr/>
          <a:lstStyle/>
          <a:p>
            <a:r>
              <a:rPr lang="en-US" dirty="0"/>
              <a:t>Multivariable model using Crepe Macro/Micro and Caliper as the controlled variables (CVs)</a:t>
            </a:r>
          </a:p>
          <a:p>
            <a:r>
              <a:rPr lang="en-US" dirty="0"/>
              <a:t>Manipulated variables:</a:t>
            </a:r>
          </a:p>
          <a:p>
            <a:pPr lvl="1"/>
            <a:r>
              <a:rPr lang="en-US" dirty="0"/>
              <a:t>Blade Loading pressure </a:t>
            </a:r>
            <a:r>
              <a:rPr lang="en-US" dirty="0" err="1"/>
              <a:t>kN</a:t>
            </a:r>
            <a:r>
              <a:rPr lang="en-US" dirty="0"/>
              <a:t>/m</a:t>
            </a:r>
          </a:p>
          <a:p>
            <a:pPr lvl="1"/>
            <a:r>
              <a:rPr lang="en-US" dirty="0"/>
              <a:t>Crepe adhesive &amp; coating dosing %</a:t>
            </a:r>
          </a:p>
          <a:p>
            <a:pPr lvl="1"/>
            <a:r>
              <a:rPr lang="en-US" dirty="0"/>
              <a:t>Wet strength &amp; Surfactants %</a:t>
            </a:r>
          </a:p>
          <a:p>
            <a:pPr lvl="1"/>
            <a:r>
              <a:rPr lang="en-US" dirty="0"/>
              <a:t>Sheet moisture</a:t>
            </a:r>
          </a:p>
          <a:p>
            <a:pPr lvl="1"/>
            <a:r>
              <a:rPr lang="en-US" dirty="0"/>
              <a:t>Refining</a:t>
            </a:r>
          </a:p>
          <a:p>
            <a:pPr lvl="1"/>
            <a:r>
              <a:rPr lang="en-US" dirty="0"/>
              <a:t>Crepe ratio</a:t>
            </a:r>
          </a:p>
          <a:p>
            <a:r>
              <a:rPr lang="en-US" dirty="0"/>
              <a:t>Disturbance variables</a:t>
            </a:r>
          </a:p>
          <a:p>
            <a:pPr lvl="1"/>
            <a:r>
              <a:rPr lang="en-US" dirty="0"/>
              <a:t>pH</a:t>
            </a:r>
          </a:p>
          <a:p>
            <a:pPr lvl="1"/>
            <a:r>
              <a:rPr lang="en-US" dirty="0"/>
              <a:t>Basis weight</a:t>
            </a:r>
          </a:p>
          <a:p>
            <a:pPr lvl="1"/>
            <a:r>
              <a:rPr lang="en-US" dirty="0"/>
              <a:t>Blade angle 12-24 </a:t>
            </a:r>
            <a:r>
              <a:rPr lang="en-US" dirty="0" err="1"/>
              <a:t>deg</a:t>
            </a:r>
            <a:endParaRPr lang="en-US" dirty="0"/>
          </a:p>
          <a:p>
            <a:pPr lvl="1"/>
            <a:r>
              <a:rPr lang="en-US" dirty="0"/>
              <a:t>Sheet take off angle 52-68 </a:t>
            </a:r>
            <a:r>
              <a:rPr lang="en-US" dirty="0" err="1"/>
              <a:t>deg</a:t>
            </a:r>
            <a:endParaRPr lang="en-US" dirty="0"/>
          </a:p>
          <a:p>
            <a:pPr lvl="1"/>
            <a:r>
              <a:rPr lang="en-US" dirty="0"/>
              <a:t>Sheet to blade angle 12-30 </a:t>
            </a:r>
            <a:r>
              <a:rPr lang="en-US" dirty="0" err="1"/>
              <a:t>deg</a:t>
            </a:r>
            <a:r>
              <a:rPr lang="en-US" dirty="0"/>
              <a:t> (90-grind angle)</a:t>
            </a:r>
          </a:p>
          <a:p>
            <a:pPr lvl="1"/>
            <a:r>
              <a:rPr lang="en-US" dirty="0"/>
              <a:t>Dryer &amp; Blade age</a:t>
            </a:r>
          </a:p>
          <a:p>
            <a:pPr lvl="1"/>
            <a:r>
              <a:rPr lang="en-US" dirty="0"/>
              <a:t>Stock blending mix</a:t>
            </a:r>
          </a:p>
          <a:p>
            <a:pPr lvl="1"/>
            <a:endParaRPr lang="en-US" dirty="0"/>
          </a:p>
        </p:txBody>
      </p:sp>
      <p:sp>
        <p:nvSpPr>
          <p:cNvPr id="3" name="Slide Number Placeholder 2"/>
          <p:cNvSpPr>
            <a:spLocks noGrp="1"/>
          </p:cNvSpPr>
          <p:nvPr>
            <p:ph type="sldNum" sz="quarter" idx="4294967295"/>
          </p:nvPr>
        </p:nvSpPr>
        <p:spPr>
          <a:xfrm>
            <a:off x="11517313" y="0"/>
            <a:ext cx="674687" cy="504825"/>
          </a:xfrm>
        </p:spPr>
        <p:txBody>
          <a:bodyPr/>
          <a:lstStyle/>
          <a:p>
            <a:pPr>
              <a:defRPr/>
            </a:pPr>
            <a:fld id="{521D1E3F-96BE-4EC6-B772-60D92C1E53EA}" type="slidenum">
              <a:rPr lang="en-US" smtClean="0"/>
              <a:pPr>
                <a:defRPr/>
              </a:pPr>
              <a:t>31</a:t>
            </a:fld>
            <a:endParaRPr lang="en-US" dirty="0"/>
          </a:p>
        </p:txBody>
      </p:sp>
      <p:grpSp>
        <p:nvGrpSpPr>
          <p:cNvPr id="5" name="Group 111"/>
          <p:cNvGrpSpPr/>
          <p:nvPr/>
        </p:nvGrpSpPr>
        <p:grpSpPr>
          <a:xfrm>
            <a:off x="6397713" y="2020937"/>
            <a:ext cx="572004" cy="517752"/>
            <a:chOff x="7529513" y="5005388"/>
            <a:chExt cx="769937" cy="696912"/>
          </a:xfrm>
          <a:solidFill>
            <a:schemeClr val="accent2"/>
          </a:solidFill>
        </p:grpSpPr>
        <p:sp>
          <p:nvSpPr>
            <p:cNvPr id="6" name="Freeform 101"/>
            <p:cNvSpPr>
              <a:spLocks noEditPoints="1"/>
            </p:cNvSpPr>
            <p:nvPr/>
          </p:nvSpPr>
          <p:spPr bwMode="auto">
            <a:xfrm>
              <a:off x="7791450" y="5051425"/>
              <a:ext cx="508000" cy="358775"/>
            </a:xfrm>
            <a:custGeom>
              <a:avLst/>
              <a:gdLst/>
              <a:ahLst/>
              <a:cxnLst>
                <a:cxn ang="0">
                  <a:pos x="239" y="24"/>
                </a:cxn>
                <a:cxn ang="0">
                  <a:pos x="239" y="170"/>
                </a:cxn>
                <a:cxn ang="0">
                  <a:pos x="239" y="174"/>
                </a:cxn>
                <a:cxn ang="0">
                  <a:pos x="235" y="174"/>
                </a:cxn>
                <a:cxn ang="0">
                  <a:pos x="10" y="174"/>
                </a:cxn>
                <a:cxn ang="0">
                  <a:pos x="6" y="174"/>
                </a:cxn>
                <a:cxn ang="0">
                  <a:pos x="6" y="170"/>
                </a:cxn>
                <a:cxn ang="0">
                  <a:pos x="6" y="116"/>
                </a:cxn>
                <a:cxn ang="0">
                  <a:pos x="8" y="118"/>
                </a:cxn>
                <a:cxn ang="0">
                  <a:pos x="15" y="121"/>
                </a:cxn>
                <a:cxn ang="0">
                  <a:pos x="15" y="165"/>
                </a:cxn>
                <a:cxn ang="0">
                  <a:pos x="230" y="165"/>
                </a:cxn>
                <a:cxn ang="0">
                  <a:pos x="230" y="24"/>
                </a:cxn>
                <a:cxn ang="0">
                  <a:pos x="239" y="24"/>
                </a:cxn>
                <a:cxn ang="0">
                  <a:pos x="50" y="130"/>
                </a:cxn>
                <a:cxn ang="0">
                  <a:pos x="90" y="110"/>
                </a:cxn>
                <a:cxn ang="0">
                  <a:pos x="118" y="115"/>
                </a:cxn>
                <a:cxn ang="0">
                  <a:pos x="150" y="61"/>
                </a:cxn>
                <a:cxn ang="0">
                  <a:pos x="183" y="78"/>
                </a:cxn>
                <a:cxn ang="0">
                  <a:pos x="209" y="64"/>
                </a:cxn>
                <a:cxn ang="0">
                  <a:pos x="214" y="75"/>
                </a:cxn>
                <a:cxn ang="0">
                  <a:pos x="183" y="92"/>
                </a:cxn>
                <a:cxn ang="0">
                  <a:pos x="154" y="77"/>
                </a:cxn>
                <a:cxn ang="0">
                  <a:pos x="124" y="128"/>
                </a:cxn>
                <a:cxn ang="0">
                  <a:pos x="92" y="122"/>
                </a:cxn>
                <a:cxn ang="0">
                  <a:pos x="55" y="141"/>
                </a:cxn>
                <a:cxn ang="0">
                  <a:pos x="50" y="130"/>
                </a:cxn>
                <a:cxn ang="0">
                  <a:pos x="0" y="0"/>
                </a:cxn>
                <a:cxn ang="0">
                  <a:pos x="246" y="0"/>
                </a:cxn>
                <a:cxn ang="0">
                  <a:pos x="246" y="19"/>
                </a:cxn>
                <a:cxn ang="0">
                  <a:pos x="0" y="19"/>
                </a:cxn>
                <a:cxn ang="0">
                  <a:pos x="0" y="0"/>
                </a:cxn>
                <a:cxn ang="0">
                  <a:pos x="6" y="63"/>
                </a:cxn>
                <a:cxn ang="0">
                  <a:pos x="6" y="24"/>
                </a:cxn>
                <a:cxn ang="0">
                  <a:pos x="15" y="24"/>
                </a:cxn>
                <a:cxn ang="0">
                  <a:pos x="15" y="70"/>
                </a:cxn>
                <a:cxn ang="0">
                  <a:pos x="6" y="63"/>
                </a:cxn>
              </a:cxnLst>
              <a:rect l="0" t="0" r="r" b="b"/>
              <a:pathLst>
                <a:path w="246" h="174">
                  <a:moveTo>
                    <a:pt x="239" y="24"/>
                  </a:moveTo>
                  <a:cubicBezTo>
                    <a:pt x="239" y="170"/>
                    <a:pt x="239" y="170"/>
                    <a:pt x="239" y="170"/>
                  </a:cubicBezTo>
                  <a:cubicBezTo>
                    <a:pt x="239" y="174"/>
                    <a:pt x="239" y="174"/>
                    <a:pt x="239" y="174"/>
                  </a:cubicBezTo>
                  <a:cubicBezTo>
                    <a:pt x="235" y="174"/>
                    <a:pt x="235" y="174"/>
                    <a:pt x="235" y="174"/>
                  </a:cubicBezTo>
                  <a:cubicBezTo>
                    <a:pt x="10" y="174"/>
                    <a:pt x="10" y="174"/>
                    <a:pt x="10" y="174"/>
                  </a:cubicBezTo>
                  <a:cubicBezTo>
                    <a:pt x="6" y="174"/>
                    <a:pt x="6" y="174"/>
                    <a:pt x="6" y="174"/>
                  </a:cubicBezTo>
                  <a:cubicBezTo>
                    <a:pt x="6" y="170"/>
                    <a:pt x="6" y="170"/>
                    <a:pt x="6" y="170"/>
                  </a:cubicBezTo>
                  <a:cubicBezTo>
                    <a:pt x="6" y="116"/>
                    <a:pt x="6" y="116"/>
                    <a:pt x="6" y="116"/>
                  </a:cubicBezTo>
                  <a:cubicBezTo>
                    <a:pt x="8" y="118"/>
                    <a:pt x="8" y="118"/>
                    <a:pt x="8" y="118"/>
                  </a:cubicBezTo>
                  <a:cubicBezTo>
                    <a:pt x="10" y="120"/>
                    <a:pt x="12" y="121"/>
                    <a:pt x="15" y="121"/>
                  </a:cubicBezTo>
                  <a:cubicBezTo>
                    <a:pt x="15" y="165"/>
                    <a:pt x="15" y="165"/>
                    <a:pt x="15" y="165"/>
                  </a:cubicBezTo>
                  <a:cubicBezTo>
                    <a:pt x="230" y="165"/>
                    <a:pt x="230" y="165"/>
                    <a:pt x="230" y="165"/>
                  </a:cubicBezTo>
                  <a:cubicBezTo>
                    <a:pt x="230" y="24"/>
                    <a:pt x="230" y="24"/>
                    <a:pt x="230" y="24"/>
                  </a:cubicBezTo>
                  <a:cubicBezTo>
                    <a:pt x="239" y="24"/>
                    <a:pt x="239" y="24"/>
                    <a:pt x="239" y="24"/>
                  </a:cubicBezTo>
                  <a:close/>
                  <a:moveTo>
                    <a:pt x="50" y="130"/>
                  </a:moveTo>
                  <a:cubicBezTo>
                    <a:pt x="90" y="110"/>
                    <a:pt x="90" y="110"/>
                    <a:pt x="90" y="110"/>
                  </a:cubicBezTo>
                  <a:cubicBezTo>
                    <a:pt x="118" y="115"/>
                    <a:pt x="118" y="115"/>
                    <a:pt x="118" y="115"/>
                  </a:cubicBezTo>
                  <a:cubicBezTo>
                    <a:pt x="150" y="61"/>
                    <a:pt x="150" y="61"/>
                    <a:pt x="150" y="61"/>
                  </a:cubicBezTo>
                  <a:cubicBezTo>
                    <a:pt x="183" y="78"/>
                    <a:pt x="183" y="78"/>
                    <a:pt x="183" y="78"/>
                  </a:cubicBezTo>
                  <a:cubicBezTo>
                    <a:pt x="209" y="64"/>
                    <a:pt x="209" y="64"/>
                    <a:pt x="209" y="64"/>
                  </a:cubicBezTo>
                  <a:cubicBezTo>
                    <a:pt x="214" y="75"/>
                    <a:pt x="214" y="75"/>
                    <a:pt x="214" y="75"/>
                  </a:cubicBezTo>
                  <a:cubicBezTo>
                    <a:pt x="183" y="92"/>
                    <a:pt x="183" y="92"/>
                    <a:pt x="183" y="92"/>
                  </a:cubicBezTo>
                  <a:cubicBezTo>
                    <a:pt x="154" y="77"/>
                    <a:pt x="154" y="77"/>
                    <a:pt x="154" y="77"/>
                  </a:cubicBezTo>
                  <a:cubicBezTo>
                    <a:pt x="124" y="128"/>
                    <a:pt x="124" y="128"/>
                    <a:pt x="124" y="128"/>
                  </a:cubicBezTo>
                  <a:cubicBezTo>
                    <a:pt x="92" y="122"/>
                    <a:pt x="92" y="122"/>
                    <a:pt x="92" y="122"/>
                  </a:cubicBezTo>
                  <a:cubicBezTo>
                    <a:pt x="55" y="141"/>
                    <a:pt x="55" y="141"/>
                    <a:pt x="55" y="141"/>
                  </a:cubicBezTo>
                  <a:cubicBezTo>
                    <a:pt x="50" y="130"/>
                    <a:pt x="50" y="130"/>
                    <a:pt x="50" y="130"/>
                  </a:cubicBezTo>
                  <a:close/>
                  <a:moveTo>
                    <a:pt x="0" y="0"/>
                  </a:moveTo>
                  <a:cubicBezTo>
                    <a:pt x="246" y="0"/>
                    <a:pt x="246" y="0"/>
                    <a:pt x="246" y="0"/>
                  </a:cubicBezTo>
                  <a:cubicBezTo>
                    <a:pt x="246" y="19"/>
                    <a:pt x="246" y="19"/>
                    <a:pt x="246" y="19"/>
                  </a:cubicBezTo>
                  <a:cubicBezTo>
                    <a:pt x="0" y="19"/>
                    <a:pt x="0" y="19"/>
                    <a:pt x="0" y="19"/>
                  </a:cubicBezTo>
                  <a:cubicBezTo>
                    <a:pt x="0" y="0"/>
                    <a:pt x="0" y="0"/>
                    <a:pt x="0" y="0"/>
                  </a:cubicBezTo>
                  <a:close/>
                  <a:moveTo>
                    <a:pt x="6" y="63"/>
                  </a:moveTo>
                  <a:cubicBezTo>
                    <a:pt x="6" y="24"/>
                    <a:pt x="6" y="24"/>
                    <a:pt x="6" y="24"/>
                  </a:cubicBezTo>
                  <a:cubicBezTo>
                    <a:pt x="15" y="24"/>
                    <a:pt x="15" y="24"/>
                    <a:pt x="15" y="24"/>
                  </a:cubicBezTo>
                  <a:cubicBezTo>
                    <a:pt x="15" y="70"/>
                    <a:pt x="15" y="70"/>
                    <a:pt x="15" y="70"/>
                  </a:cubicBezTo>
                  <a:cubicBezTo>
                    <a:pt x="6" y="63"/>
                    <a:pt x="6" y="63"/>
                    <a:pt x="6" y="63"/>
                  </a:cubicBezTo>
                  <a:close/>
                </a:path>
              </a:pathLst>
            </a:custGeom>
            <a:grpFill/>
            <a:ln w="9525">
              <a:noFill/>
              <a:round/>
              <a:headEnd/>
              <a:tailEnd/>
            </a:ln>
          </p:spPr>
          <p:txBody>
            <a:bodyPr/>
            <a:lstStyle/>
            <a:p>
              <a:pPr>
                <a:defRPr/>
              </a:pPr>
              <a:endParaRPr lang="en-GB">
                <a:solidFill>
                  <a:srgbClr val="000000"/>
                </a:solidFill>
              </a:endParaRPr>
            </a:p>
          </p:txBody>
        </p:sp>
        <p:sp>
          <p:nvSpPr>
            <p:cNvPr id="7" name="Freeform 102"/>
            <p:cNvSpPr>
              <a:spLocks noEditPoints="1"/>
            </p:cNvSpPr>
            <p:nvPr/>
          </p:nvSpPr>
          <p:spPr bwMode="auto">
            <a:xfrm>
              <a:off x="7529513" y="5005388"/>
              <a:ext cx="434975" cy="696912"/>
            </a:xfrm>
            <a:custGeom>
              <a:avLst/>
              <a:gdLst/>
              <a:ahLst/>
              <a:cxnLst>
                <a:cxn ang="0">
                  <a:pos x="96" y="29"/>
                </a:cxn>
                <a:cxn ang="0">
                  <a:pos x="69" y="0"/>
                </a:cxn>
                <a:cxn ang="0">
                  <a:pos x="42" y="29"/>
                </a:cxn>
                <a:cxn ang="0">
                  <a:pos x="69" y="72"/>
                </a:cxn>
                <a:cxn ang="0">
                  <a:pos x="96" y="29"/>
                </a:cxn>
                <a:cxn ang="0">
                  <a:pos x="124" y="87"/>
                </a:cxn>
                <a:cxn ang="0">
                  <a:pos x="152" y="108"/>
                </a:cxn>
                <a:cxn ang="0">
                  <a:pos x="195" y="104"/>
                </a:cxn>
                <a:cxn ang="0">
                  <a:pos x="210" y="116"/>
                </a:cxn>
                <a:cxn ang="0">
                  <a:pos x="198" y="131"/>
                </a:cxn>
                <a:cxn ang="0">
                  <a:pos x="150" y="137"/>
                </a:cxn>
                <a:cxn ang="0">
                  <a:pos x="139" y="134"/>
                </a:cxn>
                <a:cxn ang="0">
                  <a:pos x="110" y="112"/>
                </a:cxn>
                <a:cxn ang="0">
                  <a:pos x="110" y="211"/>
                </a:cxn>
                <a:cxn ang="0">
                  <a:pos x="108" y="311"/>
                </a:cxn>
                <a:cxn ang="0">
                  <a:pos x="71" y="325"/>
                </a:cxn>
                <a:cxn ang="0">
                  <a:pos x="71" y="202"/>
                </a:cxn>
                <a:cxn ang="0">
                  <a:pos x="69" y="201"/>
                </a:cxn>
                <a:cxn ang="0">
                  <a:pos x="67" y="202"/>
                </a:cxn>
                <a:cxn ang="0">
                  <a:pos x="67" y="325"/>
                </a:cxn>
                <a:cxn ang="0">
                  <a:pos x="29" y="311"/>
                </a:cxn>
                <a:cxn ang="0">
                  <a:pos x="27" y="211"/>
                </a:cxn>
                <a:cxn ang="0">
                  <a:pos x="27" y="134"/>
                </a:cxn>
                <a:cxn ang="0">
                  <a:pos x="28" y="118"/>
                </a:cxn>
                <a:cxn ang="0">
                  <a:pos x="32" y="103"/>
                </a:cxn>
                <a:cxn ang="0">
                  <a:pos x="23" y="134"/>
                </a:cxn>
                <a:cxn ang="0">
                  <a:pos x="23" y="208"/>
                </a:cxn>
                <a:cxn ang="0">
                  <a:pos x="1" y="199"/>
                </a:cxn>
                <a:cxn ang="0">
                  <a:pos x="1" y="142"/>
                </a:cxn>
                <a:cxn ang="0">
                  <a:pos x="9" y="96"/>
                </a:cxn>
                <a:cxn ang="0">
                  <a:pos x="41" y="73"/>
                </a:cxn>
                <a:cxn ang="0">
                  <a:pos x="46" y="73"/>
                </a:cxn>
                <a:cxn ang="0">
                  <a:pos x="64" y="99"/>
                </a:cxn>
                <a:cxn ang="0">
                  <a:pos x="64" y="86"/>
                </a:cxn>
                <a:cxn ang="0">
                  <a:pos x="61" y="82"/>
                </a:cxn>
                <a:cxn ang="0">
                  <a:pos x="69" y="77"/>
                </a:cxn>
                <a:cxn ang="0">
                  <a:pos x="69" y="77"/>
                </a:cxn>
                <a:cxn ang="0">
                  <a:pos x="76" y="82"/>
                </a:cxn>
                <a:cxn ang="0">
                  <a:pos x="73" y="86"/>
                </a:cxn>
                <a:cxn ang="0">
                  <a:pos x="74" y="99"/>
                </a:cxn>
                <a:cxn ang="0">
                  <a:pos x="91" y="73"/>
                </a:cxn>
                <a:cxn ang="0">
                  <a:pos x="124" y="87"/>
                </a:cxn>
              </a:cxnLst>
              <a:rect l="0" t="0" r="r" b="b"/>
              <a:pathLst>
                <a:path w="211" h="337">
                  <a:moveTo>
                    <a:pt x="96" y="29"/>
                  </a:moveTo>
                  <a:cubicBezTo>
                    <a:pt x="95" y="13"/>
                    <a:pt x="86" y="0"/>
                    <a:pt x="69" y="0"/>
                  </a:cubicBezTo>
                  <a:cubicBezTo>
                    <a:pt x="52" y="0"/>
                    <a:pt x="42" y="13"/>
                    <a:pt x="42" y="29"/>
                  </a:cubicBezTo>
                  <a:cubicBezTo>
                    <a:pt x="41" y="57"/>
                    <a:pt x="55" y="72"/>
                    <a:pt x="69" y="72"/>
                  </a:cubicBezTo>
                  <a:cubicBezTo>
                    <a:pt x="83" y="72"/>
                    <a:pt x="96" y="57"/>
                    <a:pt x="96" y="29"/>
                  </a:cubicBezTo>
                  <a:close/>
                  <a:moveTo>
                    <a:pt x="124" y="87"/>
                  </a:moveTo>
                  <a:cubicBezTo>
                    <a:pt x="152" y="108"/>
                    <a:pt x="152" y="108"/>
                    <a:pt x="152" y="108"/>
                  </a:cubicBezTo>
                  <a:cubicBezTo>
                    <a:pt x="195" y="104"/>
                    <a:pt x="195" y="104"/>
                    <a:pt x="195" y="104"/>
                  </a:cubicBezTo>
                  <a:cubicBezTo>
                    <a:pt x="203" y="103"/>
                    <a:pt x="210" y="109"/>
                    <a:pt x="210" y="116"/>
                  </a:cubicBezTo>
                  <a:cubicBezTo>
                    <a:pt x="211" y="124"/>
                    <a:pt x="206" y="131"/>
                    <a:pt x="198" y="131"/>
                  </a:cubicBezTo>
                  <a:cubicBezTo>
                    <a:pt x="150" y="137"/>
                    <a:pt x="150" y="137"/>
                    <a:pt x="150" y="137"/>
                  </a:cubicBezTo>
                  <a:cubicBezTo>
                    <a:pt x="146" y="137"/>
                    <a:pt x="142" y="136"/>
                    <a:pt x="139" y="134"/>
                  </a:cubicBezTo>
                  <a:cubicBezTo>
                    <a:pt x="110" y="112"/>
                    <a:pt x="110" y="112"/>
                    <a:pt x="110" y="112"/>
                  </a:cubicBezTo>
                  <a:cubicBezTo>
                    <a:pt x="110" y="211"/>
                    <a:pt x="110" y="211"/>
                    <a:pt x="110" y="211"/>
                  </a:cubicBezTo>
                  <a:cubicBezTo>
                    <a:pt x="108" y="311"/>
                    <a:pt x="108" y="311"/>
                    <a:pt x="108" y="311"/>
                  </a:cubicBezTo>
                  <a:cubicBezTo>
                    <a:pt x="108" y="331"/>
                    <a:pt x="83" y="337"/>
                    <a:pt x="71" y="325"/>
                  </a:cubicBezTo>
                  <a:cubicBezTo>
                    <a:pt x="71" y="202"/>
                    <a:pt x="71" y="202"/>
                    <a:pt x="71" y="202"/>
                  </a:cubicBezTo>
                  <a:cubicBezTo>
                    <a:pt x="71" y="201"/>
                    <a:pt x="70" y="201"/>
                    <a:pt x="69" y="201"/>
                  </a:cubicBezTo>
                  <a:cubicBezTo>
                    <a:pt x="68" y="201"/>
                    <a:pt x="67" y="201"/>
                    <a:pt x="67" y="202"/>
                  </a:cubicBezTo>
                  <a:cubicBezTo>
                    <a:pt x="67" y="325"/>
                    <a:pt x="67" y="325"/>
                    <a:pt x="67" y="325"/>
                  </a:cubicBezTo>
                  <a:cubicBezTo>
                    <a:pt x="54" y="337"/>
                    <a:pt x="29" y="331"/>
                    <a:pt x="29" y="311"/>
                  </a:cubicBezTo>
                  <a:cubicBezTo>
                    <a:pt x="27" y="211"/>
                    <a:pt x="27" y="211"/>
                    <a:pt x="27" y="211"/>
                  </a:cubicBezTo>
                  <a:cubicBezTo>
                    <a:pt x="27" y="134"/>
                    <a:pt x="27" y="134"/>
                    <a:pt x="27" y="134"/>
                  </a:cubicBezTo>
                  <a:cubicBezTo>
                    <a:pt x="27" y="128"/>
                    <a:pt x="28" y="123"/>
                    <a:pt x="28" y="118"/>
                  </a:cubicBezTo>
                  <a:cubicBezTo>
                    <a:pt x="29" y="113"/>
                    <a:pt x="30" y="108"/>
                    <a:pt x="32" y="103"/>
                  </a:cubicBezTo>
                  <a:cubicBezTo>
                    <a:pt x="33" y="97"/>
                    <a:pt x="23" y="110"/>
                    <a:pt x="23" y="134"/>
                  </a:cubicBezTo>
                  <a:cubicBezTo>
                    <a:pt x="23" y="208"/>
                    <a:pt x="23" y="208"/>
                    <a:pt x="23" y="208"/>
                  </a:cubicBezTo>
                  <a:cubicBezTo>
                    <a:pt x="15" y="211"/>
                    <a:pt x="0" y="207"/>
                    <a:pt x="1" y="199"/>
                  </a:cubicBezTo>
                  <a:cubicBezTo>
                    <a:pt x="1" y="175"/>
                    <a:pt x="1" y="166"/>
                    <a:pt x="1" y="142"/>
                  </a:cubicBezTo>
                  <a:cubicBezTo>
                    <a:pt x="1" y="126"/>
                    <a:pt x="2" y="109"/>
                    <a:pt x="9" y="96"/>
                  </a:cubicBezTo>
                  <a:cubicBezTo>
                    <a:pt x="15" y="84"/>
                    <a:pt x="27" y="73"/>
                    <a:pt x="41" y="73"/>
                  </a:cubicBezTo>
                  <a:cubicBezTo>
                    <a:pt x="46" y="73"/>
                    <a:pt x="46" y="73"/>
                    <a:pt x="46" y="73"/>
                  </a:cubicBezTo>
                  <a:cubicBezTo>
                    <a:pt x="64" y="99"/>
                    <a:pt x="64" y="99"/>
                    <a:pt x="64" y="99"/>
                  </a:cubicBezTo>
                  <a:cubicBezTo>
                    <a:pt x="64" y="86"/>
                    <a:pt x="64" y="86"/>
                    <a:pt x="64" y="86"/>
                  </a:cubicBezTo>
                  <a:cubicBezTo>
                    <a:pt x="61" y="82"/>
                    <a:pt x="61" y="82"/>
                    <a:pt x="61" y="82"/>
                  </a:cubicBezTo>
                  <a:cubicBezTo>
                    <a:pt x="69" y="77"/>
                    <a:pt x="69" y="77"/>
                    <a:pt x="69" y="77"/>
                  </a:cubicBezTo>
                  <a:cubicBezTo>
                    <a:pt x="69" y="77"/>
                    <a:pt x="69" y="77"/>
                    <a:pt x="69" y="77"/>
                  </a:cubicBezTo>
                  <a:cubicBezTo>
                    <a:pt x="76" y="82"/>
                    <a:pt x="76" y="82"/>
                    <a:pt x="76" y="82"/>
                  </a:cubicBezTo>
                  <a:cubicBezTo>
                    <a:pt x="73" y="86"/>
                    <a:pt x="73" y="86"/>
                    <a:pt x="73" y="86"/>
                  </a:cubicBezTo>
                  <a:cubicBezTo>
                    <a:pt x="74" y="99"/>
                    <a:pt x="74" y="99"/>
                    <a:pt x="74" y="99"/>
                  </a:cubicBezTo>
                  <a:cubicBezTo>
                    <a:pt x="91" y="73"/>
                    <a:pt x="91" y="73"/>
                    <a:pt x="91" y="73"/>
                  </a:cubicBezTo>
                  <a:cubicBezTo>
                    <a:pt x="108" y="73"/>
                    <a:pt x="109" y="76"/>
                    <a:pt x="124" y="87"/>
                  </a:cubicBezTo>
                  <a:close/>
                </a:path>
              </a:pathLst>
            </a:custGeom>
            <a:grpFill/>
            <a:ln w="9525">
              <a:noFill/>
              <a:round/>
              <a:headEnd/>
              <a:tailEnd/>
            </a:ln>
          </p:spPr>
          <p:txBody>
            <a:bodyPr/>
            <a:lstStyle/>
            <a:p>
              <a:pPr>
                <a:defRPr/>
              </a:pPr>
              <a:endParaRPr lang="en-GB">
                <a:solidFill>
                  <a:srgbClr val="000000"/>
                </a:solidFill>
              </a:endParaRPr>
            </a:p>
          </p:txBody>
        </p:sp>
      </p:grpSp>
      <p:grpSp>
        <p:nvGrpSpPr>
          <p:cNvPr id="8" name="Group 7"/>
          <p:cNvGrpSpPr/>
          <p:nvPr/>
        </p:nvGrpSpPr>
        <p:grpSpPr>
          <a:xfrm>
            <a:off x="6570158" y="4677106"/>
            <a:ext cx="443366" cy="560552"/>
            <a:chOff x="6529380" y="2397130"/>
            <a:chExt cx="582614" cy="736602"/>
          </a:xfrm>
          <a:solidFill>
            <a:schemeClr val="accent4"/>
          </a:solidFill>
        </p:grpSpPr>
        <p:sp>
          <p:nvSpPr>
            <p:cNvPr id="9" name="Freeform 64"/>
            <p:cNvSpPr>
              <a:spLocks/>
            </p:cNvSpPr>
            <p:nvPr/>
          </p:nvSpPr>
          <p:spPr bwMode="auto">
            <a:xfrm>
              <a:off x="6542080" y="2724156"/>
              <a:ext cx="141288" cy="200025"/>
            </a:xfrm>
            <a:custGeom>
              <a:avLst/>
              <a:gdLst/>
              <a:ahLst/>
              <a:cxnLst>
                <a:cxn ang="0">
                  <a:pos x="52" y="0"/>
                </a:cxn>
                <a:cxn ang="0">
                  <a:pos x="44" y="39"/>
                </a:cxn>
                <a:cxn ang="0">
                  <a:pos x="5" y="82"/>
                </a:cxn>
                <a:cxn ang="0">
                  <a:pos x="5" y="100"/>
                </a:cxn>
                <a:cxn ang="0">
                  <a:pos x="23" y="99"/>
                </a:cxn>
                <a:cxn ang="0">
                  <a:pos x="64" y="53"/>
                </a:cxn>
                <a:cxn ang="0">
                  <a:pos x="67" y="47"/>
                </a:cxn>
                <a:cxn ang="0">
                  <a:pos x="73" y="19"/>
                </a:cxn>
                <a:cxn ang="0">
                  <a:pos x="65" y="10"/>
                </a:cxn>
                <a:cxn ang="0">
                  <a:pos x="52" y="0"/>
                </a:cxn>
              </a:cxnLst>
              <a:rect l="0" t="0" r="r" b="b"/>
              <a:pathLst>
                <a:path w="73" h="104">
                  <a:moveTo>
                    <a:pt x="52" y="0"/>
                  </a:moveTo>
                  <a:cubicBezTo>
                    <a:pt x="44" y="39"/>
                    <a:pt x="44" y="39"/>
                    <a:pt x="44" y="39"/>
                  </a:cubicBezTo>
                  <a:cubicBezTo>
                    <a:pt x="5" y="82"/>
                    <a:pt x="5" y="82"/>
                    <a:pt x="5" y="82"/>
                  </a:cubicBezTo>
                  <a:cubicBezTo>
                    <a:pt x="0" y="87"/>
                    <a:pt x="0" y="95"/>
                    <a:pt x="5" y="100"/>
                  </a:cubicBezTo>
                  <a:cubicBezTo>
                    <a:pt x="11" y="104"/>
                    <a:pt x="19" y="104"/>
                    <a:pt x="23" y="99"/>
                  </a:cubicBezTo>
                  <a:cubicBezTo>
                    <a:pt x="64" y="53"/>
                    <a:pt x="64" y="53"/>
                    <a:pt x="64" y="53"/>
                  </a:cubicBezTo>
                  <a:cubicBezTo>
                    <a:pt x="66" y="51"/>
                    <a:pt x="67" y="49"/>
                    <a:pt x="67" y="47"/>
                  </a:cubicBezTo>
                  <a:cubicBezTo>
                    <a:pt x="73" y="19"/>
                    <a:pt x="73" y="19"/>
                    <a:pt x="73" y="19"/>
                  </a:cubicBezTo>
                  <a:cubicBezTo>
                    <a:pt x="71" y="16"/>
                    <a:pt x="68" y="13"/>
                    <a:pt x="65" y="10"/>
                  </a:cubicBezTo>
                  <a:cubicBezTo>
                    <a:pt x="60" y="8"/>
                    <a:pt x="55" y="3"/>
                    <a:pt x="52" y="0"/>
                  </a:cubicBezTo>
                  <a:close/>
                </a:path>
              </a:pathLst>
            </a:custGeom>
            <a:grpFill/>
            <a:ln w="9525">
              <a:noFill/>
              <a:round/>
              <a:headEnd/>
              <a:tailEnd/>
            </a:ln>
          </p:spPr>
          <p:txBody>
            <a:bodyPr/>
            <a:lstStyle/>
            <a:p>
              <a:pPr>
                <a:defRPr/>
              </a:pPr>
              <a:endParaRPr lang="en-GB">
                <a:solidFill>
                  <a:srgbClr val="000000"/>
                </a:solidFill>
              </a:endParaRPr>
            </a:p>
          </p:txBody>
        </p:sp>
        <p:sp>
          <p:nvSpPr>
            <p:cNvPr id="10" name="Freeform 65"/>
            <p:cNvSpPr>
              <a:spLocks/>
            </p:cNvSpPr>
            <p:nvPr/>
          </p:nvSpPr>
          <p:spPr bwMode="auto">
            <a:xfrm>
              <a:off x="6751630" y="2522543"/>
              <a:ext cx="131763" cy="87313"/>
            </a:xfrm>
            <a:custGeom>
              <a:avLst/>
              <a:gdLst/>
              <a:ahLst/>
              <a:cxnLst>
                <a:cxn ang="0">
                  <a:pos x="3" y="26"/>
                </a:cxn>
                <a:cxn ang="0">
                  <a:pos x="0" y="36"/>
                </a:cxn>
                <a:cxn ang="0">
                  <a:pos x="23" y="44"/>
                </a:cxn>
                <a:cxn ang="0">
                  <a:pos x="32" y="42"/>
                </a:cxn>
                <a:cxn ang="0">
                  <a:pos x="62" y="20"/>
                </a:cxn>
                <a:cxn ang="0">
                  <a:pos x="65" y="6"/>
                </a:cxn>
                <a:cxn ang="0">
                  <a:pos x="50" y="4"/>
                </a:cxn>
                <a:cxn ang="0">
                  <a:pos x="24" y="22"/>
                </a:cxn>
                <a:cxn ang="0">
                  <a:pos x="1" y="15"/>
                </a:cxn>
                <a:cxn ang="0">
                  <a:pos x="3" y="26"/>
                </a:cxn>
              </a:cxnLst>
              <a:rect l="0" t="0" r="r" b="b"/>
              <a:pathLst>
                <a:path w="68" h="45">
                  <a:moveTo>
                    <a:pt x="3" y="26"/>
                  </a:moveTo>
                  <a:cubicBezTo>
                    <a:pt x="2" y="30"/>
                    <a:pt x="0" y="36"/>
                    <a:pt x="0" y="36"/>
                  </a:cubicBezTo>
                  <a:cubicBezTo>
                    <a:pt x="23" y="44"/>
                    <a:pt x="23" y="44"/>
                    <a:pt x="23" y="44"/>
                  </a:cubicBezTo>
                  <a:cubicBezTo>
                    <a:pt x="26" y="45"/>
                    <a:pt x="30" y="44"/>
                    <a:pt x="32" y="42"/>
                  </a:cubicBezTo>
                  <a:cubicBezTo>
                    <a:pt x="62" y="20"/>
                    <a:pt x="62" y="20"/>
                    <a:pt x="62" y="20"/>
                  </a:cubicBezTo>
                  <a:cubicBezTo>
                    <a:pt x="67" y="17"/>
                    <a:pt x="68" y="11"/>
                    <a:pt x="65" y="6"/>
                  </a:cubicBezTo>
                  <a:cubicBezTo>
                    <a:pt x="61" y="1"/>
                    <a:pt x="55" y="0"/>
                    <a:pt x="50" y="4"/>
                  </a:cubicBezTo>
                  <a:cubicBezTo>
                    <a:pt x="24" y="22"/>
                    <a:pt x="24" y="22"/>
                    <a:pt x="24" y="22"/>
                  </a:cubicBezTo>
                  <a:cubicBezTo>
                    <a:pt x="1" y="15"/>
                    <a:pt x="1" y="15"/>
                    <a:pt x="1" y="15"/>
                  </a:cubicBezTo>
                  <a:cubicBezTo>
                    <a:pt x="1" y="15"/>
                    <a:pt x="3" y="21"/>
                    <a:pt x="3" y="26"/>
                  </a:cubicBezTo>
                  <a:close/>
                </a:path>
              </a:pathLst>
            </a:custGeom>
            <a:grpFill/>
            <a:ln w="9525">
              <a:noFill/>
              <a:round/>
              <a:headEnd/>
              <a:tailEnd/>
            </a:ln>
          </p:spPr>
          <p:txBody>
            <a:bodyPr/>
            <a:lstStyle/>
            <a:p>
              <a:pPr>
                <a:defRPr/>
              </a:pPr>
              <a:endParaRPr lang="en-GB">
                <a:solidFill>
                  <a:srgbClr val="000000"/>
                </a:solidFill>
              </a:endParaRPr>
            </a:p>
          </p:txBody>
        </p:sp>
        <p:sp>
          <p:nvSpPr>
            <p:cNvPr id="11" name="Freeform 66"/>
            <p:cNvSpPr>
              <a:spLocks/>
            </p:cNvSpPr>
            <p:nvPr/>
          </p:nvSpPr>
          <p:spPr bwMode="auto">
            <a:xfrm>
              <a:off x="6688130" y="2397130"/>
              <a:ext cx="87313" cy="117475"/>
            </a:xfrm>
            <a:custGeom>
              <a:avLst/>
              <a:gdLst/>
              <a:ahLst/>
              <a:cxnLst>
                <a:cxn ang="0">
                  <a:pos x="28" y="59"/>
                </a:cxn>
                <a:cxn ang="0">
                  <a:pos x="45" y="25"/>
                </a:cxn>
                <a:cxn ang="0">
                  <a:pos x="25" y="0"/>
                </a:cxn>
                <a:cxn ang="0">
                  <a:pos x="0" y="25"/>
                </a:cxn>
                <a:cxn ang="0">
                  <a:pos x="28" y="59"/>
                </a:cxn>
              </a:cxnLst>
              <a:rect l="0" t="0" r="r" b="b"/>
              <a:pathLst>
                <a:path w="45" h="61">
                  <a:moveTo>
                    <a:pt x="28" y="59"/>
                  </a:moveTo>
                  <a:cubicBezTo>
                    <a:pt x="41" y="57"/>
                    <a:pt x="44" y="40"/>
                    <a:pt x="45" y="25"/>
                  </a:cubicBezTo>
                  <a:cubicBezTo>
                    <a:pt x="45" y="11"/>
                    <a:pt x="35" y="1"/>
                    <a:pt x="25" y="0"/>
                  </a:cubicBezTo>
                  <a:cubicBezTo>
                    <a:pt x="11" y="0"/>
                    <a:pt x="1" y="11"/>
                    <a:pt x="0" y="25"/>
                  </a:cubicBezTo>
                  <a:cubicBezTo>
                    <a:pt x="2" y="49"/>
                    <a:pt x="18" y="61"/>
                    <a:pt x="28" y="59"/>
                  </a:cubicBezTo>
                  <a:close/>
                </a:path>
              </a:pathLst>
            </a:custGeom>
            <a:grpFill/>
            <a:ln w="9525">
              <a:noFill/>
              <a:round/>
              <a:headEnd/>
              <a:tailEnd/>
            </a:ln>
          </p:spPr>
          <p:txBody>
            <a:bodyPr/>
            <a:lstStyle/>
            <a:p>
              <a:pPr>
                <a:defRPr/>
              </a:pPr>
              <a:endParaRPr lang="en-GB">
                <a:solidFill>
                  <a:srgbClr val="000000"/>
                </a:solidFill>
              </a:endParaRPr>
            </a:p>
          </p:txBody>
        </p:sp>
        <p:sp>
          <p:nvSpPr>
            <p:cNvPr id="12" name="Freeform 67"/>
            <p:cNvSpPr>
              <a:spLocks/>
            </p:cNvSpPr>
            <p:nvPr/>
          </p:nvSpPr>
          <p:spPr bwMode="auto">
            <a:xfrm>
              <a:off x="6529380" y="2514605"/>
              <a:ext cx="244476" cy="392113"/>
            </a:xfrm>
            <a:custGeom>
              <a:avLst/>
              <a:gdLst/>
              <a:ahLst/>
              <a:cxnLst>
                <a:cxn ang="0">
                  <a:pos x="19" y="47"/>
                </a:cxn>
                <a:cxn ang="0">
                  <a:pos x="19" y="46"/>
                </a:cxn>
                <a:cxn ang="0">
                  <a:pos x="48" y="24"/>
                </a:cxn>
                <a:cxn ang="0">
                  <a:pos x="71" y="24"/>
                </a:cxn>
                <a:cxn ang="0">
                  <a:pos x="64" y="27"/>
                </a:cxn>
                <a:cxn ang="0">
                  <a:pos x="49" y="87"/>
                </a:cxn>
                <a:cxn ang="0">
                  <a:pos x="53" y="91"/>
                </a:cxn>
                <a:cxn ang="0">
                  <a:pos x="73" y="113"/>
                </a:cxn>
                <a:cxn ang="0">
                  <a:pos x="99" y="140"/>
                </a:cxn>
                <a:cxn ang="0">
                  <a:pos x="92" y="187"/>
                </a:cxn>
                <a:cxn ang="0">
                  <a:pos x="102" y="202"/>
                </a:cxn>
                <a:cxn ang="0">
                  <a:pos x="117" y="190"/>
                </a:cxn>
                <a:cxn ang="0">
                  <a:pos x="124" y="140"/>
                </a:cxn>
                <a:cxn ang="0">
                  <a:pos x="121" y="127"/>
                </a:cxn>
                <a:cxn ang="0">
                  <a:pos x="96" y="96"/>
                </a:cxn>
                <a:cxn ang="0">
                  <a:pos x="115" y="28"/>
                </a:cxn>
                <a:cxn ang="0">
                  <a:pos x="110" y="12"/>
                </a:cxn>
                <a:cxn ang="0">
                  <a:pos x="110" y="15"/>
                </a:cxn>
                <a:cxn ang="0">
                  <a:pos x="105" y="43"/>
                </a:cxn>
                <a:cxn ang="0">
                  <a:pos x="105" y="18"/>
                </a:cxn>
                <a:cxn ang="0">
                  <a:pos x="107" y="14"/>
                </a:cxn>
                <a:cxn ang="0">
                  <a:pos x="105" y="9"/>
                </a:cxn>
                <a:cxn ang="0">
                  <a:pos x="103" y="8"/>
                </a:cxn>
                <a:cxn ang="0">
                  <a:pos x="99" y="12"/>
                </a:cxn>
                <a:cxn ang="0">
                  <a:pos x="101" y="17"/>
                </a:cxn>
                <a:cxn ang="0">
                  <a:pos x="96" y="36"/>
                </a:cxn>
                <a:cxn ang="0">
                  <a:pos x="89" y="1"/>
                </a:cxn>
                <a:cxn ang="0">
                  <a:pos x="89" y="1"/>
                </a:cxn>
                <a:cxn ang="0">
                  <a:pos x="89" y="1"/>
                </a:cxn>
                <a:cxn ang="0">
                  <a:pos x="79" y="0"/>
                </a:cxn>
                <a:cxn ang="0">
                  <a:pos x="41" y="4"/>
                </a:cxn>
                <a:cxn ang="0">
                  <a:pos x="5" y="31"/>
                </a:cxn>
                <a:cxn ang="0">
                  <a:pos x="4" y="46"/>
                </a:cxn>
                <a:cxn ang="0">
                  <a:pos x="19" y="47"/>
                </a:cxn>
              </a:cxnLst>
              <a:rect l="0" t="0" r="r" b="b"/>
              <a:pathLst>
                <a:path w="126" h="203">
                  <a:moveTo>
                    <a:pt x="19" y="47"/>
                  </a:moveTo>
                  <a:cubicBezTo>
                    <a:pt x="19" y="46"/>
                    <a:pt x="19" y="46"/>
                    <a:pt x="19" y="46"/>
                  </a:cubicBezTo>
                  <a:cubicBezTo>
                    <a:pt x="19" y="46"/>
                    <a:pt x="46" y="24"/>
                    <a:pt x="48" y="24"/>
                  </a:cubicBezTo>
                  <a:cubicBezTo>
                    <a:pt x="49" y="23"/>
                    <a:pt x="71" y="24"/>
                    <a:pt x="71" y="24"/>
                  </a:cubicBezTo>
                  <a:cubicBezTo>
                    <a:pt x="64" y="27"/>
                    <a:pt x="64" y="27"/>
                    <a:pt x="64" y="27"/>
                  </a:cubicBezTo>
                  <a:cubicBezTo>
                    <a:pt x="60" y="42"/>
                    <a:pt x="50" y="73"/>
                    <a:pt x="49" y="87"/>
                  </a:cubicBezTo>
                  <a:cubicBezTo>
                    <a:pt x="49" y="89"/>
                    <a:pt x="53" y="90"/>
                    <a:pt x="53" y="91"/>
                  </a:cubicBezTo>
                  <a:cubicBezTo>
                    <a:pt x="53" y="94"/>
                    <a:pt x="57" y="105"/>
                    <a:pt x="73" y="113"/>
                  </a:cubicBezTo>
                  <a:cubicBezTo>
                    <a:pt x="77" y="118"/>
                    <a:pt x="98" y="139"/>
                    <a:pt x="99" y="140"/>
                  </a:cubicBezTo>
                  <a:cubicBezTo>
                    <a:pt x="99" y="140"/>
                    <a:pt x="92" y="187"/>
                    <a:pt x="92" y="187"/>
                  </a:cubicBezTo>
                  <a:cubicBezTo>
                    <a:pt x="91" y="195"/>
                    <a:pt x="95" y="201"/>
                    <a:pt x="102" y="202"/>
                  </a:cubicBezTo>
                  <a:cubicBezTo>
                    <a:pt x="109" y="203"/>
                    <a:pt x="115" y="198"/>
                    <a:pt x="117" y="190"/>
                  </a:cubicBezTo>
                  <a:cubicBezTo>
                    <a:pt x="117" y="190"/>
                    <a:pt x="123" y="141"/>
                    <a:pt x="124" y="140"/>
                  </a:cubicBezTo>
                  <a:cubicBezTo>
                    <a:pt x="126" y="132"/>
                    <a:pt x="123" y="129"/>
                    <a:pt x="121" y="127"/>
                  </a:cubicBezTo>
                  <a:cubicBezTo>
                    <a:pt x="120" y="124"/>
                    <a:pt x="96" y="97"/>
                    <a:pt x="96" y="96"/>
                  </a:cubicBezTo>
                  <a:cubicBezTo>
                    <a:pt x="100" y="59"/>
                    <a:pt x="115" y="34"/>
                    <a:pt x="115" y="28"/>
                  </a:cubicBezTo>
                  <a:cubicBezTo>
                    <a:pt x="114" y="17"/>
                    <a:pt x="110" y="12"/>
                    <a:pt x="110" y="12"/>
                  </a:cubicBezTo>
                  <a:cubicBezTo>
                    <a:pt x="110" y="15"/>
                    <a:pt x="110" y="15"/>
                    <a:pt x="110" y="15"/>
                  </a:cubicBezTo>
                  <a:cubicBezTo>
                    <a:pt x="110" y="31"/>
                    <a:pt x="105" y="43"/>
                    <a:pt x="105" y="43"/>
                  </a:cubicBezTo>
                  <a:cubicBezTo>
                    <a:pt x="105" y="43"/>
                    <a:pt x="106" y="24"/>
                    <a:pt x="105" y="18"/>
                  </a:cubicBezTo>
                  <a:cubicBezTo>
                    <a:pt x="106" y="16"/>
                    <a:pt x="107" y="14"/>
                    <a:pt x="107" y="14"/>
                  </a:cubicBezTo>
                  <a:cubicBezTo>
                    <a:pt x="105" y="9"/>
                    <a:pt x="105" y="9"/>
                    <a:pt x="105" y="9"/>
                  </a:cubicBezTo>
                  <a:cubicBezTo>
                    <a:pt x="105" y="9"/>
                    <a:pt x="104" y="9"/>
                    <a:pt x="103" y="8"/>
                  </a:cubicBezTo>
                  <a:cubicBezTo>
                    <a:pt x="101" y="9"/>
                    <a:pt x="99" y="12"/>
                    <a:pt x="99" y="12"/>
                  </a:cubicBezTo>
                  <a:cubicBezTo>
                    <a:pt x="99" y="12"/>
                    <a:pt x="99" y="14"/>
                    <a:pt x="101" y="17"/>
                  </a:cubicBezTo>
                  <a:cubicBezTo>
                    <a:pt x="100" y="18"/>
                    <a:pt x="99" y="26"/>
                    <a:pt x="96" y="36"/>
                  </a:cubicBezTo>
                  <a:cubicBezTo>
                    <a:pt x="96" y="9"/>
                    <a:pt x="91" y="3"/>
                    <a:pt x="89" y="1"/>
                  </a:cubicBezTo>
                  <a:cubicBezTo>
                    <a:pt x="89" y="1"/>
                    <a:pt x="89" y="1"/>
                    <a:pt x="89" y="1"/>
                  </a:cubicBezTo>
                  <a:cubicBezTo>
                    <a:pt x="89" y="1"/>
                    <a:pt x="89" y="1"/>
                    <a:pt x="89" y="1"/>
                  </a:cubicBezTo>
                  <a:cubicBezTo>
                    <a:pt x="87" y="0"/>
                    <a:pt x="79" y="0"/>
                    <a:pt x="79" y="0"/>
                  </a:cubicBezTo>
                  <a:cubicBezTo>
                    <a:pt x="72" y="1"/>
                    <a:pt x="58" y="2"/>
                    <a:pt x="41" y="4"/>
                  </a:cubicBezTo>
                  <a:cubicBezTo>
                    <a:pt x="40" y="4"/>
                    <a:pt x="5" y="31"/>
                    <a:pt x="5" y="31"/>
                  </a:cubicBezTo>
                  <a:cubicBezTo>
                    <a:pt x="0" y="35"/>
                    <a:pt x="0" y="41"/>
                    <a:pt x="4" y="46"/>
                  </a:cubicBezTo>
                  <a:cubicBezTo>
                    <a:pt x="8" y="50"/>
                    <a:pt x="14" y="50"/>
                    <a:pt x="19" y="47"/>
                  </a:cubicBezTo>
                  <a:close/>
                </a:path>
              </a:pathLst>
            </a:custGeom>
            <a:grpFill/>
            <a:ln w="9525">
              <a:noFill/>
              <a:round/>
              <a:headEnd/>
              <a:tailEnd/>
            </a:ln>
          </p:spPr>
          <p:txBody>
            <a:bodyPr/>
            <a:lstStyle/>
            <a:p>
              <a:pPr>
                <a:defRPr/>
              </a:pPr>
              <a:endParaRPr lang="en-GB">
                <a:solidFill>
                  <a:srgbClr val="000000"/>
                </a:solidFill>
              </a:endParaRPr>
            </a:p>
          </p:txBody>
        </p:sp>
        <p:sp>
          <p:nvSpPr>
            <p:cNvPr id="13" name="Freeform 68"/>
            <p:cNvSpPr>
              <a:spLocks noEditPoints="1"/>
            </p:cNvSpPr>
            <p:nvPr/>
          </p:nvSpPr>
          <p:spPr bwMode="auto">
            <a:xfrm>
              <a:off x="6751630" y="2786068"/>
              <a:ext cx="344489" cy="346076"/>
            </a:xfrm>
            <a:custGeom>
              <a:avLst/>
              <a:gdLst/>
              <a:ahLst/>
              <a:cxnLst>
                <a:cxn ang="0">
                  <a:pos x="152" y="51"/>
                </a:cxn>
                <a:cxn ang="0">
                  <a:pos x="164" y="40"/>
                </a:cxn>
                <a:cxn ang="0">
                  <a:pos x="144" y="18"/>
                </a:cxn>
                <a:cxn ang="0">
                  <a:pos x="132" y="30"/>
                </a:cxn>
                <a:cxn ang="0">
                  <a:pos x="106" y="18"/>
                </a:cxn>
                <a:cxn ang="0">
                  <a:pos x="107" y="1"/>
                </a:cxn>
                <a:cxn ang="0">
                  <a:pos x="78" y="0"/>
                </a:cxn>
                <a:cxn ang="0">
                  <a:pos x="77" y="17"/>
                </a:cxn>
                <a:cxn ang="0">
                  <a:pos x="51" y="27"/>
                </a:cxn>
                <a:cxn ang="0">
                  <a:pos x="39" y="15"/>
                </a:cxn>
                <a:cxn ang="0">
                  <a:pos x="18" y="34"/>
                </a:cxn>
                <a:cxn ang="0">
                  <a:pos x="30" y="47"/>
                </a:cxn>
                <a:cxn ang="0">
                  <a:pos x="18" y="72"/>
                </a:cxn>
                <a:cxn ang="0">
                  <a:pos x="1" y="72"/>
                </a:cxn>
                <a:cxn ang="0">
                  <a:pos x="0" y="101"/>
                </a:cxn>
                <a:cxn ang="0">
                  <a:pos x="17" y="101"/>
                </a:cxn>
                <a:cxn ang="0">
                  <a:pos x="27" y="128"/>
                </a:cxn>
                <a:cxn ang="0">
                  <a:pos x="14" y="139"/>
                </a:cxn>
                <a:cxn ang="0">
                  <a:pos x="34" y="160"/>
                </a:cxn>
                <a:cxn ang="0">
                  <a:pos x="46" y="149"/>
                </a:cxn>
                <a:cxn ang="0">
                  <a:pos x="72" y="161"/>
                </a:cxn>
                <a:cxn ang="0">
                  <a:pos x="71" y="178"/>
                </a:cxn>
                <a:cxn ang="0">
                  <a:pos x="100" y="179"/>
                </a:cxn>
                <a:cxn ang="0">
                  <a:pos x="101" y="162"/>
                </a:cxn>
                <a:cxn ang="0">
                  <a:pos x="128" y="152"/>
                </a:cxn>
                <a:cxn ang="0">
                  <a:pos x="139" y="164"/>
                </a:cxn>
                <a:cxn ang="0">
                  <a:pos x="160" y="145"/>
                </a:cxn>
                <a:cxn ang="0">
                  <a:pos x="149" y="132"/>
                </a:cxn>
                <a:cxn ang="0">
                  <a:pos x="161" y="107"/>
                </a:cxn>
                <a:cxn ang="0">
                  <a:pos x="177" y="107"/>
                </a:cxn>
                <a:cxn ang="0">
                  <a:pos x="178" y="78"/>
                </a:cxn>
                <a:cxn ang="0">
                  <a:pos x="162" y="78"/>
                </a:cxn>
                <a:cxn ang="0">
                  <a:pos x="152" y="51"/>
                </a:cxn>
                <a:cxn ang="0">
                  <a:pos x="121" y="124"/>
                </a:cxn>
                <a:cxn ang="0">
                  <a:pos x="87" y="137"/>
                </a:cxn>
                <a:cxn ang="0">
                  <a:pos x="55" y="122"/>
                </a:cxn>
                <a:cxn ang="0">
                  <a:pos x="42" y="88"/>
                </a:cxn>
                <a:cxn ang="0">
                  <a:pos x="57" y="55"/>
                </a:cxn>
                <a:cxn ang="0">
                  <a:pos x="91" y="43"/>
                </a:cxn>
                <a:cxn ang="0">
                  <a:pos x="124" y="58"/>
                </a:cxn>
                <a:cxn ang="0">
                  <a:pos x="136" y="92"/>
                </a:cxn>
                <a:cxn ang="0">
                  <a:pos x="121" y="124"/>
                </a:cxn>
              </a:cxnLst>
              <a:rect l="0" t="0" r="r" b="b"/>
              <a:pathLst>
                <a:path w="178" h="179">
                  <a:moveTo>
                    <a:pt x="152" y="51"/>
                  </a:moveTo>
                  <a:cubicBezTo>
                    <a:pt x="164" y="40"/>
                    <a:pt x="164" y="40"/>
                    <a:pt x="164" y="40"/>
                  </a:cubicBezTo>
                  <a:cubicBezTo>
                    <a:pt x="144" y="18"/>
                    <a:pt x="144" y="18"/>
                    <a:pt x="144" y="18"/>
                  </a:cubicBezTo>
                  <a:cubicBezTo>
                    <a:pt x="132" y="30"/>
                    <a:pt x="132" y="30"/>
                    <a:pt x="132" y="30"/>
                  </a:cubicBezTo>
                  <a:cubicBezTo>
                    <a:pt x="124" y="25"/>
                    <a:pt x="116" y="21"/>
                    <a:pt x="106" y="18"/>
                  </a:cubicBezTo>
                  <a:cubicBezTo>
                    <a:pt x="107" y="1"/>
                    <a:pt x="107" y="1"/>
                    <a:pt x="107" y="1"/>
                  </a:cubicBezTo>
                  <a:cubicBezTo>
                    <a:pt x="78" y="0"/>
                    <a:pt x="78" y="0"/>
                    <a:pt x="78" y="0"/>
                  </a:cubicBezTo>
                  <a:cubicBezTo>
                    <a:pt x="77" y="17"/>
                    <a:pt x="77" y="17"/>
                    <a:pt x="77" y="17"/>
                  </a:cubicBezTo>
                  <a:cubicBezTo>
                    <a:pt x="68" y="19"/>
                    <a:pt x="59" y="22"/>
                    <a:pt x="51" y="27"/>
                  </a:cubicBezTo>
                  <a:cubicBezTo>
                    <a:pt x="39" y="15"/>
                    <a:pt x="39" y="15"/>
                    <a:pt x="39" y="15"/>
                  </a:cubicBezTo>
                  <a:cubicBezTo>
                    <a:pt x="18" y="34"/>
                    <a:pt x="18" y="34"/>
                    <a:pt x="18" y="34"/>
                  </a:cubicBezTo>
                  <a:cubicBezTo>
                    <a:pt x="30" y="47"/>
                    <a:pt x="30" y="47"/>
                    <a:pt x="30" y="47"/>
                  </a:cubicBezTo>
                  <a:cubicBezTo>
                    <a:pt x="24" y="54"/>
                    <a:pt x="20" y="63"/>
                    <a:pt x="18" y="72"/>
                  </a:cubicBezTo>
                  <a:cubicBezTo>
                    <a:pt x="1" y="72"/>
                    <a:pt x="1" y="72"/>
                    <a:pt x="1" y="72"/>
                  </a:cubicBezTo>
                  <a:cubicBezTo>
                    <a:pt x="0" y="101"/>
                    <a:pt x="0" y="101"/>
                    <a:pt x="0" y="101"/>
                  </a:cubicBezTo>
                  <a:cubicBezTo>
                    <a:pt x="17" y="101"/>
                    <a:pt x="17" y="101"/>
                    <a:pt x="17" y="101"/>
                  </a:cubicBezTo>
                  <a:cubicBezTo>
                    <a:pt x="18" y="111"/>
                    <a:pt x="22" y="120"/>
                    <a:pt x="27" y="128"/>
                  </a:cubicBezTo>
                  <a:cubicBezTo>
                    <a:pt x="14" y="139"/>
                    <a:pt x="14" y="139"/>
                    <a:pt x="14" y="139"/>
                  </a:cubicBezTo>
                  <a:cubicBezTo>
                    <a:pt x="34" y="160"/>
                    <a:pt x="34" y="160"/>
                    <a:pt x="34" y="160"/>
                  </a:cubicBezTo>
                  <a:cubicBezTo>
                    <a:pt x="46" y="149"/>
                    <a:pt x="46" y="149"/>
                    <a:pt x="46" y="149"/>
                  </a:cubicBezTo>
                  <a:cubicBezTo>
                    <a:pt x="54" y="155"/>
                    <a:pt x="63" y="159"/>
                    <a:pt x="72" y="161"/>
                  </a:cubicBezTo>
                  <a:cubicBezTo>
                    <a:pt x="71" y="178"/>
                    <a:pt x="71" y="178"/>
                    <a:pt x="71" y="178"/>
                  </a:cubicBezTo>
                  <a:cubicBezTo>
                    <a:pt x="100" y="179"/>
                    <a:pt x="100" y="179"/>
                    <a:pt x="100" y="179"/>
                  </a:cubicBezTo>
                  <a:cubicBezTo>
                    <a:pt x="101" y="162"/>
                    <a:pt x="101" y="162"/>
                    <a:pt x="101" y="162"/>
                  </a:cubicBezTo>
                  <a:cubicBezTo>
                    <a:pt x="111" y="161"/>
                    <a:pt x="120" y="157"/>
                    <a:pt x="128" y="152"/>
                  </a:cubicBezTo>
                  <a:cubicBezTo>
                    <a:pt x="139" y="164"/>
                    <a:pt x="139" y="164"/>
                    <a:pt x="139" y="164"/>
                  </a:cubicBezTo>
                  <a:cubicBezTo>
                    <a:pt x="160" y="145"/>
                    <a:pt x="160" y="145"/>
                    <a:pt x="160" y="145"/>
                  </a:cubicBezTo>
                  <a:cubicBezTo>
                    <a:pt x="149" y="132"/>
                    <a:pt x="149" y="132"/>
                    <a:pt x="149" y="132"/>
                  </a:cubicBezTo>
                  <a:cubicBezTo>
                    <a:pt x="154" y="125"/>
                    <a:pt x="158" y="116"/>
                    <a:pt x="161" y="107"/>
                  </a:cubicBezTo>
                  <a:cubicBezTo>
                    <a:pt x="177" y="107"/>
                    <a:pt x="177" y="107"/>
                    <a:pt x="177" y="107"/>
                  </a:cubicBezTo>
                  <a:cubicBezTo>
                    <a:pt x="178" y="78"/>
                    <a:pt x="178" y="78"/>
                    <a:pt x="178" y="78"/>
                  </a:cubicBezTo>
                  <a:cubicBezTo>
                    <a:pt x="162" y="78"/>
                    <a:pt x="162" y="78"/>
                    <a:pt x="162" y="78"/>
                  </a:cubicBezTo>
                  <a:cubicBezTo>
                    <a:pt x="160" y="68"/>
                    <a:pt x="157" y="59"/>
                    <a:pt x="152" y="51"/>
                  </a:cubicBezTo>
                  <a:close/>
                  <a:moveTo>
                    <a:pt x="121" y="124"/>
                  </a:moveTo>
                  <a:cubicBezTo>
                    <a:pt x="112" y="133"/>
                    <a:pt x="101" y="138"/>
                    <a:pt x="87" y="137"/>
                  </a:cubicBezTo>
                  <a:cubicBezTo>
                    <a:pt x="74" y="137"/>
                    <a:pt x="63" y="131"/>
                    <a:pt x="55" y="122"/>
                  </a:cubicBezTo>
                  <a:cubicBezTo>
                    <a:pt x="46" y="113"/>
                    <a:pt x="41" y="101"/>
                    <a:pt x="42" y="88"/>
                  </a:cubicBezTo>
                  <a:cubicBezTo>
                    <a:pt x="42" y="75"/>
                    <a:pt x="48" y="63"/>
                    <a:pt x="57" y="55"/>
                  </a:cubicBezTo>
                  <a:cubicBezTo>
                    <a:pt x="66" y="47"/>
                    <a:pt x="78" y="42"/>
                    <a:pt x="91" y="43"/>
                  </a:cubicBezTo>
                  <a:cubicBezTo>
                    <a:pt x="104" y="43"/>
                    <a:pt x="116" y="49"/>
                    <a:pt x="124" y="58"/>
                  </a:cubicBezTo>
                  <a:cubicBezTo>
                    <a:pt x="132" y="67"/>
                    <a:pt x="137" y="78"/>
                    <a:pt x="136" y="92"/>
                  </a:cubicBezTo>
                  <a:cubicBezTo>
                    <a:pt x="136" y="105"/>
                    <a:pt x="130" y="116"/>
                    <a:pt x="121" y="124"/>
                  </a:cubicBezTo>
                  <a:close/>
                </a:path>
              </a:pathLst>
            </a:custGeom>
            <a:grpFill/>
            <a:ln w="9525">
              <a:noFill/>
              <a:round/>
              <a:headEnd/>
              <a:tailEnd/>
            </a:ln>
          </p:spPr>
          <p:txBody>
            <a:bodyPr/>
            <a:lstStyle/>
            <a:p>
              <a:pPr>
                <a:defRPr/>
              </a:pPr>
              <a:endParaRPr lang="en-GB">
                <a:solidFill>
                  <a:srgbClr val="000000"/>
                </a:solidFill>
              </a:endParaRPr>
            </a:p>
          </p:txBody>
        </p:sp>
        <p:sp>
          <p:nvSpPr>
            <p:cNvPr id="14" name="Freeform 69"/>
            <p:cNvSpPr>
              <a:spLocks noEditPoints="1"/>
            </p:cNvSpPr>
            <p:nvPr/>
          </p:nvSpPr>
          <p:spPr bwMode="auto">
            <a:xfrm>
              <a:off x="6538905" y="2922594"/>
              <a:ext cx="211138" cy="211138"/>
            </a:xfrm>
            <a:custGeom>
              <a:avLst/>
              <a:gdLst/>
              <a:ahLst/>
              <a:cxnLst>
                <a:cxn ang="0">
                  <a:pos x="109" y="59"/>
                </a:cxn>
                <a:cxn ang="0">
                  <a:pos x="107" y="41"/>
                </a:cxn>
                <a:cxn ang="0">
                  <a:pos x="97" y="42"/>
                </a:cxn>
                <a:cxn ang="0">
                  <a:pos x="89" y="27"/>
                </a:cxn>
                <a:cxn ang="0">
                  <a:pos x="96" y="19"/>
                </a:cxn>
                <a:cxn ang="0">
                  <a:pos x="82" y="8"/>
                </a:cxn>
                <a:cxn ang="0">
                  <a:pos x="76" y="16"/>
                </a:cxn>
                <a:cxn ang="0">
                  <a:pos x="59" y="10"/>
                </a:cxn>
                <a:cxn ang="0">
                  <a:pos x="58" y="0"/>
                </a:cxn>
                <a:cxn ang="0">
                  <a:pos x="41" y="1"/>
                </a:cxn>
                <a:cxn ang="0">
                  <a:pos x="42" y="12"/>
                </a:cxn>
                <a:cxn ang="0">
                  <a:pos x="27" y="20"/>
                </a:cxn>
                <a:cxn ang="0">
                  <a:pos x="19" y="13"/>
                </a:cxn>
                <a:cxn ang="0">
                  <a:pos x="7" y="27"/>
                </a:cxn>
                <a:cxn ang="0">
                  <a:pos x="15" y="33"/>
                </a:cxn>
                <a:cxn ang="0">
                  <a:pos x="10" y="50"/>
                </a:cxn>
                <a:cxn ang="0">
                  <a:pos x="0" y="50"/>
                </a:cxn>
                <a:cxn ang="0">
                  <a:pos x="1" y="68"/>
                </a:cxn>
                <a:cxn ang="0">
                  <a:pos x="11" y="67"/>
                </a:cxn>
                <a:cxn ang="0">
                  <a:pos x="19" y="83"/>
                </a:cxn>
                <a:cxn ang="0">
                  <a:pos x="13" y="90"/>
                </a:cxn>
                <a:cxn ang="0">
                  <a:pos x="26" y="102"/>
                </a:cxn>
                <a:cxn ang="0">
                  <a:pos x="33" y="94"/>
                </a:cxn>
                <a:cxn ang="0">
                  <a:pos x="49" y="99"/>
                </a:cxn>
                <a:cxn ang="0">
                  <a:pos x="50" y="109"/>
                </a:cxn>
                <a:cxn ang="0">
                  <a:pos x="68" y="108"/>
                </a:cxn>
                <a:cxn ang="0">
                  <a:pos x="67" y="98"/>
                </a:cxn>
                <a:cxn ang="0">
                  <a:pos x="82" y="90"/>
                </a:cxn>
                <a:cxn ang="0">
                  <a:pos x="90" y="96"/>
                </a:cxn>
                <a:cxn ang="0">
                  <a:pos x="101" y="83"/>
                </a:cxn>
                <a:cxn ang="0">
                  <a:pos x="94" y="76"/>
                </a:cxn>
                <a:cxn ang="0">
                  <a:pos x="99" y="60"/>
                </a:cxn>
                <a:cxn ang="0">
                  <a:pos x="109" y="59"/>
                </a:cxn>
                <a:cxn ang="0">
                  <a:pos x="76" y="73"/>
                </a:cxn>
                <a:cxn ang="0">
                  <a:pos x="57" y="84"/>
                </a:cxn>
                <a:cxn ang="0">
                  <a:pos x="36" y="77"/>
                </a:cxn>
                <a:cxn ang="0">
                  <a:pos x="26" y="57"/>
                </a:cxn>
                <a:cxn ang="0">
                  <a:pos x="32" y="36"/>
                </a:cxn>
                <a:cxn ang="0">
                  <a:pos x="52" y="26"/>
                </a:cxn>
                <a:cxn ang="0">
                  <a:pos x="73" y="33"/>
                </a:cxn>
                <a:cxn ang="0">
                  <a:pos x="83" y="52"/>
                </a:cxn>
                <a:cxn ang="0">
                  <a:pos x="76" y="73"/>
                </a:cxn>
              </a:cxnLst>
              <a:rect l="0" t="0" r="r" b="b"/>
              <a:pathLst>
                <a:path w="109" h="109">
                  <a:moveTo>
                    <a:pt x="109" y="59"/>
                  </a:moveTo>
                  <a:cubicBezTo>
                    <a:pt x="107" y="41"/>
                    <a:pt x="107" y="41"/>
                    <a:pt x="107" y="41"/>
                  </a:cubicBezTo>
                  <a:cubicBezTo>
                    <a:pt x="97" y="42"/>
                    <a:pt x="97" y="42"/>
                    <a:pt x="97" y="42"/>
                  </a:cubicBezTo>
                  <a:cubicBezTo>
                    <a:pt x="96" y="36"/>
                    <a:pt x="93" y="31"/>
                    <a:pt x="89" y="27"/>
                  </a:cubicBezTo>
                  <a:cubicBezTo>
                    <a:pt x="96" y="19"/>
                    <a:pt x="96" y="19"/>
                    <a:pt x="96" y="19"/>
                  </a:cubicBezTo>
                  <a:cubicBezTo>
                    <a:pt x="82" y="8"/>
                    <a:pt x="82" y="8"/>
                    <a:pt x="82" y="8"/>
                  </a:cubicBezTo>
                  <a:cubicBezTo>
                    <a:pt x="76" y="16"/>
                    <a:pt x="76" y="16"/>
                    <a:pt x="76" y="16"/>
                  </a:cubicBezTo>
                  <a:cubicBezTo>
                    <a:pt x="71" y="13"/>
                    <a:pt x="65" y="11"/>
                    <a:pt x="59" y="10"/>
                  </a:cubicBezTo>
                  <a:cubicBezTo>
                    <a:pt x="58" y="0"/>
                    <a:pt x="58" y="0"/>
                    <a:pt x="58" y="0"/>
                  </a:cubicBezTo>
                  <a:cubicBezTo>
                    <a:pt x="41" y="1"/>
                    <a:pt x="41" y="1"/>
                    <a:pt x="41" y="1"/>
                  </a:cubicBezTo>
                  <a:cubicBezTo>
                    <a:pt x="42" y="12"/>
                    <a:pt x="42" y="12"/>
                    <a:pt x="42" y="12"/>
                  </a:cubicBezTo>
                  <a:cubicBezTo>
                    <a:pt x="36" y="14"/>
                    <a:pt x="31" y="16"/>
                    <a:pt x="27" y="20"/>
                  </a:cubicBezTo>
                  <a:cubicBezTo>
                    <a:pt x="19" y="13"/>
                    <a:pt x="19" y="13"/>
                    <a:pt x="19" y="13"/>
                  </a:cubicBezTo>
                  <a:cubicBezTo>
                    <a:pt x="7" y="27"/>
                    <a:pt x="7" y="27"/>
                    <a:pt x="7" y="27"/>
                  </a:cubicBezTo>
                  <a:cubicBezTo>
                    <a:pt x="15" y="33"/>
                    <a:pt x="15" y="33"/>
                    <a:pt x="15" y="33"/>
                  </a:cubicBezTo>
                  <a:cubicBezTo>
                    <a:pt x="12" y="38"/>
                    <a:pt x="11" y="44"/>
                    <a:pt x="10" y="50"/>
                  </a:cubicBezTo>
                  <a:cubicBezTo>
                    <a:pt x="0" y="50"/>
                    <a:pt x="0" y="50"/>
                    <a:pt x="0" y="50"/>
                  </a:cubicBezTo>
                  <a:cubicBezTo>
                    <a:pt x="1" y="68"/>
                    <a:pt x="1" y="68"/>
                    <a:pt x="1" y="68"/>
                  </a:cubicBezTo>
                  <a:cubicBezTo>
                    <a:pt x="11" y="67"/>
                    <a:pt x="11" y="67"/>
                    <a:pt x="11" y="67"/>
                  </a:cubicBezTo>
                  <a:cubicBezTo>
                    <a:pt x="13" y="73"/>
                    <a:pt x="16" y="78"/>
                    <a:pt x="19" y="83"/>
                  </a:cubicBezTo>
                  <a:cubicBezTo>
                    <a:pt x="13" y="90"/>
                    <a:pt x="13" y="90"/>
                    <a:pt x="13" y="90"/>
                  </a:cubicBezTo>
                  <a:cubicBezTo>
                    <a:pt x="26" y="102"/>
                    <a:pt x="26" y="102"/>
                    <a:pt x="26" y="102"/>
                  </a:cubicBezTo>
                  <a:cubicBezTo>
                    <a:pt x="33" y="94"/>
                    <a:pt x="33" y="94"/>
                    <a:pt x="33" y="94"/>
                  </a:cubicBezTo>
                  <a:cubicBezTo>
                    <a:pt x="38" y="97"/>
                    <a:pt x="43" y="99"/>
                    <a:pt x="49" y="99"/>
                  </a:cubicBezTo>
                  <a:cubicBezTo>
                    <a:pt x="50" y="109"/>
                    <a:pt x="50" y="109"/>
                    <a:pt x="50" y="109"/>
                  </a:cubicBezTo>
                  <a:cubicBezTo>
                    <a:pt x="68" y="108"/>
                    <a:pt x="68" y="108"/>
                    <a:pt x="68" y="108"/>
                  </a:cubicBezTo>
                  <a:cubicBezTo>
                    <a:pt x="67" y="98"/>
                    <a:pt x="67" y="98"/>
                    <a:pt x="67" y="98"/>
                  </a:cubicBezTo>
                  <a:cubicBezTo>
                    <a:pt x="73" y="96"/>
                    <a:pt x="78" y="93"/>
                    <a:pt x="82" y="90"/>
                  </a:cubicBezTo>
                  <a:cubicBezTo>
                    <a:pt x="90" y="96"/>
                    <a:pt x="90" y="96"/>
                    <a:pt x="90" y="96"/>
                  </a:cubicBezTo>
                  <a:cubicBezTo>
                    <a:pt x="101" y="83"/>
                    <a:pt x="101" y="83"/>
                    <a:pt x="101" y="83"/>
                  </a:cubicBezTo>
                  <a:cubicBezTo>
                    <a:pt x="94" y="76"/>
                    <a:pt x="94" y="76"/>
                    <a:pt x="94" y="76"/>
                  </a:cubicBezTo>
                  <a:cubicBezTo>
                    <a:pt x="96" y="71"/>
                    <a:pt x="98" y="66"/>
                    <a:pt x="99" y="60"/>
                  </a:cubicBezTo>
                  <a:lnTo>
                    <a:pt x="109" y="59"/>
                  </a:lnTo>
                  <a:close/>
                  <a:moveTo>
                    <a:pt x="76" y="73"/>
                  </a:moveTo>
                  <a:cubicBezTo>
                    <a:pt x="72" y="79"/>
                    <a:pt x="65" y="83"/>
                    <a:pt x="57" y="84"/>
                  </a:cubicBezTo>
                  <a:cubicBezTo>
                    <a:pt x="49" y="84"/>
                    <a:pt x="41" y="82"/>
                    <a:pt x="36" y="77"/>
                  </a:cubicBezTo>
                  <a:cubicBezTo>
                    <a:pt x="30" y="72"/>
                    <a:pt x="26" y="65"/>
                    <a:pt x="26" y="57"/>
                  </a:cubicBezTo>
                  <a:cubicBezTo>
                    <a:pt x="25" y="49"/>
                    <a:pt x="28" y="42"/>
                    <a:pt x="32" y="36"/>
                  </a:cubicBezTo>
                  <a:cubicBezTo>
                    <a:pt x="37" y="31"/>
                    <a:pt x="44" y="27"/>
                    <a:pt x="52" y="26"/>
                  </a:cubicBezTo>
                  <a:cubicBezTo>
                    <a:pt x="60" y="25"/>
                    <a:pt x="67" y="28"/>
                    <a:pt x="73" y="33"/>
                  </a:cubicBezTo>
                  <a:cubicBezTo>
                    <a:pt x="79" y="38"/>
                    <a:pt x="82" y="44"/>
                    <a:pt x="83" y="52"/>
                  </a:cubicBezTo>
                  <a:cubicBezTo>
                    <a:pt x="84" y="60"/>
                    <a:pt x="81" y="68"/>
                    <a:pt x="76" y="73"/>
                  </a:cubicBezTo>
                  <a:close/>
                </a:path>
              </a:pathLst>
            </a:custGeom>
            <a:grpFill/>
            <a:ln w="9525">
              <a:noFill/>
              <a:round/>
              <a:headEnd/>
              <a:tailEnd/>
            </a:ln>
          </p:spPr>
          <p:txBody>
            <a:bodyPr/>
            <a:lstStyle/>
            <a:p>
              <a:pPr>
                <a:defRPr/>
              </a:pPr>
              <a:endParaRPr lang="en-GB">
                <a:solidFill>
                  <a:srgbClr val="000000"/>
                </a:solidFill>
              </a:endParaRPr>
            </a:p>
          </p:txBody>
        </p:sp>
        <p:sp>
          <p:nvSpPr>
            <p:cNvPr id="15" name="Freeform 70"/>
            <p:cNvSpPr>
              <a:spLocks noEditPoints="1"/>
            </p:cNvSpPr>
            <p:nvPr/>
          </p:nvSpPr>
          <p:spPr bwMode="auto">
            <a:xfrm>
              <a:off x="6900856" y="2576518"/>
              <a:ext cx="211138" cy="212725"/>
            </a:xfrm>
            <a:custGeom>
              <a:avLst/>
              <a:gdLst/>
              <a:ahLst/>
              <a:cxnLst>
                <a:cxn ang="0">
                  <a:pos x="99" y="50"/>
                </a:cxn>
                <a:cxn ang="0">
                  <a:pos x="94" y="34"/>
                </a:cxn>
                <a:cxn ang="0">
                  <a:pos x="102" y="27"/>
                </a:cxn>
                <a:cxn ang="0">
                  <a:pos x="91" y="13"/>
                </a:cxn>
                <a:cxn ang="0">
                  <a:pos x="83" y="20"/>
                </a:cxn>
                <a:cxn ang="0">
                  <a:pos x="67" y="12"/>
                </a:cxn>
                <a:cxn ang="0">
                  <a:pos x="68" y="2"/>
                </a:cxn>
                <a:cxn ang="0">
                  <a:pos x="51" y="0"/>
                </a:cxn>
                <a:cxn ang="0">
                  <a:pos x="50" y="10"/>
                </a:cxn>
                <a:cxn ang="0">
                  <a:pos x="33" y="16"/>
                </a:cxn>
                <a:cxn ang="0">
                  <a:pos x="27" y="7"/>
                </a:cxn>
                <a:cxn ang="0">
                  <a:pos x="13" y="19"/>
                </a:cxn>
                <a:cxn ang="0">
                  <a:pos x="20" y="27"/>
                </a:cxn>
                <a:cxn ang="0">
                  <a:pos x="12" y="42"/>
                </a:cxn>
                <a:cxn ang="0">
                  <a:pos x="1" y="41"/>
                </a:cxn>
                <a:cxn ang="0">
                  <a:pos x="0" y="59"/>
                </a:cxn>
                <a:cxn ang="0">
                  <a:pos x="10" y="60"/>
                </a:cxn>
                <a:cxn ang="0">
                  <a:pos x="15" y="76"/>
                </a:cxn>
                <a:cxn ang="0">
                  <a:pos x="7" y="83"/>
                </a:cxn>
                <a:cxn ang="0">
                  <a:pos x="18" y="96"/>
                </a:cxn>
                <a:cxn ang="0">
                  <a:pos x="26" y="90"/>
                </a:cxn>
                <a:cxn ang="0">
                  <a:pos x="42" y="98"/>
                </a:cxn>
                <a:cxn ang="0">
                  <a:pos x="41" y="108"/>
                </a:cxn>
                <a:cxn ang="0">
                  <a:pos x="58" y="110"/>
                </a:cxn>
                <a:cxn ang="0">
                  <a:pos x="59" y="100"/>
                </a:cxn>
                <a:cxn ang="0">
                  <a:pos x="76" y="94"/>
                </a:cxn>
                <a:cxn ang="0">
                  <a:pos x="82" y="102"/>
                </a:cxn>
                <a:cxn ang="0">
                  <a:pos x="96" y="91"/>
                </a:cxn>
                <a:cxn ang="0">
                  <a:pos x="89" y="83"/>
                </a:cxn>
                <a:cxn ang="0">
                  <a:pos x="98" y="68"/>
                </a:cxn>
                <a:cxn ang="0">
                  <a:pos x="108" y="69"/>
                </a:cxn>
                <a:cxn ang="0">
                  <a:pos x="109" y="51"/>
                </a:cxn>
                <a:cxn ang="0">
                  <a:pos x="99" y="50"/>
                </a:cxn>
                <a:cxn ang="0">
                  <a:pos x="83" y="58"/>
                </a:cxn>
                <a:cxn ang="0">
                  <a:pos x="73" y="77"/>
                </a:cxn>
                <a:cxn ang="0">
                  <a:pos x="52" y="84"/>
                </a:cxn>
                <a:cxn ang="0">
                  <a:pos x="32" y="73"/>
                </a:cxn>
                <a:cxn ang="0">
                  <a:pos x="26" y="52"/>
                </a:cxn>
                <a:cxn ang="0">
                  <a:pos x="36" y="33"/>
                </a:cxn>
                <a:cxn ang="0">
                  <a:pos x="57" y="26"/>
                </a:cxn>
                <a:cxn ang="0">
                  <a:pos x="77" y="37"/>
                </a:cxn>
                <a:cxn ang="0">
                  <a:pos x="83" y="58"/>
                </a:cxn>
              </a:cxnLst>
              <a:rect l="0" t="0" r="r" b="b"/>
              <a:pathLst>
                <a:path w="109" h="110">
                  <a:moveTo>
                    <a:pt x="99" y="50"/>
                  </a:moveTo>
                  <a:cubicBezTo>
                    <a:pt x="99" y="44"/>
                    <a:pt x="97" y="39"/>
                    <a:pt x="94" y="34"/>
                  </a:cubicBezTo>
                  <a:cubicBezTo>
                    <a:pt x="102" y="27"/>
                    <a:pt x="102" y="27"/>
                    <a:pt x="102" y="27"/>
                  </a:cubicBezTo>
                  <a:cubicBezTo>
                    <a:pt x="91" y="13"/>
                    <a:pt x="91" y="13"/>
                    <a:pt x="91" y="13"/>
                  </a:cubicBezTo>
                  <a:cubicBezTo>
                    <a:pt x="83" y="20"/>
                    <a:pt x="83" y="20"/>
                    <a:pt x="83" y="20"/>
                  </a:cubicBezTo>
                  <a:cubicBezTo>
                    <a:pt x="78" y="16"/>
                    <a:pt x="73" y="14"/>
                    <a:pt x="67" y="12"/>
                  </a:cubicBezTo>
                  <a:cubicBezTo>
                    <a:pt x="68" y="2"/>
                    <a:pt x="68" y="2"/>
                    <a:pt x="68" y="2"/>
                  </a:cubicBezTo>
                  <a:cubicBezTo>
                    <a:pt x="51" y="0"/>
                    <a:pt x="51" y="0"/>
                    <a:pt x="51" y="0"/>
                  </a:cubicBezTo>
                  <a:cubicBezTo>
                    <a:pt x="50" y="10"/>
                    <a:pt x="50" y="10"/>
                    <a:pt x="50" y="10"/>
                  </a:cubicBezTo>
                  <a:cubicBezTo>
                    <a:pt x="44" y="11"/>
                    <a:pt x="39" y="13"/>
                    <a:pt x="33" y="16"/>
                  </a:cubicBezTo>
                  <a:cubicBezTo>
                    <a:pt x="27" y="7"/>
                    <a:pt x="27" y="7"/>
                    <a:pt x="27" y="7"/>
                  </a:cubicBezTo>
                  <a:cubicBezTo>
                    <a:pt x="13" y="19"/>
                    <a:pt x="13" y="19"/>
                    <a:pt x="13" y="19"/>
                  </a:cubicBezTo>
                  <a:cubicBezTo>
                    <a:pt x="20" y="27"/>
                    <a:pt x="20" y="27"/>
                    <a:pt x="20" y="27"/>
                  </a:cubicBezTo>
                  <a:cubicBezTo>
                    <a:pt x="16" y="31"/>
                    <a:pt x="13" y="37"/>
                    <a:pt x="12" y="42"/>
                  </a:cubicBezTo>
                  <a:cubicBezTo>
                    <a:pt x="1" y="41"/>
                    <a:pt x="1" y="41"/>
                    <a:pt x="1" y="41"/>
                  </a:cubicBezTo>
                  <a:cubicBezTo>
                    <a:pt x="0" y="59"/>
                    <a:pt x="0" y="59"/>
                    <a:pt x="0" y="59"/>
                  </a:cubicBezTo>
                  <a:cubicBezTo>
                    <a:pt x="10" y="60"/>
                    <a:pt x="10" y="60"/>
                    <a:pt x="10" y="60"/>
                  </a:cubicBezTo>
                  <a:cubicBezTo>
                    <a:pt x="11" y="65"/>
                    <a:pt x="12" y="71"/>
                    <a:pt x="15" y="76"/>
                  </a:cubicBezTo>
                  <a:cubicBezTo>
                    <a:pt x="7" y="83"/>
                    <a:pt x="7" y="83"/>
                    <a:pt x="7" y="83"/>
                  </a:cubicBezTo>
                  <a:cubicBezTo>
                    <a:pt x="18" y="96"/>
                    <a:pt x="18" y="96"/>
                    <a:pt x="18" y="96"/>
                  </a:cubicBezTo>
                  <a:cubicBezTo>
                    <a:pt x="26" y="90"/>
                    <a:pt x="26" y="90"/>
                    <a:pt x="26" y="90"/>
                  </a:cubicBezTo>
                  <a:cubicBezTo>
                    <a:pt x="31" y="93"/>
                    <a:pt x="36" y="96"/>
                    <a:pt x="42" y="98"/>
                  </a:cubicBezTo>
                  <a:cubicBezTo>
                    <a:pt x="41" y="108"/>
                    <a:pt x="41" y="108"/>
                    <a:pt x="41" y="108"/>
                  </a:cubicBezTo>
                  <a:cubicBezTo>
                    <a:pt x="58" y="110"/>
                    <a:pt x="58" y="110"/>
                    <a:pt x="58" y="110"/>
                  </a:cubicBezTo>
                  <a:cubicBezTo>
                    <a:pt x="59" y="100"/>
                    <a:pt x="59" y="100"/>
                    <a:pt x="59" y="100"/>
                  </a:cubicBezTo>
                  <a:cubicBezTo>
                    <a:pt x="65" y="99"/>
                    <a:pt x="71" y="97"/>
                    <a:pt x="76" y="94"/>
                  </a:cubicBezTo>
                  <a:cubicBezTo>
                    <a:pt x="82" y="102"/>
                    <a:pt x="82" y="102"/>
                    <a:pt x="82" y="102"/>
                  </a:cubicBezTo>
                  <a:cubicBezTo>
                    <a:pt x="96" y="91"/>
                    <a:pt x="96" y="91"/>
                    <a:pt x="96" y="91"/>
                  </a:cubicBezTo>
                  <a:cubicBezTo>
                    <a:pt x="89" y="83"/>
                    <a:pt x="89" y="83"/>
                    <a:pt x="89" y="83"/>
                  </a:cubicBezTo>
                  <a:cubicBezTo>
                    <a:pt x="93" y="79"/>
                    <a:pt x="96" y="73"/>
                    <a:pt x="98" y="68"/>
                  </a:cubicBezTo>
                  <a:cubicBezTo>
                    <a:pt x="108" y="69"/>
                    <a:pt x="108" y="69"/>
                    <a:pt x="108" y="69"/>
                  </a:cubicBezTo>
                  <a:cubicBezTo>
                    <a:pt x="109" y="51"/>
                    <a:pt x="109" y="51"/>
                    <a:pt x="109" y="51"/>
                  </a:cubicBezTo>
                  <a:lnTo>
                    <a:pt x="99" y="50"/>
                  </a:lnTo>
                  <a:close/>
                  <a:moveTo>
                    <a:pt x="83" y="58"/>
                  </a:moveTo>
                  <a:cubicBezTo>
                    <a:pt x="83" y="65"/>
                    <a:pt x="79" y="72"/>
                    <a:pt x="73" y="77"/>
                  </a:cubicBezTo>
                  <a:cubicBezTo>
                    <a:pt x="67" y="82"/>
                    <a:pt x="59" y="84"/>
                    <a:pt x="52" y="84"/>
                  </a:cubicBezTo>
                  <a:cubicBezTo>
                    <a:pt x="45" y="83"/>
                    <a:pt x="37" y="80"/>
                    <a:pt x="32" y="73"/>
                  </a:cubicBezTo>
                  <a:cubicBezTo>
                    <a:pt x="27" y="67"/>
                    <a:pt x="25" y="60"/>
                    <a:pt x="26" y="52"/>
                  </a:cubicBezTo>
                  <a:cubicBezTo>
                    <a:pt x="27" y="45"/>
                    <a:pt x="30" y="38"/>
                    <a:pt x="36" y="33"/>
                  </a:cubicBezTo>
                  <a:cubicBezTo>
                    <a:pt x="42" y="28"/>
                    <a:pt x="50" y="26"/>
                    <a:pt x="57" y="26"/>
                  </a:cubicBezTo>
                  <a:cubicBezTo>
                    <a:pt x="65" y="27"/>
                    <a:pt x="72" y="30"/>
                    <a:pt x="77" y="37"/>
                  </a:cubicBezTo>
                  <a:cubicBezTo>
                    <a:pt x="82" y="43"/>
                    <a:pt x="84" y="50"/>
                    <a:pt x="83" y="58"/>
                  </a:cubicBezTo>
                  <a:close/>
                </a:path>
              </a:pathLst>
            </a:custGeom>
            <a:grpFill/>
            <a:ln w="9525">
              <a:noFill/>
              <a:round/>
              <a:headEnd/>
              <a:tailEnd/>
            </a:ln>
          </p:spPr>
          <p:txBody>
            <a:bodyPr/>
            <a:lstStyle/>
            <a:p>
              <a:pPr>
                <a:defRPr/>
              </a:pPr>
              <a:endParaRPr lang="en-GB">
                <a:solidFill>
                  <a:srgbClr val="000000"/>
                </a:solidFill>
              </a:endParaRPr>
            </a:p>
          </p:txBody>
        </p:sp>
      </p:grpSp>
      <p:sp>
        <p:nvSpPr>
          <p:cNvPr id="17" name="Rectangle 12"/>
          <p:cNvSpPr>
            <a:spLocks noChangeArrowheads="1"/>
          </p:cNvSpPr>
          <p:nvPr/>
        </p:nvSpPr>
        <p:spPr bwMode="auto">
          <a:xfrm>
            <a:off x="4966421" y="2969796"/>
            <a:ext cx="1314450" cy="571500"/>
          </a:xfrm>
          <a:prstGeom prst="rect">
            <a:avLst/>
          </a:prstGeom>
          <a:solidFill>
            <a:srgbClr val="FF9900"/>
          </a:solidFill>
          <a:ln w="9525">
            <a:solidFill>
              <a:schemeClr val="tx1"/>
            </a:solidFill>
            <a:miter lim="800000"/>
            <a:headEnd/>
            <a:tailEnd/>
          </a:ln>
          <a:effectLst/>
        </p:spPr>
        <p:txBody>
          <a:bodyPr wrap="none" anchor="ctr"/>
          <a:lstStyle/>
          <a:p>
            <a:pPr eaLnBrk="1" hangingPunct="1"/>
            <a:endParaRPr lang="en-GB">
              <a:solidFill>
                <a:srgbClr val="000000"/>
              </a:solidFill>
              <a:latin typeface="Arial" pitchFamily="34" charset="0"/>
              <a:cs typeface="Arial" pitchFamily="34" charset="0"/>
            </a:endParaRPr>
          </a:p>
        </p:txBody>
      </p:sp>
      <p:sp>
        <p:nvSpPr>
          <p:cNvPr id="18" name="Text Box 13"/>
          <p:cNvSpPr txBox="1">
            <a:spLocks noChangeArrowheads="1"/>
          </p:cNvSpPr>
          <p:nvPr/>
        </p:nvSpPr>
        <p:spPr bwMode="auto">
          <a:xfrm>
            <a:off x="5125790" y="3007122"/>
            <a:ext cx="1097931" cy="553998"/>
          </a:xfrm>
          <a:prstGeom prst="rect">
            <a:avLst/>
          </a:prstGeom>
          <a:noFill/>
          <a:ln w="9525">
            <a:noFill/>
            <a:miter lim="800000"/>
            <a:headEnd/>
            <a:tailEnd/>
          </a:ln>
          <a:effectLst/>
        </p:spPr>
        <p:txBody>
          <a:bodyPr wrap="square">
            <a:spAutoFit/>
          </a:bodyPr>
          <a:lstStyle/>
          <a:p>
            <a:pPr algn="ctr" eaLnBrk="1" hangingPunct="1">
              <a:spcBef>
                <a:spcPct val="50000"/>
              </a:spcBef>
            </a:pPr>
            <a:r>
              <a:rPr lang="en-US" sz="1500" dirty="0">
                <a:solidFill>
                  <a:srgbClr val="000000"/>
                </a:solidFill>
              </a:rPr>
              <a:t>Profit Controller</a:t>
            </a:r>
          </a:p>
        </p:txBody>
      </p:sp>
      <p:sp>
        <p:nvSpPr>
          <p:cNvPr id="19" name="Line 14"/>
          <p:cNvSpPr>
            <a:spLocks noChangeShapeType="1"/>
          </p:cNvSpPr>
          <p:nvPr/>
        </p:nvSpPr>
        <p:spPr bwMode="auto">
          <a:xfrm>
            <a:off x="4566371" y="3084096"/>
            <a:ext cx="400050" cy="0"/>
          </a:xfrm>
          <a:prstGeom prst="line">
            <a:avLst/>
          </a:prstGeom>
          <a:noFill/>
          <a:ln w="9525">
            <a:solidFill>
              <a:schemeClr val="tx1"/>
            </a:solidFill>
            <a:round/>
            <a:headEnd/>
            <a:tailEnd type="triangle" w="sm" len="lg"/>
          </a:ln>
          <a:effectLst/>
        </p:spPr>
        <p:txBody>
          <a:bodyPr/>
          <a:lstStyle/>
          <a:p>
            <a:pPr eaLnBrk="1" hangingPunct="1"/>
            <a:endParaRPr lang="en-GB">
              <a:solidFill>
                <a:srgbClr val="000000"/>
              </a:solidFill>
              <a:latin typeface="Arial" pitchFamily="34" charset="0"/>
              <a:cs typeface="Arial" pitchFamily="34" charset="0"/>
            </a:endParaRPr>
          </a:p>
        </p:txBody>
      </p:sp>
      <p:sp>
        <p:nvSpPr>
          <p:cNvPr id="20" name="Text Box 15"/>
          <p:cNvSpPr txBox="1">
            <a:spLocks noChangeArrowheads="1"/>
          </p:cNvSpPr>
          <p:nvPr/>
        </p:nvSpPr>
        <p:spPr bwMode="auto">
          <a:xfrm>
            <a:off x="4166321" y="2956212"/>
            <a:ext cx="400050" cy="361637"/>
          </a:xfrm>
          <a:prstGeom prst="rect">
            <a:avLst/>
          </a:prstGeom>
          <a:noFill/>
          <a:ln w="9525">
            <a:noFill/>
            <a:miter lim="800000"/>
            <a:headEnd/>
            <a:tailEnd/>
          </a:ln>
          <a:effectLst/>
        </p:spPr>
        <p:txBody>
          <a:bodyPr>
            <a:spAutoFit/>
          </a:bodyPr>
          <a:lstStyle/>
          <a:p>
            <a:pPr eaLnBrk="1" hangingPunct="1">
              <a:spcBef>
                <a:spcPct val="50000"/>
              </a:spcBef>
            </a:pPr>
            <a:r>
              <a:rPr lang="en-US" sz="1050" b="1">
                <a:solidFill>
                  <a:srgbClr val="000000"/>
                </a:solidFill>
              </a:rPr>
              <a:t>CV</a:t>
            </a:r>
            <a:r>
              <a:rPr lang="en-US" sz="1050" b="1" baseline="-25000">
                <a:solidFill>
                  <a:srgbClr val="000000"/>
                </a:solidFill>
              </a:rPr>
              <a:t>1</a:t>
            </a:r>
          </a:p>
        </p:txBody>
      </p:sp>
      <p:sp>
        <p:nvSpPr>
          <p:cNvPr id="21" name="Line 16"/>
          <p:cNvSpPr>
            <a:spLocks noChangeShapeType="1"/>
          </p:cNvSpPr>
          <p:nvPr/>
        </p:nvSpPr>
        <p:spPr bwMode="auto">
          <a:xfrm>
            <a:off x="4566371" y="3255546"/>
            <a:ext cx="400050" cy="0"/>
          </a:xfrm>
          <a:prstGeom prst="line">
            <a:avLst/>
          </a:prstGeom>
          <a:noFill/>
          <a:ln w="9525">
            <a:solidFill>
              <a:schemeClr val="tx1"/>
            </a:solidFill>
            <a:round/>
            <a:headEnd/>
            <a:tailEnd type="triangle" w="sm" len="lg"/>
          </a:ln>
          <a:effectLst/>
        </p:spPr>
        <p:txBody>
          <a:bodyPr/>
          <a:lstStyle/>
          <a:p>
            <a:pPr eaLnBrk="1" hangingPunct="1"/>
            <a:endParaRPr lang="en-GB">
              <a:solidFill>
                <a:srgbClr val="000000"/>
              </a:solidFill>
              <a:latin typeface="Arial" pitchFamily="34" charset="0"/>
              <a:cs typeface="Arial" pitchFamily="34" charset="0"/>
            </a:endParaRPr>
          </a:p>
        </p:txBody>
      </p:sp>
      <p:sp>
        <p:nvSpPr>
          <p:cNvPr id="22" name="Text Box 17"/>
          <p:cNvSpPr txBox="1">
            <a:spLocks noChangeArrowheads="1"/>
          </p:cNvSpPr>
          <p:nvPr/>
        </p:nvSpPr>
        <p:spPr bwMode="auto">
          <a:xfrm>
            <a:off x="4166321" y="3127662"/>
            <a:ext cx="400050" cy="361637"/>
          </a:xfrm>
          <a:prstGeom prst="rect">
            <a:avLst/>
          </a:prstGeom>
          <a:noFill/>
          <a:ln w="9525">
            <a:noFill/>
            <a:miter lim="800000"/>
            <a:headEnd/>
            <a:tailEnd/>
          </a:ln>
          <a:effectLst/>
        </p:spPr>
        <p:txBody>
          <a:bodyPr>
            <a:spAutoFit/>
          </a:bodyPr>
          <a:lstStyle/>
          <a:p>
            <a:pPr eaLnBrk="1" hangingPunct="1">
              <a:spcBef>
                <a:spcPct val="50000"/>
              </a:spcBef>
            </a:pPr>
            <a:r>
              <a:rPr lang="en-US" sz="1050" b="1">
                <a:solidFill>
                  <a:srgbClr val="000000"/>
                </a:solidFill>
              </a:rPr>
              <a:t>CV</a:t>
            </a:r>
            <a:r>
              <a:rPr lang="en-US" sz="1050" b="1" baseline="-25000">
                <a:solidFill>
                  <a:srgbClr val="000000"/>
                </a:solidFill>
              </a:rPr>
              <a:t>2</a:t>
            </a:r>
          </a:p>
        </p:txBody>
      </p:sp>
      <p:sp>
        <p:nvSpPr>
          <p:cNvPr id="23" name="Line 18"/>
          <p:cNvSpPr>
            <a:spLocks noChangeShapeType="1"/>
          </p:cNvSpPr>
          <p:nvPr/>
        </p:nvSpPr>
        <p:spPr bwMode="auto">
          <a:xfrm>
            <a:off x="4623521" y="3484146"/>
            <a:ext cx="342900" cy="0"/>
          </a:xfrm>
          <a:prstGeom prst="line">
            <a:avLst/>
          </a:prstGeom>
          <a:noFill/>
          <a:ln w="9525">
            <a:solidFill>
              <a:schemeClr val="tx1"/>
            </a:solidFill>
            <a:round/>
            <a:headEnd/>
            <a:tailEnd type="triangle" w="sm" len="lg"/>
          </a:ln>
          <a:effectLst/>
        </p:spPr>
        <p:txBody>
          <a:bodyPr/>
          <a:lstStyle/>
          <a:p>
            <a:pPr eaLnBrk="1" hangingPunct="1"/>
            <a:endParaRPr lang="en-GB">
              <a:solidFill>
                <a:srgbClr val="000000"/>
              </a:solidFill>
              <a:latin typeface="Arial" pitchFamily="34" charset="0"/>
              <a:cs typeface="Arial" pitchFamily="34" charset="0"/>
            </a:endParaRPr>
          </a:p>
        </p:txBody>
      </p:sp>
      <p:sp>
        <p:nvSpPr>
          <p:cNvPr id="24" name="Text Box 19"/>
          <p:cNvSpPr txBox="1">
            <a:spLocks noChangeArrowheads="1"/>
          </p:cNvSpPr>
          <p:nvPr/>
        </p:nvSpPr>
        <p:spPr bwMode="auto">
          <a:xfrm>
            <a:off x="4166321" y="3356262"/>
            <a:ext cx="400050" cy="361637"/>
          </a:xfrm>
          <a:prstGeom prst="rect">
            <a:avLst/>
          </a:prstGeom>
          <a:noFill/>
          <a:ln w="9525">
            <a:noFill/>
            <a:miter lim="800000"/>
            <a:headEnd/>
            <a:tailEnd/>
          </a:ln>
          <a:effectLst/>
        </p:spPr>
        <p:txBody>
          <a:bodyPr>
            <a:spAutoFit/>
          </a:bodyPr>
          <a:lstStyle/>
          <a:p>
            <a:pPr eaLnBrk="1" hangingPunct="1">
              <a:spcBef>
                <a:spcPct val="50000"/>
              </a:spcBef>
            </a:pPr>
            <a:r>
              <a:rPr lang="en-US" sz="1050" b="1" dirty="0" err="1">
                <a:solidFill>
                  <a:srgbClr val="000000"/>
                </a:solidFill>
              </a:rPr>
              <a:t>CV</a:t>
            </a:r>
            <a:r>
              <a:rPr lang="en-US" sz="1050" b="1" baseline="-25000" dirty="0" err="1">
                <a:solidFill>
                  <a:srgbClr val="000000"/>
                </a:solidFill>
              </a:rPr>
              <a:t>n</a:t>
            </a:r>
            <a:endParaRPr lang="en-US" sz="1050" b="1" baseline="-25000" dirty="0">
              <a:solidFill>
                <a:srgbClr val="000000"/>
              </a:solidFill>
            </a:endParaRPr>
          </a:p>
        </p:txBody>
      </p:sp>
      <p:sp>
        <p:nvSpPr>
          <p:cNvPr id="25" name="Line 20"/>
          <p:cNvSpPr>
            <a:spLocks noChangeShapeType="1"/>
          </p:cNvSpPr>
          <p:nvPr/>
        </p:nvSpPr>
        <p:spPr bwMode="auto">
          <a:xfrm>
            <a:off x="6280871" y="3084096"/>
            <a:ext cx="857250" cy="0"/>
          </a:xfrm>
          <a:prstGeom prst="line">
            <a:avLst/>
          </a:prstGeom>
          <a:noFill/>
          <a:ln w="9525">
            <a:solidFill>
              <a:schemeClr val="tx1"/>
            </a:solidFill>
            <a:round/>
            <a:headEnd/>
            <a:tailEnd type="triangle" w="sm" len="lg"/>
          </a:ln>
          <a:effectLst/>
        </p:spPr>
        <p:txBody>
          <a:bodyPr/>
          <a:lstStyle/>
          <a:p>
            <a:pPr eaLnBrk="1" hangingPunct="1"/>
            <a:endParaRPr lang="en-GB">
              <a:solidFill>
                <a:srgbClr val="000000"/>
              </a:solidFill>
              <a:latin typeface="Arial" pitchFamily="34" charset="0"/>
              <a:cs typeface="Arial" pitchFamily="34" charset="0"/>
            </a:endParaRPr>
          </a:p>
        </p:txBody>
      </p:sp>
      <p:grpSp>
        <p:nvGrpSpPr>
          <p:cNvPr id="26" name="Group 21"/>
          <p:cNvGrpSpPr>
            <a:grpSpLocks/>
          </p:cNvGrpSpPr>
          <p:nvPr/>
        </p:nvGrpSpPr>
        <p:grpSpPr bwMode="auto">
          <a:xfrm>
            <a:off x="4223471" y="3160294"/>
            <a:ext cx="228600" cy="367903"/>
            <a:chOff x="336" y="3600"/>
            <a:chExt cx="192" cy="309"/>
          </a:xfrm>
        </p:grpSpPr>
        <p:sp>
          <p:nvSpPr>
            <p:cNvPr id="27" name="Text Box 22"/>
            <p:cNvSpPr txBox="1">
              <a:spLocks noChangeArrowheads="1"/>
            </p:cNvSpPr>
            <p:nvPr/>
          </p:nvSpPr>
          <p:spPr bwMode="auto">
            <a:xfrm>
              <a:off x="336" y="3600"/>
              <a:ext cx="192" cy="213"/>
            </a:xfrm>
            <a:prstGeom prst="rect">
              <a:avLst/>
            </a:prstGeom>
            <a:noFill/>
            <a:ln w="9525">
              <a:noFill/>
              <a:miter lim="800000"/>
              <a:headEnd/>
              <a:tailEnd/>
            </a:ln>
            <a:effectLst/>
          </p:spPr>
          <p:txBody>
            <a:bodyPr>
              <a:spAutoFit/>
            </a:bodyPr>
            <a:lstStyle/>
            <a:p>
              <a:pPr eaLnBrk="1" hangingPunct="1">
                <a:spcBef>
                  <a:spcPct val="50000"/>
                </a:spcBef>
              </a:pPr>
              <a:r>
                <a:rPr lang="en-US" sz="1050" b="1">
                  <a:solidFill>
                    <a:srgbClr val="000000"/>
                  </a:solidFill>
                </a:rPr>
                <a:t>.</a:t>
              </a:r>
            </a:p>
          </p:txBody>
        </p:sp>
        <p:sp>
          <p:nvSpPr>
            <p:cNvPr id="28" name="Text Box 23"/>
            <p:cNvSpPr txBox="1">
              <a:spLocks noChangeArrowheads="1"/>
            </p:cNvSpPr>
            <p:nvPr/>
          </p:nvSpPr>
          <p:spPr bwMode="auto">
            <a:xfrm>
              <a:off x="336" y="3648"/>
              <a:ext cx="192" cy="213"/>
            </a:xfrm>
            <a:prstGeom prst="rect">
              <a:avLst/>
            </a:prstGeom>
            <a:noFill/>
            <a:ln w="9525">
              <a:noFill/>
              <a:miter lim="800000"/>
              <a:headEnd/>
              <a:tailEnd/>
            </a:ln>
            <a:effectLst/>
          </p:spPr>
          <p:txBody>
            <a:bodyPr>
              <a:spAutoFit/>
            </a:bodyPr>
            <a:lstStyle/>
            <a:p>
              <a:pPr eaLnBrk="1" hangingPunct="1">
                <a:spcBef>
                  <a:spcPct val="50000"/>
                </a:spcBef>
              </a:pPr>
              <a:r>
                <a:rPr lang="en-US" sz="1050" b="1">
                  <a:solidFill>
                    <a:srgbClr val="000000"/>
                  </a:solidFill>
                </a:rPr>
                <a:t>.</a:t>
              </a:r>
            </a:p>
          </p:txBody>
        </p:sp>
        <p:sp>
          <p:nvSpPr>
            <p:cNvPr id="29" name="Text Box 24"/>
            <p:cNvSpPr txBox="1">
              <a:spLocks noChangeArrowheads="1"/>
            </p:cNvSpPr>
            <p:nvPr/>
          </p:nvSpPr>
          <p:spPr bwMode="auto">
            <a:xfrm>
              <a:off x="336" y="3696"/>
              <a:ext cx="192" cy="213"/>
            </a:xfrm>
            <a:prstGeom prst="rect">
              <a:avLst/>
            </a:prstGeom>
            <a:noFill/>
            <a:ln w="9525">
              <a:noFill/>
              <a:miter lim="800000"/>
              <a:headEnd/>
              <a:tailEnd/>
            </a:ln>
            <a:effectLst/>
          </p:spPr>
          <p:txBody>
            <a:bodyPr>
              <a:spAutoFit/>
            </a:bodyPr>
            <a:lstStyle/>
            <a:p>
              <a:pPr eaLnBrk="1" hangingPunct="1">
                <a:spcBef>
                  <a:spcPct val="50000"/>
                </a:spcBef>
              </a:pPr>
              <a:r>
                <a:rPr lang="en-US" sz="1050" b="1">
                  <a:solidFill>
                    <a:srgbClr val="000000"/>
                  </a:solidFill>
                </a:rPr>
                <a:t>.</a:t>
              </a:r>
            </a:p>
          </p:txBody>
        </p:sp>
      </p:grpSp>
      <p:sp>
        <p:nvSpPr>
          <p:cNvPr id="30" name="Text Box 25"/>
          <p:cNvSpPr txBox="1">
            <a:spLocks noChangeArrowheads="1"/>
          </p:cNvSpPr>
          <p:nvPr/>
        </p:nvSpPr>
        <p:spPr bwMode="auto">
          <a:xfrm>
            <a:off x="7252421" y="2998371"/>
            <a:ext cx="400050" cy="361637"/>
          </a:xfrm>
          <a:prstGeom prst="rect">
            <a:avLst/>
          </a:prstGeom>
          <a:noFill/>
          <a:ln w="9525">
            <a:noFill/>
            <a:miter lim="800000"/>
            <a:headEnd/>
            <a:tailEnd/>
          </a:ln>
          <a:effectLst/>
        </p:spPr>
        <p:txBody>
          <a:bodyPr>
            <a:spAutoFit/>
          </a:bodyPr>
          <a:lstStyle/>
          <a:p>
            <a:pPr eaLnBrk="1" hangingPunct="1">
              <a:spcBef>
                <a:spcPct val="50000"/>
              </a:spcBef>
            </a:pPr>
            <a:r>
              <a:rPr lang="en-US" sz="1050" b="1">
                <a:solidFill>
                  <a:srgbClr val="000000"/>
                </a:solidFill>
              </a:rPr>
              <a:t>MV</a:t>
            </a:r>
            <a:r>
              <a:rPr lang="en-US" sz="1050" b="1" baseline="-25000">
                <a:solidFill>
                  <a:srgbClr val="000000"/>
                </a:solidFill>
              </a:rPr>
              <a:t>1</a:t>
            </a:r>
          </a:p>
        </p:txBody>
      </p:sp>
      <p:sp>
        <p:nvSpPr>
          <p:cNvPr id="31" name="Text Box 26"/>
          <p:cNvSpPr txBox="1">
            <a:spLocks noChangeArrowheads="1"/>
          </p:cNvSpPr>
          <p:nvPr/>
        </p:nvSpPr>
        <p:spPr bwMode="auto">
          <a:xfrm>
            <a:off x="7252421" y="3198396"/>
            <a:ext cx="400050" cy="361637"/>
          </a:xfrm>
          <a:prstGeom prst="rect">
            <a:avLst/>
          </a:prstGeom>
          <a:noFill/>
          <a:ln w="9525">
            <a:noFill/>
            <a:miter lim="800000"/>
            <a:headEnd/>
            <a:tailEnd/>
          </a:ln>
          <a:effectLst/>
        </p:spPr>
        <p:txBody>
          <a:bodyPr>
            <a:spAutoFit/>
          </a:bodyPr>
          <a:lstStyle/>
          <a:p>
            <a:pPr eaLnBrk="1" hangingPunct="1">
              <a:spcBef>
                <a:spcPct val="50000"/>
              </a:spcBef>
            </a:pPr>
            <a:r>
              <a:rPr lang="en-US" sz="1050" b="1">
                <a:solidFill>
                  <a:srgbClr val="000000"/>
                </a:solidFill>
              </a:rPr>
              <a:t>MV</a:t>
            </a:r>
            <a:r>
              <a:rPr lang="en-US" sz="1050" b="1" baseline="-25000">
                <a:solidFill>
                  <a:srgbClr val="000000"/>
                </a:solidFill>
              </a:rPr>
              <a:t>2</a:t>
            </a:r>
          </a:p>
        </p:txBody>
      </p:sp>
      <p:sp>
        <p:nvSpPr>
          <p:cNvPr id="32" name="Text Box 27"/>
          <p:cNvSpPr txBox="1">
            <a:spLocks noChangeArrowheads="1"/>
          </p:cNvSpPr>
          <p:nvPr/>
        </p:nvSpPr>
        <p:spPr bwMode="auto">
          <a:xfrm>
            <a:off x="7252421" y="3417471"/>
            <a:ext cx="504825" cy="253916"/>
          </a:xfrm>
          <a:prstGeom prst="rect">
            <a:avLst/>
          </a:prstGeom>
          <a:noFill/>
          <a:ln w="9525">
            <a:noFill/>
            <a:miter lim="800000"/>
            <a:headEnd/>
            <a:tailEnd/>
          </a:ln>
          <a:effectLst/>
        </p:spPr>
        <p:txBody>
          <a:bodyPr>
            <a:spAutoFit/>
          </a:bodyPr>
          <a:lstStyle/>
          <a:p>
            <a:pPr eaLnBrk="1" hangingPunct="1">
              <a:spcBef>
                <a:spcPct val="50000"/>
              </a:spcBef>
            </a:pPr>
            <a:r>
              <a:rPr lang="en-US" sz="1050" b="1">
                <a:solidFill>
                  <a:srgbClr val="000000"/>
                </a:solidFill>
              </a:rPr>
              <a:t>MV</a:t>
            </a:r>
            <a:r>
              <a:rPr lang="en-US" sz="1050" b="1" baseline="-25000">
                <a:solidFill>
                  <a:srgbClr val="000000"/>
                </a:solidFill>
              </a:rPr>
              <a:t>m</a:t>
            </a:r>
          </a:p>
        </p:txBody>
      </p:sp>
      <p:grpSp>
        <p:nvGrpSpPr>
          <p:cNvPr id="33" name="Group 28"/>
          <p:cNvGrpSpPr>
            <a:grpSpLocks/>
          </p:cNvGrpSpPr>
          <p:nvPr/>
        </p:nvGrpSpPr>
        <p:grpSpPr bwMode="auto">
          <a:xfrm>
            <a:off x="6795221" y="3160294"/>
            <a:ext cx="228600" cy="367903"/>
            <a:chOff x="336" y="3600"/>
            <a:chExt cx="192" cy="309"/>
          </a:xfrm>
        </p:grpSpPr>
        <p:sp>
          <p:nvSpPr>
            <p:cNvPr id="34" name="Text Box 29"/>
            <p:cNvSpPr txBox="1">
              <a:spLocks noChangeArrowheads="1"/>
            </p:cNvSpPr>
            <p:nvPr/>
          </p:nvSpPr>
          <p:spPr bwMode="auto">
            <a:xfrm>
              <a:off x="336" y="3600"/>
              <a:ext cx="192" cy="213"/>
            </a:xfrm>
            <a:prstGeom prst="rect">
              <a:avLst/>
            </a:prstGeom>
            <a:noFill/>
            <a:ln w="9525">
              <a:noFill/>
              <a:miter lim="800000"/>
              <a:headEnd/>
              <a:tailEnd/>
            </a:ln>
            <a:effectLst/>
          </p:spPr>
          <p:txBody>
            <a:bodyPr>
              <a:spAutoFit/>
            </a:bodyPr>
            <a:lstStyle/>
            <a:p>
              <a:pPr eaLnBrk="1" hangingPunct="1">
                <a:spcBef>
                  <a:spcPct val="50000"/>
                </a:spcBef>
              </a:pPr>
              <a:r>
                <a:rPr lang="en-US" sz="1050" b="1">
                  <a:solidFill>
                    <a:srgbClr val="000000"/>
                  </a:solidFill>
                </a:rPr>
                <a:t>.</a:t>
              </a:r>
            </a:p>
          </p:txBody>
        </p:sp>
        <p:sp>
          <p:nvSpPr>
            <p:cNvPr id="35" name="Text Box 30"/>
            <p:cNvSpPr txBox="1">
              <a:spLocks noChangeArrowheads="1"/>
            </p:cNvSpPr>
            <p:nvPr/>
          </p:nvSpPr>
          <p:spPr bwMode="auto">
            <a:xfrm>
              <a:off x="336" y="3648"/>
              <a:ext cx="192" cy="213"/>
            </a:xfrm>
            <a:prstGeom prst="rect">
              <a:avLst/>
            </a:prstGeom>
            <a:noFill/>
            <a:ln w="9525">
              <a:noFill/>
              <a:miter lim="800000"/>
              <a:headEnd/>
              <a:tailEnd/>
            </a:ln>
            <a:effectLst/>
          </p:spPr>
          <p:txBody>
            <a:bodyPr>
              <a:spAutoFit/>
            </a:bodyPr>
            <a:lstStyle/>
            <a:p>
              <a:pPr eaLnBrk="1" hangingPunct="1">
                <a:spcBef>
                  <a:spcPct val="50000"/>
                </a:spcBef>
              </a:pPr>
              <a:r>
                <a:rPr lang="en-US" sz="1050" b="1">
                  <a:solidFill>
                    <a:srgbClr val="000000"/>
                  </a:solidFill>
                </a:rPr>
                <a:t>.</a:t>
              </a:r>
            </a:p>
          </p:txBody>
        </p:sp>
        <p:sp>
          <p:nvSpPr>
            <p:cNvPr id="36" name="Text Box 31"/>
            <p:cNvSpPr txBox="1">
              <a:spLocks noChangeArrowheads="1"/>
            </p:cNvSpPr>
            <p:nvPr/>
          </p:nvSpPr>
          <p:spPr bwMode="auto">
            <a:xfrm>
              <a:off x="336" y="3696"/>
              <a:ext cx="192" cy="213"/>
            </a:xfrm>
            <a:prstGeom prst="rect">
              <a:avLst/>
            </a:prstGeom>
            <a:noFill/>
            <a:ln w="9525">
              <a:noFill/>
              <a:miter lim="800000"/>
              <a:headEnd/>
              <a:tailEnd/>
            </a:ln>
            <a:effectLst/>
          </p:spPr>
          <p:txBody>
            <a:bodyPr>
              <a:spAutoFit/>
            </a:bodyPr>
            <a:lstStyle/>
            <a:p>
              <a:pPr eaLnBrk="1" hangingPunct="1">
                <a:spcBef>
                  <a:spcPct val="50000"/>
                </a:spcBef>
              </a:pPr>
              <a:r>
                <a:rPr lang="en-US" sz="1050" b="1">
                  <a:solidFill>
                    <a:srgbClr val="000000"/>
                  </a:solidFill>
                </a:rPr>
                <a:t>.</a:t>
              </a:r>
            </a:p>
          </p:txBody>
        </p:sp>
      </p:grpSp>
      <p:sp>
        <p:nvSpPr>
          <p:cNvPr id="37" name="Line 32"/>
          <p:cNvSpPr>
            <a:spLocks noChangeShapeType="1"/>
          </p:cNvSpPr>
          <p:nvPr/>
        </p:nvSpPr>
        <p:spPr bwMode="auto">
          <a:xfrm>
            <a:off x="6280871" y="3255546"/>
            <a:ext cx="857250" cy="0"/>
          </a:xfrm>
          <a:prstGeom prst="line">
            <a:avLst/>
          </a:prstGeom>
          <a:noFill/>
          <a:ln w="9525">
            <a:solidFill>
              <a:schemeClr val="tx1"/>
            </a:solidFill>
            <a:round/>
            <a:headEnd/>
            <a:tailEnd type="triangle" w="sm" len="lg"/>
          </a:ln>
          <a:effectLst/>
        </p:spPr>
        <p:txBody>
          <a:bodyPr/>
          <a:lstStyle/>
          <a:p>
            <a:pPr eaLnBrk="1" hangingPunct="1"/>
            <a:endParaRPr lang="en-GB">
              <a:solidFill>
                <a:srgbClr val="000000"/>
              </a:solidFill>
              <a:latin typeface="Arial" pitchFamily="34" charset="0"/>
              <a:cs typeface="Arial" pitchFamily="34" charset="0"/>
            </a:endParaRPr>
          </a:p>
        </p:txBody>
      </p:sp>
      <p:sp>
        <p:nvSpPr>
          <p:cNvPr id="38" name="Line 33"/>
          <p:cNvSpPr>
            <a:spLocks noChangeShapeType="1"/>
          </p:cNvSpPr>
          <p:nvPr/>
        </p:nvSpPr>
        <p:spPr bwMode="auto">
          <a:xfrm>
            <a:off x="6280871" y="3484146"/>
            <a:ext cx="800100" cy="0"/>
          </a:xfrm>
          <a:prstGeom prst="line">
            <a:avLst/>
          </a:prstGeom>
          <a:noFill/>
          <a:ln w="9525">
            <a:solidFill>
              <a:schemeClr val="tx1"/>
            </a:solidFill>
            <a:round/>
            <a:headEnd/>
            <a:tailEnd type="triangle" w="sm" len="lg"/>
          </a:ln>
          <a:effectLst/>
        </p:spPr>
        <p:txBody>
          <a:bodyPr/>
          <a:lstStyle/>
          <a:p>
            <a:pPr eaLnBrk="1" hangingPunct="1"/>
            <a:endParaRPr lang="en-GB">
              <a:solidFill>
                <a:srgbClr val="000000"/>
              </a:solidFill>
              <a:latin typeface="Arial" pitchFamily="34" charset="0"/>
              <a:cs typeface="Arial" pitchFamily="34" charset="0"/>
            </a:endParaRPr>
          </a:p>
        </p:txBody>
      </p:sp>
      <p:sp>
        <p:nvSpPr>
          <p:cNvPr id="39" name="Line 34"/>
          <p:cNvSpPr>
            <a:spLocks noChangeShapeType="1"/>
          </p:cNvSpPr>
          <p:nvPr/>
        </p:nvSpPr>
        <p:spPr bwMode="auto">
          <a:xfrm flipV="1">
            <a:off x="5252171" y="3512721"/>
            <a:ext cx="0" cy="485775"/>
          </a:xfrm>
          <a:prstGeom prst="line">
            <a:avLst/>
          </a:prstGeom>
          <a:noFill/>
          <a:ln w="9525">
            <a:solidFill>
              <a:schemeClr val="tx1"/>
            </a:solidFill>
            <a:round/>
            <a:headEnd/>
            <a:tailEnd type="triangle" w="sm" len="lg"/>
          </a:ln>
          <a:effectLst/>
        </p:spPr>
        <p:txBody>
          <a:bodyPr/>
          <a:lstStyle/>
          <a:p>
            <a:pPr eaLnBrk="1" hangingPunct="1"/>
            <a:endParaRPr lang="en-GB">
              <a:solidFill>
                <a:srgbClr val="000000"/>
              </a:solidFill>
              <a:latin typeface="Arial" pitchFamily="34" charset="0"/>
              <a:cs typeface="Arial" pitchFamily="34" charset="0"/>
            </a:endParaRPr>
          </a:p>
        </p:txBody>
      </p:sp>
      <p:sp>
        <p:nvSpPr>
          <p:cNvPr id="40" name="Line 35"/>
          <p:cNvSpPr>
            <a:spLocks noChangeShapeType="1"/>
          </p:cNvSpPr>
          <p:nvPr/>
        </p:nvSpPr>
        <p:spPr bwMode="auto">
          <a:xfrm flipV="1">
            <a:off x="5537921" y="3522246"/>
            <a:ext cx="0" cy="476250"/>
          </a:xfrm>
          <a:prstGeom prst="line">
            <a:avLst/>
          </a:prstGeom>
          <a:noFill/>
          <a:ln w="9525">
            <a:solidFill>
              <a:schemeClr val="tx1"/>
            </a:solidFill>
            <a:round/>
            <a:headEnd/>
            <a:tailEnd type="triangle" w="sm" len="lg"/>
          </a:ln>
          <a:effectLst/>
        </p:spPr>
        <p:txBody>
          <a:bodyPr/>
          <a:lstStyle/>
          <a:p>
            <a:pPr eaLnBrk="1" hangingPunct="1"/>
            <a:endParaRPr lang="en-GB">
              <a:solidFill>
                <a:srgbClr val="000000"/>
              </a:solidFill>
              <a:latin typeface="Arial" pitchFamily="34" charset="0"/>
              <a:cs typeface="Arial" pitchFamily="34" charset="0"/>
            </a:endParaRPr>
          </a:p>
        </p:txBody>
      </p:sp>
      <p:sp>
        <p:nvSpPr>
          <p:cNvPr id="41" name="Text Box 36"/>
          <p:cNvSpPr txBox="1">
            <a:spLocks noChangeArrowheads="1"/>
          </p:cNvSpPr>
          <p:nvPr/>
        </p:nvSpPr>
        <p:spPr bwMode="auto">
          <a:xfrm>
            <a:off x="5080721" y="4055646"/>
            <a:ext cx="400050" cy="361637"/>
          </a:xfrm>
          <a:prstGeom prst="rect">
            <a:avLst/>
          </a:prstGeom>
          <a:noFill/>
          <a:ln w="9525">
            <a:noFill/>
            <a:miter lim="800000"/>
            <a:headEnd/>
            <a:tailEnd/>
          </a:ln>
          <a:effectLst/>
        </p:spPr>
        <p:txBody>
          <a:bodyPr>
            <a:spAutoFit/>
          </a:bodyPr>
          <a:lstStyle/>
          <a:p>
            <a:pPr eaLnBrk="1" hangingPunct="1">
              <a:spcBef>
                <a:spcPct val="50000"/>
              </a:spcBef>
            </a:pPr>
            <a:r>
              <a:rPr lang="en-US" sz="1050" b="1">
                <a:solidFill>
                  <a:srgbClr val="000000"/>
                </a:solidFill>
              </a:rPr>
              <a:t>DV</a:t>
            </a:r>
            <a:r>
              <a:rPr lang="en-US" sz="1050" b="1" baseline="-25000">
                <a:solidFill>
                  <a:srgbClr val="000000"/>
                </a:solidFill>
              </a:rPr>
              <a:t>1</a:t>
            </a:r>
          </a:p>
        </p:txBody>
      </p:sp>
      <p:sp>
        <p:nvSpPr>
          <p:cNvPr id="42" name="Line 37"/>
          <p:cNvSpPr>
            <a:spLocks noChangeShapeType="1"/>
          </p:cNvSpPr>
          <p:nvPr/>
        </p:nvSpPr>
        <p:spPr bwMode="auto">
          <a:xfrm flipV="1">
            <a:off x="5995121" y="3541296"/>
            <a:ext cx="0" cy="476250"/>
          </a:xfrm>
          <a:prstGeom prst="line">
            <a:avLst/>
          </a:prstGeom>
          <a:noFill/>
          <a:ln w="9525">
            <a:solidFill>
              <a:schemeClr val="tx1"/>
            </a:solidFill>
            <a:round/>
            <a:headEnd/>
            <a:tailEnd type="triangle" w="sm" len="lg"/>
          </a:ln>
          <a:effectLst/>
        </p:spPr>
        <p:txBody>
          <a:bodyPr/>
          <a:lstStyle/>
          <a:p>
            <a:pPr eaLnBrk="1" hangingPunct="1"/>
            <a:endParaRPr lang="en-GB">
              <a:solidFill>
                <a:srgbClr val="000000"/>
              </a:solidFill>
              <a:latin typeface="Arial" pitchFamily="34" charset="0"/>
              <a:cs typeface="Arial" pitchFamily="34" charset="0"/>
            </a:endParaRPr>
          </a:p>
        </p:txBody>
      </p:sp>
      <p:sp>
        <p:nvSpPr>
          <p:cNvPr id="43" name="Text Box 38"/>
          <p:cNvSpPr txBox="1">
            <a:spLocks noChangeArrowheads="1"/>
          </p:cNvSpPr>
          <p:nvPr/>
        </p:nvSpPr>
        <p:spPr bwMode="auto">
          <a:xfrm>
            <a:off x="5366471" y="4055646"/>
            <a:ext cx="400050" cy="361637"/>
          </a:xfrm>
          <a:prstGeom prst="rect">
            <a:avLst/>
          </a:prstGeom>
          <a:noFill/>
          <a:ln w="9525">
            <a:noFill/>
            <a:miter lim="800000"/>
            <a:headEnd/>
            <a:tailEnd/>
          </a:ln>
          <a:effectLst/>
        </p:spPr>
        <p:txBody>
          <a:bodyPr>
            <a:spAutoFit/>
          </a:bodyPr>
          <a:lstStyle/>
          <a:p>
            <a:pPr eaLnBrk="1" hangingPunct="1">
              <a:spcBef>
                <a:spcPct val="50000"/>
              </a:spcBef>
            </a:pPr>
            <a:r>
              <a:rPr lang="en-US" sz="1050" b="1">
                <a:solidFill>
                  <a:srgbClr val="000000"/>
                </a:solidFill>
              </a:rPr>
              <a:t>DV</a:t>
            </a:r>
            <a:r>
              <a:rPr lang="en-US" sz="1050" b="1" baseline="-25000">
                <a:solidFill>
                  <a:srgbClr val="000000"/>
                </a:solidFill>
              </a:rPr>
              <a:t>2</a:t>
            </a:r>
          </a:p>
        </p:txBody>
      </p:sp>
      <p:grpSp>
        <p:nvGrpSpPr>
          <p:cNvPr id="44" name="Group 39"/>
          <p:cNvGrpSpPr>
            <a:grpSpLocks/>
          </p:cNvGrpSpPr>
          <p:nvPr/>
        </p:nvGrpSpPr>
        <p:grpSpPr bwMode="auto">
          <a:xfrm rot="-5400000">
            <a:off x="5594474" y="3643095"/>
            <a:ext cx="228600" cy="367903"/>
            <a:chOff x="336" y="3589"/>
            <a:chExt cx="192" cy="309"/>
          </a:xfrm>
        </p:grpSpPr>
        <p:sp>
          <p:nvSpPr>
            <p:cNvPr id="45" name="Text Box 40"/>
            <p:cNvSpPr txBox="1">
              <a:spLocks noChangeArrowheads="1"/>
            </p:cNvSpPr>
            <p:nvPr/>
          </p:nvSpPr>
          <p:spPr bwMode="auto">
            <a:xfrm>
              <a:off x="336" y="3589"/>
              <a:ext cx="192" cy="213"/>
            </a:xfrm>
            <a:prstGeom prst="rect">
              <a:avLst/>
            </a:prstGeom>
            <a:noFill/>
            <a:ln w="9525">
              <a:noFill/>
              <a:miter lim="800000"/>
              <a:headEnd/>
              <a:tailEnd/>
            </a:ln>
            <a:effectLst/>
          </p:spPr>
          <p:txBody>
            <a:bodyPr>
              <a:spAutoFit/>
            </a:bodyPr>
            <a:lstStyle/>
            <a:p>
              <a:pPr eaLnBrk="1" hangingPunct="1">
                <a:spcBef>
                  <a:spcPct val="50000"/>
                </a:spcBef>
              </a:pPr>
              <a:r>
                <a:rPr lang="en-US" sz="1050" b="1">
                  <a:solidFill>
                    <a:srgbClr val="000000"/>
                  </a:solidFill>
                </a:rPr>
                <a:t>.</a:t>
              </a:r>
            </a:p>
          </p:txBody>
        </p:sp>
        <p:sp>
          <p:nvSpPr>
            <p:cNvPr id="46" name="Text Box 41"/>
            <p:cNvSpPr txBox="1">
              <a:spLocks noChangeArrowheads="1"/>
            </p:cNvSpPr>
            <p:nvPr/>
          </p:nvSpPr>
          <p:spPr bwMode="auto">
            <a:xfrm>
              <a:off x="336" y="3637"/>
              <a:ext cx="192" cy="213"/>
            </a:xfrm>
            <a:prstGeom prst="rect">
              <a:avLst/>
            </a:prstGeom>
            <a:noFill/>
            <a:ln w="9525">
              <a:noFill/>
              <a:miter lim="800000"/>
              <a:headEnd/>
              <a:tailEnd/>
            </a:ln>
            <a:effectLst/>
          </p:spPr>
          <p:txBody>
            <a:bodyPr>
              <a:spAutoFit/>
            </a:bodyPr>
            <a:lstStyle/>
            <a:p>
              <a:pPr eaLnBrk="1" hangingPunct="1">
                <a:spcBef>
                  <a:spcPct val="50000"/>
                </a:spcBef>
              </a:pPr>
              <a:r>
                <a:rPr lang="en-US" sz="1050" b="1">
                  <a:solidFill>
                    <a:srgbClr val="000000"/>
                  </a:solidFill>
                </a:rPr>
                <a:t>.</a:t>
              </a:r>
            </a:p>
          </p:txBody>
        </p:sp>
        <p:sp>
          <p:nvSpPr>
            <p:cNvPr id="47" name="Text Box 42"/>
            <p:cNvSpPr txBox="1">
              <a:spLocks noChangeArrowheads="1"/>
            </p:cNvSpPr>
            <p:nvPr/>
          </p:nvSpPr>
          <p:spPr bwMode="auto">
            <a:xfrm>
              <a:off x="336" y="3685"/>
              <a:ext cx="192" cy="213"/>
            </a:xfrm>
            <a:prstGeom prst="rect">
              <a:avLst/>
            </a:prstGeom>
            <a:noFill/>
            <a:ln w="9525">
              <a:noFill/>
              <a:miter lim="800000"/>
              <a:headEnd/>
              <a:tailEnd/>
            </a:ln>
            <a:effectLst/>
          </p:spPr>
          <p:txBody>
            <a:bodyPr>
              <a:spAutoFit/>
            </a:bodyPr>
            <a:lstStyle/>
            <a:p>
              <a:pPr eaLnBrk="1" hangingPunct="1">
                <a:spcBef>
                  <a:spcPct val="50000"/>
                </a:spcBef>
              </a:pPr>
              <a:r>
                <a:rPr lang="en-US" sz="1050" b="1">
                  <a:solidFill>
                    <a:srgbClr val="000000"/>
                  </a:solidFill>
                </a:rPr>
                <a:t>.</a:t>
              </a:r>
            </a:p>
          </p:txBody>
        </p:sp>
      </p:grpSp>
      <p:sp>
        <p:nvSpPr>
          <p:cNvPr id="48" name="Text Box 43"/>
          <p:cNvSpPr txBox="1">
            <a:spLocks noChangeArrowheads="1"/>
          </p:cNvSpPr>
          <p:nvPr/>
        </p:nvSpPr>
        <p:spPr bwMode="auto">
          <a:xfrm>
            <a:off x="5823671" y="4055646"/>
            <a:ext cx="400050" cy="253916"/>
          </a:xfrm>
          <a:prstGeom prst="rect">
            <a:avLst/>
          </a:prstGeom>
          <a:noFill/>
          <a:ln w="9525">
            <a:noFill/>
            <a:miter lim="800000"/>
            <a:headEnd/>
            <a:tailEnd/>
          </a:ln>
          <a:effectLst/>
        </p:spPr>
        <p:txBody>
          <a:bodyPr>
            <a:spAutoFit/>
          </a:bodyPr>
          <a:lstStyle/>
          <a:p>
            <a:pPr eaLnBrk="1" hangingPunct="1">
              <a:spcBef>
                <a:spcPct val="50000"/>
              </a:spcBef>
            </a:pPr>
            <a:r>
              <a:rPr lang="en-US" sz="1050" b="1">
                <a:solidFill>
                  <a:srgbClr val="000000"/>
                </a:solidFill>
              </a:rPr>
              <a:t>DV</a:t>
            </a:r>
            <a:r>
              <a:rPr lang="en-US" sz="1050" b="1" baseline="-25000">
                <a:solidFill>
                  <a:srgbClr val="000000"/>
                </a:solidFill>
              </a:rPr>
              <a:t>l</a:t>
            </a:r>
          </a:p>
        </p:txBody>
      </p:sp>
      <p:grpSp>
        <p:nvGrpSpPr>
          <p:cNvPr id="50" name="Group 49"/>
          <p:cNvGrpSpPr>
            <a:grpSpLocks/>
          </p:cNvGrpSpPr>
          <p:nvPr/>
        </p:nvGrpSpPr>
        <p:grpSpPr bwMode="auto">
          <a:xfrm>
            <a:off x="8097874" y="1563961"/>
            <a:ext cx="3678228" cy="2162171"/>
            <a:chOff x="2693" y="576"/>
            <a:chExt cx="3077" cy="1761"/>
          </a:xfrm>
        </p:grpSpPr>
        <p:sp>
          <p:nvSpPr>
            <p:cNvPr id="53" name="Freeform 5"/>
            <p:cNvSpPr>
              <a:spLocks/>
            </p:cNvSpPr>
            <p:nvPr/>
          </p:nvSpPr>
          <p:spPr bwMode="auto">
            <a:xfrm>
              <a:off x="2703" y="1815"/>
              <a:ext cx="2913" cy="115"/>
            </a:xfrm>
            <a:custGeom>
              <a:avLst/>
              <a:gdLst>
                <a:gd name="T0" fmla="*/ 10 w 2913"/>
                <a:gd name="T1" fmla="*/ 10 h 115"/>
                <a:gd name="T2" fmla="*/ 40 w 2913"/>
                <a:gd name="T3" fmla="*/ 42 h 115"/>
                <a:gd name="T4" fmla="*/ 74 w 2913"/>
                <a:gd name="T5" fmla="*/ 68 h 115"/>
                <a:gd name="T6" fmla="*/ 104 w 2913"/>
                <a:gd name="T7" fmla="*/ 89 h 115"/>
                <a:gd name="T8" fmla="*/ 129 w 2913"/>
                <a:gd name="T9" fmla="*/ 99 h 115"/>
                <a:gd name="T10" fmla="*/ 154 w 2913"/>
                <a:gd name="T11" fmla="*/ 104 h 115"/>
                <a:gd name="T12" fmla="*/ 208 w 2913"/>
                <a:gd name="T13" fmla="*/ 110 h 115"/>
                <a:gd name="T14" fmla="*/ 263 w 2913"/>
                <a:gd name="T15" fmla="*/ 110 h 115"/>
                <a:gd name="T16" fmla="*/ 337 w 2913"/>
                <a:gd name="T17" fmla="*/ 104 h 115"/>
                <a:gd name="T18" fmla="*/ 397 w 2913"/>
                <a:gd name="T19" fmla="*/ 94 h 115"/>
                <a:gd name="T20" fmla="*/ 556 w 2913"/>
                <a:gd name="T21" fmla="*/ 63 h 115"/>
                <a:gd name="T22" fmla="*/ 660 w 2913"/>
                <a:gd name="T23" fmla="*/ 42 h 115"/>
                <a:gd name="T24" fmla="*/ 715 w 2913"/>
                <a:gd name="T25" fmla="*/ 31 h 115"/>
                <a:gd name="T26" fmla="*/ 789 w 2913"/>
                <a:gd name="T27" fmla="*/ 21 h 115"/>
                <a:gd name="T28" fmla="*/ 863 w 2913"/>
                <a:gd name="T29" fmla="*/ 21 h 115"/>
                <a:gd name="T30" fmla="*/ 958 w 2913"/>
                <a:gd name="T31" fmla="*/ 26 h 115"/>
                <a:gd name="T32" fmla="*/ 997 w 2913"/>
                <a:gd name="T33" fmla="*/ 26 h 115"/>
                <a:gd name="T34" fmla="*/ 1097 w 2913"/>
                <a:gd name="T35" fmla="*/ 36 h 115"/>
                <a:gd name="T36" fmla="*/ 1191 w 2913"/>
                <a:gd name="T37" fmla="*/ 42 h 115"/>
                <a:gd name="T38" fmla="*/ 1300 w 2913"/>
                <a:gd name="T39" fmla="*/ 47 h 115"/>
                <a:gd name="T40" fmla="*/ 1389 w 2913"/>
                <a:gd name="T41" fmla="*/ 52 h 115"/>
                <a:gd name="T42" fmla="*/ 1479 w 2913"/>
                <a:gd name="T43" fmla="*/ 57 h 115"/>
                <a:gd name="T44" fmla="*/ 1578 w 2913"/>
                <a:gd name="T45" fmla="*/ 63 h 115"/>
                <a:gd name="T46" fmla="*/ 1667 w 2913"/>
                <a:gd name="T47" fmla="*/ 68 h 115"/>
                <a:gd name="T48" fmla="*/ 1747 w 2913"/>
                <a:gd name="T49" fmla="*/ 73 h 115"/>
                <a:gd name="T50" fmla="*/ 1777 w 2913"/>
                <a:gd name="T51" fmla="*/ 73 h 115"/>
                <a:gd name="T52" fmla="*/ 1841 w 2913"/>
                <a:gd name="T53" fmla="*/ 78 h 115"/>
                <a:gd name="T54" fmla="*/ 1896 w 2913"/>
                <a:gd name="T55" fmla="*/ 83 h 115"/>
                <a:gd name="T56" fmla="*/ 1945 w 2913"/>
                <a:gd name="T57" fmla="*/ 89 h 115"/>
                <a:gd name="T58" fmla="*/ 1980 w 2913"/>
                <a:gd name="T59" fmla="*/ 94 h 115"/>
                <a:gd name="T60" fmla="*/ 2015 w 2913"/>
                <a:gd name="T61" fmla="*/ 99 h 115"/>
                <a:gd name="T62" fmla="*/ 2064 w 2913"/>
                <a:gd name="T63" fmla="*/ 99 h 115"/>
                <a:gd name="T64" fmla="*/ 2124 w 2913"/>
                <a:gd name="T65" fmla="*/ 99 h 115"/>
                <a:gd name="T66" fmla="*/ 2198 w 2913"/>
                <a:gd name="T67" fmla="*/ 99 h 115"/>
                <a:gd name="T68" fmla="*/ 2288 w 2913"/>
                <a:gd name="T69" fmla="*/ 94 h 115"/>
                <a:gd name="T70" fmla="*/ 2511 w 2913"/>
                <a:gd name="T71" fmla="*/ 89 h 115"/>
                <a:gd name="T72" fmla="*/ 2625 w 2913"/>
                <a:gd name="T73" fmla="*/ 83 h 115"/>
                <a:gd name="T74" fmla="*/ 2759 w 2913"/>
                <a:gd name="T75" fmla="*/ 83 h 115"/>
                <a:gd name="T76" fmla="*/ 2804 w 2913"/>
                <a:gd name="T77" fmla="*/ 83 h 115"/>
                <a:gd name="T78" fmla="*/ 2858 w 2913"/>
                <a:gd name="T79" fmla="*/ 89 h 115"/>
                <a:gd name="T80" fmla="*/ 2893 w 2913"/>
                <a:gd name="T81" fmla="*/ 94 h 115"/>
                <a:gd name="T82" fmla="*/ 2913 w 2913"/>
                <a:gd name="T83" fmla="*/ 104 h 115"/>
                <a:gd name="T84" fmla="*/ 2913 w 2913"/>
                <a:gd name="T85" fmla="*/ 115 h 11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13"/>
                <a:gd name="T130" fmla="*/ 0 h 115"/>
                <a:gd name="T131" fmla="*/ 2913 w 2913"/>
                <a:gd name="T132" fmla="*/ 115 h 11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13" h="115">
                  <a:moveTo>
                    <a:pt x="0" y="0"/>
                  </a:moveTo>
                  <a:lnTo>
                    <a:pt x="10" y="10"/>
                  </a:lnTo>
                  <a:lnTo>
                    <a:pt x="25" y="26"/>
                  </a:lnTo>
                  <a:lnTo>
                    <a:pt x="40" y="42"/>
                  </a:lnTo>
                  <a:lnTo>
                    <a:pt x="54" y="57"/>
                  </a:lnTo>
                  <a:lnTo>
                    <a:pt x="74" y="68"/>
                  </a:lnTo>
                  <a:lnTo>
                    <a:pt x="84" y="78"/>
                  </a:lnTo>
                  <a:lnTo>
                    <a:pt x="104" y="89"/>
                  </a:lnTo>
                  <a:lnTo>
                    <a:pt x="119" y="94"/>
                  </a:lnTo>
                  <a:lnTo>
                    <a:pt x="129" y="99"/>
                  </a:lnTo>
                  <a:lnTo>
                    <a:pt x="139" y="104"/>
                  </a:lnTo>
                  <a:lnTo>
                    <a:pt x="154" y="104"/>
                  </a:lnTo>
                  <a:lnTo>
                    <a:pt x="184" y="110"/>
                  </a:lnTo>
                  <a:lnTo>
                    <a:pt x="208" y="110"/>
                  </a:lnTo>
                  <a:lnTo>
                    <a:pt x="233" y="110"/>
                  </a:lnTo>
                  <a:lnTo>
                    <a:pt x="263" y="110"/>
                  </a:lnTo>
                  <a:lnTo>
                    <a:pt x="303" y="104"/>
                  </a:lnTo>
                  <a:lnTo>
                    <a:pt x="337" y="104"/>
                  </a:lnTo>
                  <a:lnTo>
                    <a:pt x="357" y="99"/>
                  </a:lnTo>
                  <a:lnTo>
                    <a:pt x="397" y="94"/>
                  </a:lnTo>
                  <a:lnTo>
                    <a:pt x="481" y="78"/>
                  </a:lnTo>
                  <a:lnTo>
                    <a:pt x="556" y="63"/>
                  </a:lnTo>
                  <a:lnTo>
                    <a:pt x="625" y="52"/>
                  </a:lnTo>
                  <a:lnTo>
                    <a:pt x="660" y="42"/>
                  </a:lnTo>
                  <a:lnTo>
                    <a:pt x="680" y="36"/>
                  </a:lnTo>
                  <a:lnTo>
                    <a:pt x="715" y="31"/>
                  </a:lnTo>
                  <a:lnTo>
                    <a:pt x="749" y="26"/>
                  </a:lnTo>
                  <a:lnTo>
                    <a:pt x="789" y="21"/>
                  </a:lnTo>
                  <a:lnTo>
                    <a:pt x="829" y="21"/>
                  </a:lnTo>
                  <a:lnTo>
                    <a:pt x="863" y="21"/>
                  </a:lnTo>
                  <a:lnTo>
                    <a:pt x="908" y="21"/>
                  </a:lnTo>
                  <a:lnTo>
                    <a:pt x="958" y="26"/>
                  </a:lnTo>
                  <a:lnTo>
                    <a:pt x="978" y="26"/>
                  </a:lnTo>
                  <a:lnTo>
                    <a:pt x="997" y="26"/>
                  </a:lnTo>
                  <a:lnTo>
                    <a:pt x="1042" y="31"/>
                  </a:lnTo>
                  <a:lnTo>
                    <a:pt x="1097" y="36"/>
                  </a:lnTo>
                  <a:lnTo>
                    <a:pt x="1141" y="36"/>
                  </a:lnTo>
                  <a:lnTo>
                    <a:pt x="1191" y="42"/>
                  </a:lnTo>
                  <a:lnTo>
                    <a:pt x="1251" y="47"/>
                  </a:lnTo>
                  <a:lnTo>
                    <a:pt x="1300" y="47"/>
                  </a:lnTo>
                  <a:lnTo>
                    <a:pt x="1365" y="52"/>
                  </a:lnTo>
                  <a:lnTo>
                    <a:pt x="1389" y="52"/>
                  </a:lnTo>
                  <a:lnTo>
                    <a:pt x="1414" y="52"/>
                  </a:lnTo>
                  <a:lnTo>
                    <a:pt x="1479" y="57"/>
                  </a:lnTo>
                  <a:lnTo>
                    <a:pt x="1523" y="57"/>
                  </a:lnTo>
                  <a:lnTo>
                    <a:pt x="1578" y="63"/>
                  </a:lnTo>
                  <a:lnTo>
                    <a:pt x="1618" y="63"/>
                  </a:lnTo>
                  <a:lnTo>
                    <a:pt x="1667" y="68"/>
                  </a:lnTo>
                  <a:lnTo>
                    <a:pt x="1702" y="68"/>
                  </a:lnTo>
                  <a:lnTo>
                    <a:pt x="1747" y="73"/>
                  </a:lnTo>
                  <a:lnTo>
                    <a:pt x="1762" y="73"/>
                  </a:lnTo>
                  <a:lnTo>
                    <a:pt x="1777" y="73"/>
                  </a:lnTo>
                  <a:lnTo>
                    <a:pt x="1816" y="78"/>
                  </a:lnTo>
                  <a:lnTo>
                    <a:pt x="1841" y="78"/>
                  </a:lnTo>
                  <a:lnTo>
                    <a:pt x="1876" y="83"/>
                  </a:lnTo>
                  <a:lnTo>
                    <a:pt x="1896" y="83"/>
                  </a:lnTo>
                  <a:lnTo>
                    <a:pt x="1925" y="89"/>
                  </a:lnTo>
                  <a:lnTo>
                    <a:pt x="1945" y="89"/>
                  </a:lnTo>
                  <a:lnTo>
                    <a:pt x="1970" y="94"/>
                  </a:lnTo>
                  <a:lnTo>
                    <a:pt x="1980" y="94"/>
                  </a:lnTo>
                  <a:lnTo>
                    <a:pt x="1990" y="94"/>
                  </a:lnTo>
                  <a:lnTo>
                    <a:pt x="2015" y="99"/>
                  </a:lnTo>
                  <a:lnTo>
                    <a:pt x="2040" y="99"/>
                  </a:lnTo>
                  <a:lnTo>
                    <a:pt x="2064" y="99"/>
                  </a:lnTo>
                  <a:lnTo>
                    <a:pt x="2094" y="99"/>
                  </a:lnTo>
                  <a:lnTo>
                    <a:pt x="2124" y="99"/>
                  </a:lnTo>
                  <a:lnTo>
                    <a:pt x="2164" y="99"/>
                  </a:lnTo>
                  <a:lnTo>
                    <a:pt x="2198" y="99"/>
                  </a:lnTo>
                  <a:lnTo>
                    <a:pt x="2213" y="99"/>
                  </a:lnTo>
                  <a:lnTo>
                    <a:pt x="2288" y="94"/>
                  </a:lnTo>
                  <a:lnTo>
                    <a:pt x="2437" y="89"/>
                  </a:lnTo>
                  <a:lnTo>
                    <a:pt x="2511" y="89"/>
                  </a:lnTo>
                  <a:lnTo>
                    <a:pt x="2551" y="89"/>
                  </a:lnTo>
                  <a:lnTo>
                    <a:pt x="2625" y="83"/>
                  </a:lnTo>
                  <a:lnTo>
                    <a:pt x="2695" y="83"/>
                  </a:lnTo>
                  <a:lnTo>
                    <a:pt x="2759" y="83"/>
                  </a:lnTo>
                  <a:lnTo>
                    <a:pt x="2789" y="83"/>
                  </a:lnTo>
                  <a:lnTo>
                    <a:pt x="2804" y="83"/>
                  </a:lnTo>
                  <a:lnTo>
                    <a:pt x="2829" y="83"/>
                  </a:lnTo>
                  <a:lnTo>
                    <a:pt x="2858" y="89"/>
                  </a:lnTo>
                  <a:lnTo>
                    <a:pt x="2873" y="89"/>
                  </a:lnTo>
                  <a:lnTo>
                    <a:pt x="2893" y="94"/>
                  </a:lnTo>
                  <a:lnTo>
                    <a:pt x="2903" y="99"/>
                  </a:lnTo>
                  <a:lnTo>
                    <a:pt x="2913" y="104"/>
                  </a:lnTo>
                  <a:lnTo>
                    <a:pt x="2913" y="110"/>
                  </a:lnTo>
                  <a:lnTo>
                    <a:pt x="2913" y="115"/>
                  </a:lnTo>
                </a:path>
              </a:pathLst>
            </a:custGeom>
            <a:noFill/>
            <a:ln w="15875">
              <a:solidFill>
                <a:srgbClr val="000000"/>
              </a:solidFill>
              <a:prstDash val="solid"/>
              <a:round/>
              <a:headEnd/>
              <a:tailEnd/>
            </a:ln>
          </p:spPr>
          <p:txBody>
            <a:bodyPr/>
            <a:lstStyle/>
            <a:p>
              <a:endParaRPr lang="en-US"/>
            </a:p>
          </p:txBody>
        </p:sp>
        <p:sp>
          <p:nvSpPr>
            <p:cNvPr id="54" name="Line 6"/>
            <p:cNvSpPr>
              <a:spLocks noChangeShapeType="1"/>
            </p:cNvSpPr>
            <p:nvPr/>
          </p:nvSpPr>
          <p:spPr bwMode="auto">
            <a:xfrm>
              <a:off x="2697" y="768"/>
              <a:ext cx="1" cy="1281"/>
            </a:xfrm>
            <a:prstGeom prst="line">
              <a:avLst/>
            </a:prstGeom>
            <a:noFill/>
            <a:ln w="7938">
              <a:solidFill>
                <a:srgbClr val="000000"/>
              </a:solidFill>
              <a:round/>
              <a:headEnd/>
              <a:tailEnd/>
            </a:ln>
          </p:spPr>
          <p:txBody>
            <a:bodyPr/>
            <a:lstStyle/>
            <a:p>
              <a:endParaRPr lang="en-US"/>
            </a:p>
          </p:txBody>
        </p:sp>
        <p:grpSp>
          <p:nvGrpSpPr>
            <p:cNvPr id="55" name="Group 54"/>
            <p:cNvGrpSpPr>
              <a:grpSpLocks/>
            </p:cNvGrpSpPr>
            <p:nvPr/>
          </p:nvGrpSpPr>
          <p:grpSpPr bwMode="auto">
            <a:xfrm>
              <a:off x="2693" y="2034"/>
              <a:ext cx="2437" cy="37"/>
              <a:chOff x="2693" y="2034"/>
              <a:chExt cx="2437" cy="37"/>
            </a:xfrm>
          </p:grpSpPr>
          <p:sp>
            <p:nvSpPr>
              <p:cNvPr id="245" name="Freeform 8"/>
              <p:cNvSpPr>
                <a:spLocks/>
              </p:cNvSpPr>
              <p:nvPr/>
            </p:nvSpPr>
            <p:spPr bwMode="auto">
              <a:xfrm>
                <a:off x="5080" y="2034"/>
                <a:ext cx="50" cy="37"/>
              </a:xfrm>
              <a:custGeom>
                <a:avLst/>
                <a:gdLst>
                  <a:gd name="T0" fmla="*/ 50 w 50"/>
                  <a:gd name="T1" fmla="*/ 16 h 37"/>
                  <a:gd name="T2" fmla="*/ 0 w 50"/>
                  <a:gd name="T3" fmla="*/ 37 h 37"/>
                  <a:gd name="T4" fmla="*/ 0 w 50"/>
                  <a:gd name="T5" fmla="*/ 16 h 37"/>
                  <a:gd name="T6" fmla="*/ 0 w 50"/>
                  <a:gd name="T7" fmla="*/ 0 h 37"/>
                  <a:gd name="T8" fmla="*/ 50 w 50"/>
                  <a:gd name="T9" fmla="*/ 16 h 37"/>
                  <a:gd name="T10" fmla="*/ 0 60000 65536"/>
                  <a:gd name="T11" fmla="*/ 0 60000 65536"/>
                  <a:gd name="T12" fmla="*/ 0 60000 65536"/>
                  <a:gd name="T13" fmla="*/ 0 60000 65536"/>
                  <a:gd name="T14" fmla="*/ 0 60000 65536"/>
                  <a:gd name="T15" fmla="*/ 0 w 50"/>
                  <a:gd name="T16" fmla="*/ 0 h 37"/>
                  <a:gd name="T17" fmla="*/ 50 w 50"/>
                  <a:gd name="T18" fmla="*/ 37 h 37"/>
                </a:gdLst>
                <a:ahLst/>
                <a:cxnLst>
                  <a:cxn ang="T10">
                    <a:pos x="T0" y="T1"/>
                  </a:cxn>
                  <a:cxn ang="T11">
                    <a:pos x="T2" y="T3"/>
                  </a:cxn>
                  <a:cxn ang="T12">
                    <a:pos x="T4" y="T5"/>
                  </a:cxn>
                  <a:cxn ang="T13">
                    <a:pos x="T6" y="T7"/>
                  </a:cxn>
                  <a:cxn ang="T14">
                    <a:pos x="T8" y="T9"/>
                  </a:cxn>
                </a:cxnLst>
                <a:rect l="T15" t="T16" r="T17" b="T18"/>
                <a:pathLst>
                  <a:path w="50" h="37">
                    <a:moveTo>
                      <a:pt x="50" y="16"/>
                    </a:moveTo>
                    <a:lnTo>
                      <a:pt x="0" y="37"/>
                    </a:lnTo>
                    <a:lnTo>
                      <a:pt x="0" y="16"/>
                    </a:lnTo>
                    <a:lnTo>
                      <a:pt x="0" y="0"/>
                    </a:lnTo>
                    <a:lnTo>
                      <a:pt x="50" y="16"/>
                    </a:lnTo>
                    <a:close/>
                  </a:path>
                </a:pathLst>
              </a:custGeom>
              <a:solidFill>
                <a:srgbClr val="000000"/>
              </a:solidFill>
              <a:ln w="9525">
                <a:noFill/>
                <a:round/>
                <a:headEnd/>
                <a:tailEnd/>
              </a:ln>
            </p:spPr>
            <p:txBody>
              <a:bodyPr/>
              <a:lstStyle/>
              <a:p>
                <a:endParaRPr lang="en-US"/>
              </a:p>
            </p:txBody>
          </p:sp>
          <p:sp>
            <p:nvSpPr>
              <p:cNvPr id="246" name="Line 9"/>
              <p:cNvSpPr>
                <a:spLocks noChangeShapeType="1"/>
              </p:cNvSpPr>
              <p:nvPr/>
            </p:nvSpPr>
            <p:spPr bwMode="auto">
              <a:xfrm>
                <a:off x="2693" y="2050"/>
                <a:ext cx="2387" cy="1"/>
              </a:xfrm>
              <a:prstGeom prst="line">
                <a:avLst/>
              </a:prstGeom>
              <a:noFill/>
              <a:ln w="7938">
                <a:solidFill>
                  <a:srgbClr val="000000"/>
                </a:solidFill>
                <a:round/>
                <a:headEnd/>
                <a:tailEnd/>
              </a:ln>
            </p:spPr>
            <p:txBody>
              <a:bodyPr/>
              <a:lstStyle/>
              <a:p>
                <a:endParaRPr lang="en-US"/>
              </a:p>
            </p:txBody>
          </p:sp>
        </p:grpSp>
        <p:grpSp>
          <p:nvGrpSpPr>
            <p:cNvPr id="56" name="Group 10"/>
            <p:cNvGrpSpPr>
              <a:grpSpLocks/>
            </p:cNvGrpSpPr>
            <p:nvPr/>
          </p:nvGrpSpPr>
          <p:grpSpPr bwMode="auto">
            <a:xfrm>
              <a:off x="4142" y="733"/>
              <a:ext cx="1" cy="1291"/>
              <a:chOff x="4142" y="733"/>
              <a:chExt cx="1" cy="1291"/>
            </a:xfrm>
          </p:grpSpPr>
          <p:sp>
            <p:nvSpPr>
              <p:cNvPr id="217" name="Line 11"/>
              <p:cNvSpPr>
                <a:spLocks noChangeShapeType="1"/>
              </p:cNvSpPr>
              <p:nvPr/>
            </p:nvSpPr>
            <p:spPr bwMode="auto">
              <a:xfrm>
                <a:off x="4142" y="733"/>
                <a:ext cx="1" cy="21"/>
              </a:xfrm>
              <a:prstGeom prst="line">
                <a:avLst/>
              </a:prstGeom>
              <a:noFill/>
              <a:ln w="7938">
                <a:solidFill>
                  <a:srgbClr val="000000"/>
                </a:solidFill>
                <a:round/>
                <a:headEnd/>
                <a:tailEnd/>
              </a:ln>
            </p:spPr>
            <p:txBody>
              <a:bodyPr/>
              <a:lstStyle/>
              <a:p>
                <a:endParaRPr lang="en-US"/>
              </a:p>
            </p:txBody>
          </p:sp>
          <p:sp>
            <p:nvSpPr>
              <p:cNvPr id="218" name="Line 12"/>
              <p:cNvSpPr>
                <a:spLocks noChangeShapeType="1"/>
              </p:cNvSpPr>
              <p:nvPr/>
            </p:nvSpPr>
            <p:spPr bwMode="auto">
              <a:xfrm>
                <a:off x="4142" y="780"/>
                <a:ext cx="1" cy="21"/>
              </a:xfrm>
              <a:prstGeom prst="line">
                <a:avLst/>
              </a:prstGeom>
              <a:noFill/>
              <a:ln w="7938">
                <a:solidFill>
                  <a:srgbClr val="000000"/>
                </a:solidFill>
                <a:round/>
                <a:headEnd/>
                <a:tailEnd/>
              </a:ln>
            </p:spPr>
            <p:txBody>
              <a:bodyPr/>
              <a:lstStyle/>
              <a:p>
                <a:endParaRPr lang="en-US"/>
              </a:p>
            </p:txBody>
          </p:sp>
          <p:sp>
            <p:nvSpPr>
              <p:cNvPr id="219" name="Line 13"/>
              <p:cNvSpPr>
                <a:spLocks noChangeShapeType="1"/>
              </p:cNvSpPr>
              <p:nvPr/>
            </p:nvSpPr>
            <p:spPr bwMode="auto">
              <a:xfrm>
                <a:off x="4142" y="827"/>
                <a:ext cx="1" cy="21"/>
              </a:xfrm>
              <a:prstGeom prst="line">
                <a:avLst/>
              </a:prstGeom>
              <a:noFill/>
              <a:ln w="7938">
                <a:solidFill>
                  <a:srgbClr val="000000"/>
                </a:solidFill>
                <a:round/>
                <a:headEnd/>
                <a:tailEnd/>
              </a:ln>
            </p:spPr>
            <p:txBody>
              <a:bodyPr/>
              <a:lstStyle/>
              <a:p>
                <a:endParaRPr lang="en-US"/>
              </a:p>
            </p:txBody>
          </p:sp>
          <p:sp>
            <p:nvSpPr>
              <p:cNvPr id="220" name="Line 14"/>
              <p:cNvSpPr>
                <a:spLocks noChangeShapeType="1"/>
              </p:cNvSpPr>
              <p:nvPr/>
            </p:nvSpPr>
            <p:spPr bwMode="auto">
              <a:xfrm>
                <a:off x="4142" y="874"/>
                <a:ext cx="1" cy="21"/>
              </a:xfrm>
              <a:prstGeom prst="line">
                <a:avLst/>
              </a:prstGeom>
              <a:noFill/>
              <a:ln w="7938">
                <a:solidFill>
                  <a:srgbClr val="000000"/>
                </a:solidFill>
                <a:round/>
                <a:headEnd/>
                <a:tailEnd/>
              </a:ln>
            </p:spPr>
            <p:txBody>
              <a:bodyPr/>
              <a:lstStyle/>
              <a:p>
                <a:endParaRPr lang="en-US"/>
              </a:p>
            </p:txBody>
          </p:sp>
          <p:sp>
            <p:nvSpPr>
              <p:cNvPr id="221" name="Line 15"/>
              <p:cNvSpPr>
                <a:spLocks noChangeShapeType="1"/>
              </p:cNvSpPr>
              <p:nvPr/>
            </p:nvSpPr>
            <p:spPr bwMode="auto">
              <a:xfrm>
                <a:off x="4142" y="921"/>
                <a:ext cx="1" cy="21"/>
              </a:xfrm>
              <a:prstGeom prst="line">
                <a:avLst/>
              </a:prstGeom>
              <a:noFill/>
              <a:ln w="7938">
                <a:solidFill>
                  <a:srgbClr val="000000"/>
                </a:solidFill>
                <a:round/>
                <a:headEnd/>
                <a:tailEnd/>
              </a:ln>
            </p:spPr>
            <p:txBody>
              <a:bodyPr/>
              <a:lstStyle/>
              <a:p>
                <a:endParaRPr lang="en-US"/>
              </a:p>
            </p:txBody>
          </p:sp>
          <p:sp>
            <p:nvSpPr>
              <p:cNvPr id="222" name="Line 16"/>
              <p:cNvSpPr>
                <a:spLocks noChangeShapeType="1"/>
              </p:cNvSpPr>
              <p:nvPr/>
            </p:nvSpPr>
            <p:spPr bwMode="auto">
              <a:xfrm>
                <a:off x="4142" y="968"/>
                <a:ext cx="1" cy="21"/>
              </a:xfrm>
              <a:prstGeom prst="line">
                <a:avLst/>
              </a:prstGeom>
              <a:noFill/>
              <a:ln w="7938">
                <a:solidFill>
                  <a:srgbClr val="000000"/>
                </a:solidFill>
                <a:round/>
                <a:headEnd/>
                <a:tailEnd/>
              </a:ln>
            </p:spPr>
            <p:txBody>
              <a:bodyPr/>
              <a:lstStyle/>
              <a:p>
                <a:endParaRPr lang="en-US"/>
              </a:p>
            </p:txBody>
          </p:sp>
          <p:sp>
            <p:nvSpPr>
              <p:cNvPr id="223" name="Line 17"/>
              <p:cNvSpPr>
                <a:spLocks noChangeShapeType="1"/>
              </p:cNvSpPr>
              <p:nvPr/>
            </p:nvSpPr>
            <p:spPr bwMode="auto">
              <a:xfrm>
                <a:off x="4142" y="1015"/>
                <a:ext cx="1" cy="21"/>
              </a:xfrm>
              <a:prstGeom prst="line">
                <a:avLst/>
              </a:prstGeom>
              <a:noFill/>
              <a:ln w="7938">
                <a:solidFill>
                  <a:srgbClr val="000000"/>
                </a:solidFill>
                <a:round/>
                <a:headEnd/>
                <a:tailEnd/>
              </a:ln>
            </p:spPr>
            <p:txBody>
              <a:bodyPr/>
              <a:lstStyle/>
              <a:p>
                <a:endParaRPr lang="en-US"/>
              </a:p>
            </p:txBody>
          </p:sp>
          <p:sp>
            <p:nvSpPr>
              <p:cNvPr id="224" name="Line 18"/>
              <p:cNvSpPr>
                <a:spLocks noChangeShapeType="1"/>
              </p:cNvSpPr>
              <p:nvPr/>
            </p:nvSpPr>
            <p:spPr bwMode="auto">
              <a:xfrm>
                <a:off x="4142" y="1062"/>
                <a:ext cx="1" cy="21"/>
              </a:xfrm>
              <a:prstGeom prst="line">
                <a:avLst/>
              </a:prstGeom>
              <a:noFill/>
              <a:ln w="7938">
                <a:solidFill>
                  <a:srgbClr val="000000"/>
                </a:solidFill>
                <a:round/>
                <a:headEnd/>
                <a:tailEnd/>
              </a:ln>
            </p:spPr>
            <p:txBody>
              <a:bodyPr/>
              <a:lstStyle/>
              <a:p>
                <a:endParaRPr lang="en-US"/>
              </a:p>
            </p:txBody>
          </p:sp>
          <p:sp>
            <p:nvSpPr>
              <p:cNvPr id="225" name="Line 19"/>
              <p:cNvSpPr>
                <a:spLocks noChangeShapeType="1"/>
              </p:cNvSpPr>
              <p:nvPr/>
            </p:nvSpPr>
            <p:spPr bwMode="auto">
              <a:xfrm>
                <a:off x="4142" y="1109"/>
                <a:ext cx="1" cy="21"/>
              </a:xfrm>
              <a:prstGeom prst="line">
                <a:avLst/>
              </a:prstGeom>
              <a:noFill/>
              <a:ln w="7938">
                <a:solidFill>
                  <a:srgbClr val="000000"/>
                </a:solidFill>
                <a:round/>
                <a:headEnd/>
                <a:tailEnd/>
              </a:ln>
            </p:spPr>
            <p:txBody>
              <a:bodyPr/>
              <a:lstStyle/>
              <a:p>
                <a:endParaRPr lang="en-US"/>
              </a:p>
            </p:txBody>
          </p:sp>
          <p:sp>
            <p:nvSpPr>
              <p:cNvPr id="226" name="Line 20"/>
              <p:cNvSpPr>
                <a:spLocks noChangeShapeType="1"/>
              </p:cNvSpPr>
              <p:nvPr/>
            </p:nvSpPr>
            <p:spPr bwMode="auto">
              <a:xfrm>
                <a:off x="4142" y="1156"/>
                <a:ext cx="1" cy="21"/>
              </a:xfrm>
              <a:prstGeom prst="line">
                <a:avLst/>
              </a:prstGeom>
              <a:noFill/>
              <a:ln w="7938">
                <a:solidFill>
                  <a:srgbClr val="000000"/>
                </a:solidFill>
                <a:round/>
                <a:headEnd/>
                <a:tailEnd/>
              </a:ln>
            </p:spPr>
            <p:txBody>
              <a:bodyPr/>
              <a:lstStyle/>
              <a:p>
                <a:endParaRPr lang="en-US"/>
              </a:p>
            </p:txBody>
          </p:sp>
          <p:sp>
            <p:nvSpPr>
              <p:cNvPr id="227" name="Line 21"/>
              <p:cNvSpPr>
                <a:spLocks noChangeShapeType="1"/>
              </p:cNvSpPr>
              <p:nvPr/>
            </p:nvSpPr>
            <p:spPr bwMode="auto">
              <a:xfrm>
                <a:off x="4142" y="1203"/>
                <a:ext cx="1" cy="21"/>
              </a:xfrm>
              <a:prstGeom prst="line">
                <a:avLst/>
              </a:prstGeom>
              <a:noFill/>
              <a:ln w="7938">
                <a:solidFill>
                  <a:srgbClr val="000000"/>
                </a:solidFill>
                <a:round/>
                <a:headEnd/>
                <a:tailEnd/>
              </a:ln>
            </p:spPr>
            <p:txBody>
              <a:bodyPr/>
              <a:lstStyle/>
              <a:p>
                <a:endParaRPr lang="en-US"/>
              </a:p>
            </p:txBody>
          </p:sp>
          <p:sp>
            <p:nvSpPr>
              <p:cNvPr id="228" name="Line 22"/>
              <p:cNvSpPr>
                <a:spLocks noChangeShapeType="1"/>
              </p:cNvSpPr>
              <p:nvPr/>
            </p:nvSpPr>
            <p:spPr bwMode="auto">
              <a:xfrm>
                <a:off x="4142" y="1250"/>
                <a:ext cx="1" cy="21"/>
              </a:xfrm>
              <a:prstGeom prst="line">
                <a:avLst/>
              </a:prstGeom>
              <a:noFill/>
              <a:ln w="7938">
                <a:solidFill>
                  <a:srgbClr val="000000"/>
                </a:solidFill>
                <a:round/>
                <a:headEnd/>
                <a:tailEnd/>
              </a:ln>
            </p:spPr>
            <p:txBody>
              <a:bodyPr/>
              <a:lstStyle/>
              <a:p>
                <a:endParaRPr lang="en-US"/>
              </a:p>
            </p:txBody>
          </p:sp>
          <p:sp>
            <p:nvSpPr>
              <p:cNvPr id="229" name="Line 23"/>
              <p:cNvSpPr>
                <a:spLocks noChangeShapeType="1"/>
              </p:cNvSpPr>
              <p:nvPr/>
            </p:nvSpPr>
            <p:spPr bwMode="auto">
              <a:xfrm>
                <a:off x="4142" y="1297"/>
                <a:ext cx="1" cy="21"/>
              </a:xfrm>
              <a:prstGeom prst="line">
                <a:avLst/>
              </a:prstGeom>
              <a:noFill/>
              <a:ln w="7938">
                <a:solidFill>
                  <a:srgbClr val="000000"/>
                </a:solidFill>
                <a:round/>
                <a:headEnd/>
                <a:tailEnd/>
              </a:ln>
            </p:spPr>
            <p:txBody>
              <a:bodyPr/>
              <a:lstStyle/>
              <a:p>
                <a:endParaRPr lang="en-US"/>
              </a:p>
            </p:txBody>
          </p:sp>
          <p:sp>
            <p:nvSpPr>
              <p:cNvPr id="230" name="Line 24"/>
              <p:cNvSpPr>
                <a:spLocks noChangeShapeType="1"/>
              </p:cNvSpPr>
              <p:nvPr/>
            </p:nvSpPr>
            <p:spPr bwMode="auto">
              <a:xfrm>
                <a:off x="4142" y="1344"/>
                <a:ext cx="1" cy="21"/>
              </a:xfrm>
              <a:prstGeom prst="line">
                <a:avLst/>
              </a:prstGeom>
              <a:noFill/>
              <a:ln w="7938">
                <a:solidFill>
                  <a:srgbClr val="000000"/>
                </a:solidFill>
                <a:round/>
                <a:headEnd/>
                <a:tailEnd/>
              </a:ln>
            </p:spPr>
            <p:txBody>
              <a:bodyPr/>
              <a:lstStyle/>
              <a:p>
                <a:endParaRPr lang="en-US"/>
              </a:p>
            </p:txBody>
          </p:sp>
          <p:sp>
            <p:nvSpPr>
              <p:cNvPr id="231" name="Line 25"/>
              <p:cNvSpPr>
                <a:spLocks noChangeShapeType="1"/>
              </p:cNvSpPr>
              <p:nvPr/>
            </p:nvSpPr>
            <p:spPr bwMode="auto">
              <a:xfrm>
                <a:off x="4142" y="1391"/>
                <a:ext cx="1" cy="21"/>
              </a:xfrm>
              <a:prstGeom prst="line">
                <a:avLst/>
              </a:prstGeom>
              <a:noFill/>
              <a:ln w="7938">
                <a:solidFill>
                  <a:srgbClr val="000000"/>
                </a:solidFill>
                <a:round/>
                <a:headEnd/>
                <a:tailEnd/>
              </a:ln>
            </p:spPr>
            <p:txBody>
              <a:bodyPr/>
              <a:lstStyle/>
              <a:p>
                <a:endParaRPr lang="en-US"/>
              </a:p>
            </p:txBody>
          </p:sp>
          <p:sp>
            <p:nvSpPr>
              <p:cNvPr id="232" name="Line 26"/>
              <p:cNvSpPr>
                <a:spLocks noChangeShapeType="1"/>
              </p:cNvSpPr>
              <p:nvPr/>
            </p:nvSpPr>
            <p:spPr bwMode="auto">
              <a:xfrm>
                <a:off x="4142" y="1438"/>
                <a:ext cx="1" cy="21"/>
              </a:xfrm>
              <a:prstGeom prst="line">
                <a:avLst/>
              </a:prstGeom>
              <a:noFill/>
              <a:ln w="7938">
                <a:solidFill>
                  <a:srgbClr val="000000"/>
                </a:solidFill>
                <a:round/>
                <a:headEnd/>
                <a:tailEnd/>
              </a:ln>
            </p:spPr>
            <p:txBody>
              <a:bodyPr/>
              <a:lstStyle/>
              <a:p>
                <a:endParaRPr lang="en-US"/>
              </a:p>
            </p:txBody>
          </p:sp>
          <p:sp>
            <p:nvSpPr>
              <p:cNvPr id="233" name="Line 27"/>
              <p:cNvSpPr>
                <a:spLocks noChangeShapeType="1"/>
              </p:cNvSpPr>
              <p:nvPr/>
            </p:nvSpPr>
            <p:spPr bwMode="auto">
              <a:xfrm>
                <a:off x="4142" y="1486"/>
                <a:ext cx="1" cy="20"/>
              </a:xfrm>
              <a:prstGeom prst="line">
                <a:avLst/>
              </a:prstGeom>
              <a:noFill/>
              <a:ln w="7938">
                <a:solidFill>
                  <a:srgbClr val="000000"/>
                </a:solidFill>
                <a:round/>
                <a:headEnd/>
                <a:tailEnd/>
              </a:ln>
            </p:spPr>
            <p:txBody>
              <a:bodyPr/>
              <a:lstStyle/>
              <a:p>
                <a:endParaRPr lang="en-US"/>
              </a:p>
            </p:txBody>
          </p:sp>
          <p:sp>
            <p:nvSpPr>
              <p:cNvPr id="234" name="Line 28"/>
              <p:cNvSpPr>
                <a:spLocks noChangeShapeType="1"/>
              </p:cNvSpPr>
              <p:nvPr/>
            </p:nvSpPr>
            <p:spPr bwMode="auto">
              <a:xfrm>
                <a:off x="4142" y="1533"/>
                <a:ext cx="1" cy="20"/>
              </a:xfrm>
              <a:prstGeom prst="line">
                <a:avLst/>
              </a:prstGeom>
              <a:noFill/>
              <a:ln w="7938">
                <a:solidFill>
                  <a:srgbClr val="000000"/>
                </a:solidFill>
                <a:round/>
                <a:headEnd/>
                <a:tailEnd/>
              </a:ln>
            </p:spPr>
            <p:txBody>
              <a:bodyPr/>
              <a:lstStyle/>
              <a:p>
                <a:endParaRPr lang="en-US"/>
              </a:p>
            </p:txBody>
          </p:sp>
          <p:sp>
            <p:nvSpPr>
              <p:cNvPr id="235" name="Line 29"/>
              <p:cNvSpPr>
                <a:spLocks noChangeShapeType="1"/>
              </p:cNvSpPr>
              <p:nvPr/>
            </p:nvSpPr>
            <p:spPr bwMode="auto">
              <a:xfrm>
                <a:off x="4142" y="1580"/>
                <a:ext cx="1" cy="21"/>
              </a:xfrm>
              <a:prstGeom prst="line">
                <a:avLst/>
              </a:prstGeom>
              <a:noFill/>
              <a:ln w="7938">
                <a:solidFill>
                  <a:srgbClr val="000000"/>
                </a:solidFill>
                <a:round/>
                <a:headEnd/>
                <a:tailEnd/>
              </a:ln>
            </p:spPr>
            <p:txBody>
              <a:bodyPr/>
              <a:lstStyle/>
              <a:p>
                <a:endParaRPr lang="en-US"/>
              </a:p>
            </p:txBody>
          </p:sp>
          <p:sp>
            <p:nvSpPr>
              <p:cNvPr id="236" name="Line 30"/>
              <p:cNvSpPr>
                <a:spLocks noChangeShapeType="1"/>
              </p:cNvSpPr>
              <p:nvPr/>
            </p:nvSpPr>
            <p:spPr bwMode="auto">
              <a:xfrm>
                <a:off x="4142" y="1627"/>
                <a:ext cx="1" cy="21"/>
              </a:xfrm>
              <a:prstGeom prst="line">
                <a:avLst/>
              </a:prstGeom>
              <a:noFill/>
              <a:ln w="7938">
                <a:solidFill>
                  <a:srgbClr val="000000"/>
                </a:solidFill>
                <a:round/>
                <a:headEnd/>
                <a:tailEnd/>
              </a:ln>
            </p:spPr>
            <p:txBody>
              <a:bodyPr/>
              <a:lstStyle/>
              <a:p>
                <a:endParaRPr lang="en-US"/>
              </a:p>
            </p:txBody>
          </p:sp>
          <p:sp>
            <p:nvSpPr>
              <p:cNvPr id="237" name="Line 31"/>
              <p:cNvSpPr>
                <a:spLocks noChangeShapeType="1"/>
              </p:cNvSpPr>
              <p:nvPr/>
            </p:nvSpPr>
            <p:spPr bwMode="auto">
              <a:xfrm>
                <a:off x="4142" y="1674"/>
                <a:ext cx="1" cy="21"/>
              </a:xfrm>
              <a:prstGeom prst="line">
                <a:avLst/>
              </a:prstGeom>
              <a:noFill/>
              <a:ln w="7938">
                <a:solidFill>
                  <a:srgbClr val="000000"/>
                </a:solidFill>
                <a:round/>
                <a:headEnd/>
                <a:tailEnd/>
              </a:ln>
            </p:spPr>
            <p:txBody>
              <a:bodyPr/>
              <a:lstStyle/>
              <a:p>
                <a:endParaRPr lang="en-US"/>
              </a:p>
            </p:txBody>
          </p:sp>
          <p:sp>
            <p:nvSpPr>
              <p:cNvPr id="238" name="Line 32"/>
              <p:cNvSpPr>
                <a:spLocks noChangeShapeType="1"/>
              </p:cNvSpPr>
              <p:nvPr/>
            </p:nvSpPr>
            <p:spPr bwMode="auto">
              <a:xfrm>
                <a:off x="4142" y="1721"/>
                <a:ext cx="1" cy="21"/>
              </a:xfrm>
              <a:prstGeom prst="line">
                <a:avLst/>
              </a:prstGeom>
              <a:noFill/>
              <a:ln w="7938">
                <a:solidFill>
                  <a:srgbClr val="000000"/>
                </a:solidFill>
                <a:round/>
                <a:headEnd/>
                <a:tailEnd/>
              </a:ln>
            </p:spPr>
            <p:txBody>
              <a:bodyPr/>
              <a:lstStyle/>
              <a:p>
                <a:endParaRPr lang="en-US"/>
              </a:p>
            </p:txBody>
          </p:sp>
          <p:sp>
            <p:nvSpPr>
              <p:cNvPr id="239" name="Line 33"/>
              <p:cNvSpPr>
                <a:spLocks noChangeShapeType="1"/>
              </p:cNvSpPr>
              <p:nvPr/>
            </p:nvSpPr>
            <p:spPr bwMode="auto">
              <a:xfrm>
                <a:off x="4142" y="1768"/>
                <a:ext cx="1" cy="21"/>
              </a:xfrm>
              <a:prstGeom prst="line">
                <a:avLst/>
              </a:prstGeom>
              <a:noFill/>
              <a:ln w="7938">
                <a:solidFill>
                  <a:srgbClr val="000000"/>
                </a:solidFill>
                <a:round/>
                <a:headEnd/>
                <a:tailEnd/>
              </a:ln>
            </p:spPr>
            <p:txBody>
              <a:bodyPr/>
              <a:lstStyle/>
              <a:p>
                <a:endParaRPr lang="en-US"/>
              </a:p>
            </p:txBody>
          </p:sp>
          <p:sp>
            <p:nvSpPr>
              <p:cNvPr id="240" name="Line 34"/>
              <p:cNvSpPr>
                <a:spLocks noChangeShapeType="1"/>
              </p:cNvSpPr>
              <p:nvPr/>
            </p:nvSpPr>
            <p:spPr bwMode="auto">
              <a:xfrm>
                <a:off x="4142" y="1815"/>
                <a:ext cx="1" cy="21"/>
              </a:xfrm>
              <a:prstGeom prst="line">
                <a:avLst/>
              </a:prstGeom>
              <a:noFill/>
              <a:ln w="7938">
                <a:solidFill>
                  <a:srgbClr val="000000"/>
                </a:solidFill>
                <a:round/>
                <a:headEnd/>
                <a:tailEnd/>
              </a:ln>
            </p:spPr>
            <p:txBody>
              <a:bodyPr/>
              <a:lstStyle/>
              <a:p>
                <a:endParaRPr lang="en-US"/>
              </a:p>
            </p:txBody>
          </p:sp>
          <p:sp>
            <p:nvSpPr>
              <p:cNvPr id="241" name="Line 35"/>
              <p:cNvSpPr>
                <a:spLocks noChangeShapeType="1"/>
              </p:cNvSpPr>
              <p:nvPr/>
            </p:nvSpPr>
            <p:spPr bwMode="auto">
              <a:xfrm>
                <a:off x="4142" y="1862"/>
                <a:ext cx="1" cy="21"/>
              </a:xfrm>
              <a:prstGeom prst="line">
                <a:avLst/>
              </a:prstGeom>
              <a:noFill/>
              <a:ln w="7938">
                <a:solidFill>
                  <a:srgbClr val="000000"/>
                </a:solidFill>
                <a:round/>
                <a:headEnd/>
                <a:tailEnd/>
              </a:ln>
            </p:spPr>
            <p:txBody>
              <a:bodyPr/>
              <a:lstStyle/>
              <a:p>
                <a:endParaRPr lang="en-US"/>
              </a:p>
            </p:txBody>
          </p:sp>
          <p:sp>
            <p:nvSpPr>
              <p:cNvPr id="242" name="Line 36"/>
              <p:cNvSpPr>
                <a:spLocks noChangeShapeType="1"/>
              </p:cNvSpPr>
              <p:nvPr/>
            </p:nvSpPr>
            <p:spPr bwMode="auto">
              <a:xfrm>
                <a:off x="4142" y="1909"/>
                <a:ext cx="1" cy="21"/>
              </a:xfrm>
              <a:prstGeom prst="line">
                <a:avLst/>
              </a:prstGeom>
              <a:noFill/>
              <a:ln w="7938">
                <a:solidFill>
                  <a:srgbClr val="000000"/>
                </a:solidFill>
                <a:round/>
                <a:headEnd/>
                <a:tailEnd/>
              </a:ln>
            </p:spPr>
            <p:txBody>
              <a:bodyPr/>
              <a:lstStyle/>
              <a:p>
                <a:endParaRPr lang="en-US"/>
              </a:p>
            </p:txBody>
          </p:sp>
          <p:sp>
            <p:nvSpPr>
              <p:cNvPr id="243" name="Line 37"/>
              <p:cNvSpPr>
                <a:spLocks noChangeShapeType="1"/>
              </p:cNvSpPr>
              <p:nvPr/>
            </p:nvSpPr>
            <p:spPr bwMode="auto">
              <a:xfrm>
                <a:off x="4142" y="1956"/>
                <a:ext cx="1" cy="21"/>
              </a:xfrm>
              <a:prstGeom prst="line">
                <a:avLst/>
              </a:prstGeom>
              <a:noFill/>
              <a:ln w="7938">
                <a:solidFill>
                  <a:srgbClr val="000000"/>
                </a:solidFill>
                <a:round/>
                <a:headEnd/>
                <a:tailEnd/>
              </a:ln>
            </p:spPr>
            <p:txBody>
              <a:bodyPr/>
              <a:lstStyle/>
              <a:p>
                <a:endParaRPr lang="en-US"/>
              </a:p>
            </p:txBody>
          </p:sp>
          <p:sp>
            <p:nvSpPr>
              <p:cNvPr id="244" name="Line 38"/>
              <p:cNvSpPr>
                <a:spLocks noChangeShapeType="1"/>
              </p:cNvSpPr>
              <p:nvPr/>
            </p:nvSpPr>
            <p:spPr bwMode="auto">
              <a:xfrm>
                <a:off x="4142" y="2003"/>
                <a:ext cx="1" cy="21"/>
              </a:xfrm>
              <a:prstGeom prst="line">
                <a:avLst/>
              </a:prstGeom>
              <a:noFill/>
              <a:ln w="7938">
                <a:solidFill>
                  <a:srgbClr val="000000"/>
                </a:solidFill>
                <a:round/>
                <a:headEnd/>
                <a:tailEnd/>
              </a:ln>
            </p:spPr>
            <p:txBody>
              <a:bodyPr/>
              <a:lstStyle/>
              <a:p>
                <a:endParaRPr lang="en-US"/>
              </a:p>
            </p:txBody>
          </p:sp>
        </p:grpSp>
        <p:sp>
          <p:nvSpPr>
            <p:cNvPr id="57" name="Line 39"/>
            <p:cNvSpPr>
              <a:spLocks noChangeShapeType="1"/>
            </p:cNvSpPr>
            <p:nvPr/>
          </p:nvSpPr>
          <p:spPr bwMode="auto">
            <a:xfrm>
              <a:off x="2698" y="1376"/>
              <a:ext cx="1439" cy="1"/>
            </a:xfrm>
            <a:prstGeom prst="line">
              <a:avLst/>
            </a:prstGeom>
            <a:noFill/>
            <a:ln w="12700">
              <a:solidFill>
                <a:srgbClr val="000000"/>
              </a:solidFill>
              <a:prstDash val="sysDot"/>
              <a:round/>
              <a:headEnd/>
              <a:tailEnd/>
            </a:ln>
          </p:spPr>
          <p:txBody>
            <a:bodyPr/>
            <a:lstStyle/>
            <a:p>
              <a:endParaRPr lang="en-US"/>
            </a:p>
          </p:txBody>
        </p:sp>
        <p:sp>
          <p:nvSpPr>
            <p:cNvPr id="58" name="Freeform 40"/>
            <p:cNvSpPr>
              <a:spLocks/>
            </p:cNvSpPr>
            <p:nvPr/>
          </p:nvSpPr>
          <p:spPr bwMode="auto">
            <a:xfrm>
              <a:off x="2703" y="1093"/>
              <a:ext cx="2903" cy="351"/>
            </a:xfrm>
            <a:custGeom>
              <a:avLst/>
              <a:gdLst>
                <a:gd name="T0" fmla="*/ 15 w 2903"/>
                <a:gd name="T1" fmla="*/ 314 h 351"/>
                <a:gd name="T2" fmla="*/ 94 w 2903"/>
                <a:gd name="T3" fmla="*/ 293 h 351"/>
                <a:gd name="T4" fmla="*/ 159 w 2903"/>
                <a:gd name="T5" fmla="*/ 278 h 351"/>
                <a:gd name="T6" fmla="*/ 223 w 2903"/>
                <a:gd name="T7" fmla="*/ 262 h 351"/>
                <a:gd name="T8" fmla="*/ 273 w 2903"/>
                <a:gd name="T9" fmla="*/ 251 h 351"/>
                <a:gd name="T10" fmla="*/ 318 w 2903"/>
                <a:gd name="T11" fmla="*/ 246 h 351"/>
                <a:gd name="T12" fmla="*/ 362 w 2903"/>
                <a:gd name="T13" fmla="*/ 241 h 351"/>
                <a:gd name="T14" fmla="*/ 387 w 2903"/>
                <a:gd name="T15" fmla="*/ 241 h 351"/>
                <a:gd name="T16" fmla="*/ 412 w 2903"/>
                <a:gd name="T17" fmla="*/ 241 h 351"/>
                <a:gd name="T18" fmla="*/ 481 w 2903"/>
                <a:gd name="T19" fmla="*/ 257 h 351"/>
                <a:gd name="T20" fmla="*/ 571 w 2903"/>
                <a:gd name="T21" fmla="*/ 293 h 351"/>
                <a:gd name="T22" fmla="*/ 600 w 2903"/>
                <a:gd name="T23" fmla="*/ 309 h 351"/>
                <a:gd name="T24" fmla="*/ 645 w 2903"/>
                <a:gd name="T25" fmla="*/ 330 h 351"/>
                <a:gd name="T26" fmla="*/ 685 w 2903"/>
                <a:gd name="T27" fmla="*/ 340 h 351"/>
                <a:gd name="T28" fmla="*/ 739 w 2903"/>
                <a:gd name="T29" fmla="*/ 351 h 351"/>
                <a:gd name="T30" fmla="*/ 774 w 2903"/>
                <a:gd name="T31" fmla="*/ 351 h 351"/>
                <a:gd name="T32" fmla="*/ 928 w 2903"/>
                <a:gd name="T33" fmla="*/ 345 h 351"/>
                <a:gd name="T34" fmla="*/ 987 w 2903"/>
                <a:gd name="T35" fmla="*/ 340 h 351"/>
                <a:gd name="T36" fmla="*/ 1032 w 2903"/>
                <a:gd name="T37" fmla="*/ 330 h 351"/>
                <a:gd name="T38" fmla="*/ 1082 w 2903"/>
                <a:gd name="T39" fmla="*/ 314 h 351"/>
                <a:gd name="T40" fmla="*/ 1131 w 2903"/>
                <a:gd name="T41" fmla="*/ 293 h 351"/>
                <a:gd name="T42" fmla="*/ 1171 w 2903"/>
                <a:gd name="T43" fmla="*/ 272 h 351"/>
                <a:gd name="T44" fmla="*/ 1241 w 2903"/>
                <a:gd name="T45" fmla="*/ 230 h 351"/>
                <a:gd name="T46" fmla="*/ 1355 w 2903"/>
                <a:gd name="T47" fmla="*/ 173 h 351"/>
                <a:gd name="T48" fmla="*/ 1419 w 2903"/>
                <a:gd name="T49" fmla="*/ 142 h 351"/>
                <a:gd name="T50" fmla="*/ 1543 w 2903"/>
                <a:gd name="T51" fmla="*/ 89 h 351"/>
                <a:gd name="T52" fmla="*/ 1648 w 2903"/>
                <a:gd name="T53" fmla="*/ 48 h 351"/>
                <a:gd name="T54" fmla="*/ 1697 w 2903"/>
                <a:gd name="T55" fmla="*/ 32 h 351"/>
                <a:gd name="T56" fmla="*/ 1757 w 2903"/>
                <a:gd name="T57" fmla="*/ 16 h 351"/>
                <a:gd name="T58" fmla="*/ 1806 w 2903"/>
                <a:gd name="T59" fmla="*/ 6 h 351"/>
                <a:gd name="T60" fmla="*/ 1851 w 2903"/>
                <a:gd name="T61" fmla="*/ 0 h 351"/>
                <a:gd name="T62" fmla="*/ 1871 w 2903"/>
                <a:gd name="T63" fmla="*/ 0 h 351"/>
                <a:gd name="T64" fmla="*/ 1911 w 2903"/>
                <a:gd name="T65" fmla="*/ 0 h 351"/>
                <a:gd name="T66" fmla="*/ 1960 w 2903"/>
                <a:gd name="T67" fmla="*/ 6 h 351"/>
                <a:gd name="T68" fmla="*/ 2015 w 2903"/>
                <a:gd name="T69" fmla="*/ 11 h 351"/>
                <a:gd name="T70" fmla="*/ 2054 w 2903"/>
                <a:gd name="T71" fmla="*/ 16 h 351"/>
                <a:gd name="T72" fmla="*/ 2144 w 2903"/>
                <a:gd name="T73" fmla="*/ 32 h 351"/>
                <a:gd name="T74" fmla="*/ 2248 w 2903"/>
                <a:gd name="T75" fmla="*/ 53 h 351"/>
                <a:gd name="T76" fmla="*/ 2273 w 2903"/>
                <a:gd name="T77" fmla="*/ 58 h 351"/>
                <a:gd name="T78" fmla="*/ 2308 w 2903"/>
                <a:gd name="T79" fmla="*/ 63 h 351"/>
                <a:gd name="T80" fmla="*/ 2352 w 2903"/>
                <a:gd name="T81" fmla="*/ 63 h 351"/>
                <a:gd name="T82" fmla="*/ 2417 w 2903"/>
                <a:gd name="T83" fmla="*/ 63 h 351"/>
                <a:gd name="T84" fmla="*/ 2491 w 2903"/>
                <a:gd name="T85" fmla="*/ 63 h 351"/>
                <a:gd name="T86" fmla="*/ 2581 w 2903"/>
                <a:gd name="T87" fmla="*/ 63 h 351"/>
                <a:gd name="T88" fmla="*/ 2685 w 2903"/>
                <a:gd name="T89" fmla="*/ 58 h 351"/>
                <a:gd name="T90" fmla="*/ 2809 w 2903"/>
                <a:gd name="T91" fmla="*/ 48 h 351"/>
                <a:gd name="T92" fmla="*/ 2903 w 2903"/>
                <a:gd name="T93" fmla="*/ 42 h 35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903"/>
                <a:gd name="T142" fmla="*/ 0 h 351"/>
                <a:gd name="T143" fmla="*/ 2903 w 2903"/>
                <a:gd name="T144" fmla="*/ 351 h 35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903" h="351">
                  <a:moveTo>
                    <a:pt x="0" y="319"/>
                  </a:moveTo>
                  <a:lnTo>
                    <a:pt x="15" y="314"/>
                  </a:lnTo>
                  <a:lnTo>
                    <a:pt x="54" y="304"/>
                  </a:lnTo>
                  <a:lnTo>
                    <a:pt x="94" y="293"/>
                  </a:lnTo>
                  <a:lnTo>
                    <a:pt x="129" y="283"/>
                  </a:lnTo>
                  <a:lnTo>
                    <a:pt x="159" y="278"/>
                  </a:lnTo>
                  <a:lnTo>
                    <a:pt x="188" y="272"/>
                  </a:lnTo>
                  <a:lnTo>
                    <a:pt x="223" y="262"/>
                  </a:lnTo>
                  <a:lnTo>
                    <a:pt x="248" y="257"/>
                  </a:lnTo>
                  <a:lnTo>
                    <a:pt x="273" y="251"/>
                  </a:lnTo>
                  <a:lnTo>
                    <a:pt x="298" y="246"/>
                  </a:lnTo>
                  <a:lnTo>
                    <a:pt x="318" y="246"/>
                  </a:lnTo>
                  <a:lnTo>
                    <a:pt x="342" y="241"/>
                  </a:lnTo>
                  <a:lnTo>
                    <a:pt x="362" y="241"/>
                  </a:lnTo>
                  <a:lnTo>
                    <a:pt x="372" y="241"/>
                  </a:lnTo>
                  <a:lnTo>
                    <a:pt x="387" y="241"/>
                  </a:lnTo>
                  <a:lnTo>
                    <a:pt x="407" y="241"/>
                  </a:lnTo>
                  <a:lnTo>
                    <a:pt x="412" y="241"/>
                  </a:lnTo>
                  <a:lnTo>
                    <a:pt x="437" y="246"/>
                  </a:lnTo>
                  <a:lnTo>
                    <a:pt x="481" y="257"/>
                  </a:lnTo>
                  <a:lnTo>
                    <a:pt x="526" y="272"/>
                  </a:lnTo>
                  <a:lnTo>
                    <a:pt x="571" y="293"/>
                  </a:lnTo>
                  <a:lnTo>
                    <a:pt x="590" y="304"/>
                  </a:lnTo>
                  <a:lnTo>
                    <a:pt x="600" y="309"/>
                  </a:lnTo>
                  <a:lnTo>
                    <a:pt x="620" y="319"/>
                  </a:lnTo>
                  <a:lnTo>
                    <a:pt x="645" y="330"/>
                  </a:lnTo>
                  <a:lnTo>
                    <a:pt x="660" y="335"/>
                  </a:lnTo>
                  <a:lnTo>
                    <a:pt x="685" y="340"/>
                  </a:lnTo>
                  <a:lnTo>
                    <a:pt x="710" y="345"/>
                  </a:lnTo>
                  <a:lnTo>
                    <a:pt x="739" y="351"/>
                  </a:lnTo>
                  <a:lnTo>
                    <a:pt x="759" y="351"/>
                  </a:lnTo>
                  <a:lnTo>
                    <a:pt x="774" y="351"/>
                  </a:lnTo>
                  <a:lnTo>
                    <a:pt x="829" y="351"/>
                  </a:lnTo>
                  <a:lnTo>
                    <a:pt x="928" y="345"/>
                  </a:lnTo>
                  <a:lnTo>
                    <a:pt x="978" y="340"/>
                  </a:lnTo>
                  <a:lnTo>
                    <a:pt x="987" y="340"/>
                  </a:lnTo>
                  <a:lnTo>
                    <a:pt x="1012" y="335"/>
                  </a:lnTo>
                  <a:lnTo>
                    <a:pt x="1032" y="330"/>
                  </a:lnTo>
                  <a:lnTo>
                    <a:pt x="1057" y="325"/>
                  </a:lnTo>
                  <a:lnTo>
                    <a:pt x="1082" y="314"/>
                  </a:lnTo>
                  <a:lnTo>
                    <a:pt x="1112" y="304"/>
                  </a:lnTo>
                  <a:lnTo>
                    <a:pt x="1131" y="293"/>
                  </a:lnTo>
                  <a:lnTo>
                    <a:pt x="1161" y="278"/>
                  </a:lnTo>
                  <a:lnTo>
                    <a:pt x="1171" y="272"/>
                  </a:lnTo>
                  <a:lnTo>
                    <a:pt x="1196" y="257"/>
                  </a:lnTo>
                  <a:lnTo>
                    <a:pt x="1241" y="230"/>
                  </a:lnTo>
                  <a:lnTo>
                    <a:pt x="1300" y="199"/>
                  </a:lnTo>
                  <a:lnTo>
                    <a:pt x="1355" y="173"/>
                  </a:lnTo>
                  <a:lnTo>
                    <a:pt x="1385" y="157"/>
                  </a:lnTo>
                  <a:lnTo>
                    <a:pt x="1419" y="142"/>
                  </a:lnTo>
                  <a:lnTo>
                    <a:pt x="1479" y="115"/>
                  </a:lnTo>
                  <a:lnTo>
                    <a:pt x="1543" y="89"/>
                  </a:lnTo>
                  <a:lnTo>
                    <a:pt x="1613" y="63"/>
                  </a:lnTo>
                  <a:lnTo>
                    <a:pt x="1648" y="48"/>
                  </a:lnTo>
                  <a:lnTo>
                    <a:pt x="1662" y="42"/>
                  </a:lnTo>
                  <a:lnTo>
                    <a:pt x="1697" y="32"/>
                  </a:lnTo>
                  <a:lnTo>
                    <a:pt x="1732" y="21"/>
                  </a:lnTo>
                  <a:lnTo>
                    <a:pt x="1757" y="16"/>
                  </a:lnTo>
                  <a:lnTo>
                    <a:pt x="1782" y="11"/>
                  </a:lnTo>
                  <a:lnTo>
                    <a:pt x="1806" y="6"/>
                  </a:lnTo>
                  <a:lnTo>
                    <a:pt x="1831" y="0"/>
                  </a:lnTo>
                  <a:lnTo>
                    <a:pt x="1851" y="0"/>
                  </a:lnTo>
                  <a:lnTo>
                    <a:pt x="1861" y="0"/>
                  </a:lnTo>
                  <a:lnTo>
                    <a:pt x="1871" y="0"/>
                  </a:lnTo>
                  <a:lnTo>
                    <a:pt x="1886" y="0"/>
                  </a:lnTo>
                  <a:lnTo>
                    <a:pt x="1911" y="0"/>
                  </a:lnTo>
                  <a:lnTo>
                    <a:pt x="1935" y="6"/>
                  </a:lnTo>
                  <a:lnTo>
                    <a:pt x="1960" y="6"/>
                  </a:lnTo>
                  <a:lnTo>
                    <a:pt x="1980" y="6"/>
                  </a:lnTo>
                  <a:lnTo>
                    <a:pt x="2015" y="11"/>
                  </a:lnTo>
                  <a:lnTo>
                    <a:pt x="2040" y="16"/>
                  </a:lnTo>
                  <a:lnTo>
                    <a:pt x="2054" y="16"/>
                  </a:lnTo>
                  <a:lnTo>
                    <a:pt x="2084" y="21"/>
                  </a:lnTo>
                  <a:lnTo>
                    <a:pt x="2144" y="32"/>
                  </a:lnTo>
                  <a:lnTo>
                    <a:pt x="2198" y="42"/>
                  </a:lnTo>
                  <a:lnTo>
                    <a:pt x="2248" y="53"/>
                  </a:lnTo>
                  <a:lnTo>
                    <a:pt x="2268" y="58"/>
                  </a:lnTo>
                  <a:lnTo>
                    <a:pt x="2273" y="58"/>
                  </a:lnTo>
                  <a:lnTo>
                    <a:pt x="2293" y="63"/>
                  </a:lnTo>
                  <a:lnTo>
                    <a:pt x="2308" y="63"/>
                  </a:lnTo>
                  <a:lnTo>
                    <a:pt x="2327" y="63"/>
                  </a:lnTo>
                  <a:lnTo>
                    <a:pt x="2352" y="63"/>
                  </a:lnTo>
                  <a:lnTo>
                    <a:pt x="2382" y="63"/>
                  </a:lnTo>
                  <a:lnTo>
                    <a:pt x="2417" y="63"/>
                  </a:lnTo>
                  <a:lnTo>
                    <a:pt x="2452" y="63"/>
                  </a:lnTo>
                  <a:lnTo>
                    <a:pt x="2491" y="63"/>
                  </a:lnTo>
                  <a:lnTo>
                    <a:pt x="2531" y="63"/>
                  </a:lnTo>
                  <a:lnTo>
                    <a:pt x="2581" y="63"/>
                  </a:lnTo>
                  <a:lnTo>
                    <a:pt x="2635" y="58"/>
                  </a:lnTo>
                  <a:lnTo>
                    <a:pt x="2685" y="58"/>
                  </a:lnTo>
                  <a:lnTo>
                    <a:pt x="2739" y="53"/>
                  </a:lnTo>
                  <a:lnTo>
                    <a:pt x="2809" y="48"/>
                  </a:lnTo>
                  <a:lnTo>
                    <a:pt x="2873" y="42"/>
                  </a:lnTo>
                  <a:lnTo>
                    <a:pt x="2903" y="42"/>
                  </a:lnTo>
                </a:path>
              </a:pathLst>
            </a:custGeom>
            <a:noFill/>
            <a:ln w="15875">
              <a:solidFill>
                <a:srgbClr val="000000"/>
              </a:solidFill>
              <a:prstDash val="solid"/>
              <a:round/>
              <a:headEnd/>
              <a:tailEnd/>
            </a:ln>
          </p:spPr>
          <p:txBody>
            <a:bodyPr/>
            <a:lstStyle/>
            <a:p>
              <a:endParaRPr lang="en-US"/>
            </a:p>
          </p:txBody>
        </p:sp>
        <p:sp>
          <p:nvSpPr>
            <p:cNvPr id="59" name="Oval 41"/>
            <p:cNvSpPr>
              <a:spLocks noChangeArrowheads="1"/>
            </p:cNvSpPr>
            <p:nvPr/>
          </p:nvSpPr>
          <p:spPr bwMode="auto">
            <a:xfrm>
              <a:off x="2859" y="1895"/>
              <a:ext cx="35" cy="43"/>
            </a:xfrm>
            <a:prstGeom prst="ellipse">
              <a:avLst/>
            </a:prstGeom>
            <a:solidFill>
              <a:srgbClr val="000000"/>
            </a:solidFill>
            <a:ln w="7938">
              <a:solidFill>
                <a:srgbClr val="000000"/>
              </a:solidFill>
              <a:round/>
              <a:headEnd/>
              <a:tailEnd/>
            </a:ln>
          </p:spPr>
          <p:txBody>
            <a:bodyPr/>
            <a:lstStyle/>
            <a:p>
              <a:endParaRPr lang="en-US"/>
            </a:p>
          </p:txBody>
        </p:sp>
        <p:sp>
          <p:nvSpPr>
            <p:cNvPr id="60" name="Oval 42"/>
            <p:cNvSpPr>
              <a:spLocks noChangeArrowheads="1"/>
            </p:cNvSpPr>
            <p:nvPr/>
          </p:nvSpPr>
          <p:spPr bwMode="auto">
            <a:xfrm>
              <a:off x="3052" y="1890"/>
              <a:ext cx="36" cy="38"/>
            </a:xfrm>
            <a:prstGeom prst="ellipse">
              <a:avLst/>
            </a:prstGeom>
            <a:solidFill>
              <a:srgbClr val="000000"/>
            </a:solidFill>
            <a:ln w="7938">
              <a:solidFill>
                <a:srgbClr val="000000"/>
              </a:solidFill>
              <a:round/>
              <a:headEnd/>
              <a:tailEnd/>
            </a:ln>
          </p:spPr>
          <p:txBody>
            <a:bodyPr/>
            <a:lstStyle/>
            <a:p>
              <a:endParaRPr lang="en-US"/>
            </a:p>
          </p:txBody>
        </p:sp>
        <p:sp>
          <p:nvSpPr>
            <p:cNvPr id="61" name="Oval 43"/>
            <p:cNvSpPr>
              <a:spLocks noChangeArrowheads="1"/>
            </p:cNvSpPr>
            <p:nvPr/>
          </p:nvSpPr>
          <p:spPr bwMode="auto">
            <a:xfrm>
              <a:off x="3231" y="1859"/>
              <a:ext cx="36" cy="37"/>
            </a:xfrm>
            <a:prstGeom prst="ellipse">
              <a:avLst/>
            </a:prstGeom>
            <a:solidFill>
              <a:srgbClr val="000000"/>
            </a:solidFill>
            <a:ln w="7938">
              <a:solidFill>
                <a:srgbClr val="000000"/>
              </a:solidFill>
              <a:round/>
              <a:headEnd/>
              <a:tailEnd/>
            </a:ln>
          </p:spPr>
          <p:txBody>
            <a:bodyPr/>
            <a:lstStyle/>
            <a:p>
              <a:endParaRPr lang="en-US"/>
            </a:p>
          </p:txBody>
        </p:sp>
        <p:sp>
          <p:nvSpPr>
            <p:cNvPr id="62" name="Oval 44"/>
            <p:cNvSpPr>
              <a:spLocks noChangeArrowheads="1"/>
            </p:cNvSpPr>
            <p:nvPr/>
          </p:nvSpPr>
          <p:spPr bwMode="auto">
            <a:xfrm>
              <a:off x="3410" y="1822"/>
              <a:ext cx="35" cy="38"/>
            </a:xfrm>
            <a:prstGeom prst="ellipse">
              <a:avLst/>
            </a:prstGeom>
            <a:solidFill>
              <a:srgbClr val="000000"/>
            </a:solidFill>
            <a:ln w="7938">
              <a:solidFill>
                <a:srgbClr val="000000"/>
              </a:solidFill>
              <a:round/>
              <a:headEnd/>
              <a:tailEnd/>
            </a:ln>
          </p:spPr>
          <p:txBody>
            <a:bodyPr/>
            <a:lstStyle/>
            <a:p>
              <a:endParaRPr lang="en-US"/>
            </a:p>
          </p:txBody>
        </p:sp>
        <p:sp>
          <p:nvSpPr>
            <p:cNvPr id="63" name="Oval 45"/>
            <p:cNvSpPr>
              <a:spLocks noChangeArrowheads="1"/>
            </p:cNvSpPr>
            <p:nvPr/>
          </p:nvSpPr>
          <p:spPr bwMode="auto">
            <a:xfrm>
              <a:off x="3941" y="1833"/>
              <a:ext cx="40" cy="43"/>
            </a:xfrm>
            <a:prstGeom prst="ellipse">
              <a:avLst/>
            </a:prstGeom>
            <a:solidFill>
              <a:srgbClr val="000000"/>
            </a:solidFill>
            <a:ln w="7938">
              <a:solidFill>
                <a:srgbClr val="000000"/>
              </a:solidFill>
              <a:round/>
              <a:headEnd/>
              <a:tailEnd/>
            </a:ln>
          </p:spPr>
          <p:txBody>
            <a:bodyPr/>
            <a:lstStyle/>
            <a:p>
              <a:endParaRPr lang="en-US"/>
            </a:p>
          </p:txBody>
        </p:sp>
        <p:sp>
          <p:nvSpPr>
            <p:cNvPr id="64" name="Oval 46"/>
            <p:cNvSpPr>
              <a:spLocks noChangeArrowheads="1"/>
            </p:cNvSpPr>
            <p:nvPr/>
          </p:nvSpPr>
          <p:spPr bwMode="auto">
            <a:xfrm>
              <a:off x="3762" y="1822"/>
              <a:ext cx="41" cy="38"/>
            </a:xfrm>
            <a:prstGeom prst="ellipse">
              <a:avLst/>
            </a:prstGeom>
            <a:solidFill>
              <a:srgbClr val="000000"/>
            </a:solidFill>
            <a:ln w="7938">
              <a:solidFill>
                <a:srgbClr val="000000"/>
              </a:solidFill>
              <a:round/>
              <a:headEnd/>
              <a:tailEnd/>
            </a:ln>
          </p:spPr>
          <p:txBody>
            <a:bodyPr/>
            <a:lstStyle/>
            <a:p>
              <a:endParaRPr lang="en-US"/>
            </a:p>
          </p:txBody>
        </p:sp>
        <p:sp>
          <p:nvSpPr>
            <p:cNvPr id="65" name="Oval 47"/>
            <p:cNvSpPr>
              <a:spLocks noChangeArrowheads="1"/>
            </p:cNvSpPr>
            <p:nvPr/>
          </p:nvSpPr>
          <p:spPr bwMode="auto">
            <a:xfrm>
              <a:off x="2854" y="1346"/>
              <a:ext cx="40" cy="49"/>
            </a:xfrm>
            <a:prstGeom prst="ellipse">
              <a:avLst/>
            </a:prstGeom>
            <a:solidFill>
              <a:srgbClr val="000000"/>
            </a:solidFill>
            <a:ln w="7938">
              <a:solidFill>
                <a:srgbClr val="000000"/>
              </a:solidFill>
              <a:round/>
              <a:headEnd/>
              <a:tailEnd/>
            </a:ln>
          </p:spPr>
          <p:txBody>
            <a:bodyPr/>
            <a:lstStyle/>
            <a:p>
              <a:endParaRPr lang="en-US"/>
            </a:p>
          </p:txBody>
        </p:sp>
        <p:sp>
          <p:nvSpPr>
            <p:cNvPr id="66" name="Oval 48"/>
            <p:cNvSpPr>
              <a:spLocks noChangeArrowheads="1"/>
            </p:cNvSpPr>
            <p:nvPr/>
          </p:nvSpPr>
          <p:spPr bwMode="auto">
            <a:xfrm>
              <a:off x="3042" y="1310"/>
              <a:ext cx="41" cy="48"/>
            </a:xfrm>
            <a:prstGeom prst="ellipse">
              <a:avLst/>
            </a:prstGeom>
            <a:solidFill>
              <a:srgbClr val="000000"/>
            </a:solidFill>
            <a:ln w="7938">
              <a:solidFill>
                <a:srgbClr val="000000"/>
              </a:solidFill>
              <a:round/>
              <a:headEnd/>
              <a:tailEnd/>
            </a:ln>
          </p:spPr>
          <p:txBody>
            <a:bodyPr/>
            <a:lstStyle/>
            <a:p>
              <a:endParaRPr lang="en-US"/>
            </a:p>
          </p:txBody>
        </p:sp>
        <p:sp>
          <p:nvSpPr>
            <p:cNvPr id="67" name="Oval 49"/>
            <p:cNvSpPr>
              <a:spLocks noChangeArrowheads="1"/>
            </p:cNvSpPr>
            <p:nvPr/>
          </p:nvSpPr>
          <p:spPr bwMode="auto">
            <a:xfrm>
              <a:off x="3216" y="1352"/>
              <a:ext cx="46" cy="43"/>
            </a:xfrm>
            <a:prstGeom prst="ellipse">
              <a:avLst/>
            </a:prstGeom>
            <a:solidFill>
              <a:srgbClr val="000000"/>
            </a:solidFill>
            <a:ln w="7938">
              <a:solidFill>
                <a:srgbClr val="000000"/>
              </a:solidFill>
              <a:round/>
              <a:headEnd/>
              <a:tailEnd/>
            </a:ln>
          </p:spPr>
          <p:txBody>
            <a:bodyPr/>
            <a:lstStyle/>
            <a:p>
              <a:endParaRPr lang="en-US"/>
            </a:p>
          </p:txBody>
        </p:sp>
        <p:sp>
          <p:nvSpPr>
            <p:cNvPr id="68" name="Oval 50"/>
            <p:cNvSpPr>
              <a:spLocks noChangeArrowheads="1"/>
            </p:cNvSpPr>
            <p:nvPr/>
          </p:nvSpPr>
          <p:spPr bwMode="auto">
            <a:xfrm>
              <a:off x="3395" y="1420"/>
              <a:ext cx="45" cy="43"/>
            </a:xfrm>
            <a:prstGeom prst="ellipse">
              <a:avLst/>
            </a:prstGeom>
            <a:solidFill>
              <a:srgbClr val="000000"/>
            </a:solidFill>
            <a:ln w="7938">
              <a:solidFill>
                <a:srgbClr val="000000"/>
              </a:solidFill>
              <a:round/>
              <a:headEnd/>
              <a:tailEnd/>
            </a:ln>
          </p:spPr>
          <p:txBody>
            <a:bodyPr/>
            <a:lstStyle/>
            <a:p>
              <a:endParaRPr lang="en-US"/>
            </a:p>
          </p:txBody>
        </p:sp>
        <p:sp>
          <p:nvSpPr>
            <p:cNvPr id="69" name="Oval 51"/>
            <p:cNvSpPr>
              <a:spLocks noChangeArrowheads="1"/>
            </p:cNvSpPr>
            <p:nvPr/>
          </p:nvSpPr>
          <p:spPr bwMode="auto">
            <a:xfrm>
              <a:off x="3578" y="1425"/>
              <a:ext cx="41" cy="43"/>
            </a:xfrm>
            <a:prstGeom prst="ellipse">
              <a:avLst/>
            </a:prstGeom>
            <a:solidFill>
              <a:srgbClr val="000000"/>
            </a:solidFill>
            <a:ln w="7938">
              <a:solidFill>
                <a:srgbClr val="000000"/>
              </a:solidFill>
              <a:round/>
              <a:headEnd/>
              <a:tailEnd/>
            </a:ln>
          </p:spPr>
          <p:txBody>
            <a:bodyPr/>
            <a:lstStyle/>
            <a:p>
              <a:endParaRPr lang="en-US"/>
            </a:p>
          </p:txBody>
        </p:sp>
        <p:sp>
          <p:nvSpPr>
            <p:cNvPr id="70" name="Oval 52"/>
            <p:cNvSpPr>
              <a:spLocks noChangeArrowheads="1"/>
            </p:cNvSpPr>
            <p:nvPr/>
          </p:nvSpPr>
          <p:spPr bwMode="auto">
            <a:xfrm>
              <a:off x="4114" y="1210"/>
              <a:ext cx="46" cy="44"/>
            </a:xfrm>
            <a:prstGeom prst="ellipse">
              <a:avLst/>
            </a:prstGeom>
            <a:solidFill>
              <a:srgbClr val="000000"/>
            </a:solidFill>
            <a:ln w="7938">
              <a:solidFill>
                <a:srgbClr val="000000"/>
              </a:solidFill>
              <a:round/>
              <a:headEnd/>
              <a:tailEnd/>
            </a:ln>
          </p:spPr>
          <p:txBody>
            <a:bodyPr/>
            <a:lstStyle/>
            <a:p>
              <a:endParaRPr lang="en-US"/>
            </a:p>
          </p:txBody>
        </p:sp>
        <p:sp>
          <p:nvSpPr>
            <p:cNvPr id="71" name="Oval 53"/>
            <p:cNvSpPr>
              <a:spLocks noChangeArrowheads="1"/>
            </p:cNvSpPr>
            <p:nvPr/>
          </p:nvSpPr>
          <p:spPr bwMode="auto">
            <a:xfrm>
              <a:off x="3931" y="1305"/>
              <a:ext cx="40" cy="43"/>
            </a:xfrm>
            <a:prstGeom prst="ellipse">
              <a:avLst/>
            </a:prstGeom>
            <a:solidFill>
              <a:srgbClr val="000000"/>
            </a:solidFill>
            <a:ln w="7938">
              <a:solidFill>
                <a:srgbClr val="000000"/>
              </a:solidFill>
              <a:round/>
              <a:headEnd/>
              <a:tailEnd/>
            </a:ln>
          </p:spPr>
          <p:txBody>
            <a:bodyPr/>
            <a:lstStyle/>
            <a:p>
              <a:endParaRPr lang="en-US"/>
            </a:p>
          </p:txBody>
        </p:sp>
        <p:sp>
          <p:nvSpPr>
            <p:cNvPr id="72" name="Oval 54"/>
            <p:cNvSpPr>
              <a:spLocks noChangeArrowheads="1"/>
            </p:cNvSpPr>
            <p:nvPr/>
          </p:nvSpPr>
          <p:spPr bwMode="auto">
            <a:xfrm>
              <a:off x="3757" y="1393"/>
              <a:ext cx="41" cy="43"/>
            </a:xfrm>
            <a:prstGeom prst="ellipse">
              <a:avLst/>
            </a:prstGeom>
            <a:solidFill>
              <a:srgbClr val="000000"/>
            </a:solidFill>
            <a:ln w="7938">
              <a:solidFill>
                <a:srgbClr val="000000"/>
              </a:solidFill>
              <a:round/>
              <a:headEnd/>
              <a:tailEnd/>
            </a:ln>
          </p:spPr>
          <p:txBody>
            <a:bodyPr/>
            <a:lstStyle/>
            <a:p>
              <a:endParaRPr lang="en-US"/>
            </a:p>
          </p:txBody>
        </p:sp>
        <p:sp>
          <p:nvSpPr>
            <p:cNvPr id="73" name="Oval 55"/>
            <p:cNvSpPr>
              <a:spLocks noChangeArrowheads="1"/>
            </p:cNvSpPr>
            <p:nvPr/>
          </p:nvSpPr>
          <p:spPr bwMode="auto">
            <a:xfrm>
              <a:off x="3583" y="1812"/>
              <a:ext cx="36" cy="37"/>
            </a:xfrm>
            <a:prstGeom prst="ellipse">
              <a:avLst/>
            </a:prstGeom>
            <a:solidFill>
              <a:srgbClr val="000000"/>
            </a:solidFill>
            <a:ln w="7938">
              <a:solidFill>
                <a:srgbClr val="000000"/>
              </a:solidFill>
              <a:round/>
              <a:headEnd/>
              <a:tailEnd/>
            </a:ln>
          </p:spPr>
          <p:txBody>
            <a:bodyPr/>
            <a:lstStyle/>
            <a:p>
              <a:endParaRPr lang="en-US"/>
            </a:p>
          </p:txBody>
        </p:sp>
        <p:sp>
          <p:nvSpPr>
            <p:cNvPr id="74" name="Rectangle 56"/>
            <p:cNvSpPr>
              <a:spLocks noChangeArrowheads="1"/>
            </p:cNvSpPr>
            <p:nvPr/>
          </p:nvSpPr>
          <p:spPr bwMode="auto">
            <a:xfrm>
              <a:off x="5598" y="1880"/>
              <a:ext cx="61" cy="69"/>
            </a:xfrm>
            <a:prstGeom prst="rect">
              <a:avLst/>
            </a:prstGeom>
            <a:solidFill>
              <a:srgbClr val="FFFFFF"/>
            </a:solidFill>
            <a:ln w="7938">
              <a:solidFill>
                <a:srgbClr val="FFFFFF"/>
              </a:solidFill>
              <a:miter lim="800000"/>
              <a:headEnd/>
              <a:tailEnd/>
            </a:ln>
          </p:spPr>
          <p:txBody>
            <a:bodyPr/>
            <a:lstStyle/>
            <a:p>
              <a:endParaRPr lang="en-US"/>
            </a:p>
          </p:txBody>
        </p:sp>
        <p:grpSp>
          <p:nvGrpSpPr>
            <p:cNvPr id="75" name="Group 57"/>
            <p:cNvGrpSpPr>
              <a:grpSpLocks/>
            </p:cNvGrpSpPr>
            <p:nvPr/>
          </p:nvGrpSpPr>
          <p:grpSpPr bwMode="auto">
            <a:xfrm>
              <a:off x="4293" y="1028"/>
              <a:ext cx="1460" cy="727"/>
              <a:chOff x="4293" y="1028"/>
              <a:chExt cx="1460" cy="727"/>
            </a:xfrm>
          </p:grpSpPr>
          <p:sp>
            <p:nvSpPr>
              <p:cNvPr id="211" name="Oval 58"/>
              <p:cNvSpPr>
                <a:spLocks noChangeArrowheads="1"/>
              </p:cNvSpPr>
              <p:nvPr/>
            </p:nvSpPr>
            <p:spPr bwMode="auto">
              <a:xfrm>
                <a:off x="4293" y="1137"/>
                <a:ext cx="36" cy="38"/>
              </a:xfrm>
              <a:prstGeom prst="ellipse">
                <a:avLst/>
              </a:prstGeom>
              <a:solidFill>
                <a:srgbClr val="FFFFFF"/>
              </a:solidFill>
              <a:ln w="7938">
                <a:solidFill>
                  <a:srgbClr val="000000"/>
                </a:solidFill>
                <a:round/>
                <a:headEnd/>
                <a:tailEnd/>
              </a:ln>
            </p:spPr>
            <p:txBody>
              <a:bodyPr/>
              <a:lstStyle/>
              <a:p>
                <a:endParaRPr lang="en-US"/>
              </a:p>
            </p:txBody>
          </p:sp>
          <p:sp>
            <p:nvSpPr>
              <p:cNvPr id="212" name="Oval 59"/>
              <p:cNvSpPr>
                <a:spLocks noChangeArrowheads="1"/>
              </p:cNvSpPr>
              <p:nvPr/>
            </p:nvSpPr>
            <p:spPr bwMode="auto">
              <a:xfrm>
                <a:off x="4655" y="1075"/>
                <a:ext cx="36" cy="37"/>
              </a:xfrm>
              <a:prstGeom prst="ellipse">
                <a:avLst/>
              </a:prstGeom>
              <a:solidFill>
                <a:srgbClr val="FFFFFF"/>
              </a:solidFill>
              <a:ln w="7938">
                <a:solidFill>
                  <a:srgbClr val="000000"/>
                </a:solidFill>
                <a:round/>
                <a:headEnd/>
                <a:tailEnd/>
              </a:ln>
            </p:spPr>
            <p:txBody>
              <a:bodyPr/>
              <a:lstStyle/>
              <a:p>
                <a:endParaRPr lang="en-US"/>
              </a:p>
            </p:txBody>
          </p:sp>
          <p:sp>
            <p:nvSpPr>
              <p:cNvPr id="213" name="Oval 60"/>
              <p:cNvSpPr>
                <a:spLocks noChangeArrowheads="1"/>
              </p:cNvSpPr>
              <p:nvPr/>
            </p:nvSpPr>
            <p:spPr bwMode="auto">
              <a:xfrm>
                <a:off x="4824" y="1106"/>
                <a:ext cx="36" cy="38"/>
              </a:xfrm>
              <a:prstGeom prst="ellipse">
                <a:avLst/>
              </a:prstGeom>
              <a:solidFill>
                <a:srgbClr val="FFFFFF"/>
              </a:solidFill>
              <a:ln w="7938">
                <a:solidFill>
                  <a:srgbClr val="000000"/>
                </a:solidFill>
                <a:round/>
                <a:headEnd/>
                <a:tailEnd/>
              </a:ln>
            </p:spPr>
            <p:txBody>
              <a:bodyPr/>
              <a:lstStyle/>
              <a:p>
                <a:endParaRPr lang="en-US"/>
              </a:p>
            </p:txBody>
          </p:sp>
          <p:sp>
            <p:nvSpPr>
              <p:cNvPr id="214" name="Oval 61"/>
              <p:cNvSpPr>
                <a:spLocks noChangeArrowheads="1"/>
              </p:cNvSpPr>
              <p:nvPr/>
            </p:nvSpPr>
            <p:spPr bwMode="auto">
              <a:xfrm>
                <a:off x="5008" y="1132"/>
                <a:ext cx="35" cy="43"/>
              </a:xfrm>
              <a:prstGeom prst="ellipse">
                <a:avLst/>
              </a:prstGeom>
              <a:solidFill>
                <a:srgbClr val="FFFFFF"/>
              </a:solidFill>
              <a:ln w="7938">
                <a:solidFill>
                  <a:srgbClr val="000000"/>
                </a:solidFill>
                <a:round/>
                <a:headEnd/>
                <a:tailEnd/>
              </a:ln>
            </p:spPr>
            <p:txBody>
              <a:bodyPr/>
              <a:lstStyle/>
              <a:p>
                <a:endParaRPr lang="en-US"/>
              </a:p>
            </p:txBody>
          </p:sp>
          <p:sp>
            <p:nvSpPr>
              <p:cNvPr id="215" name="Oval 62"/>
              <p:cNvSpPr>
                <a:spLocks noChangeArrowheads="1"/>
              </p:cNvSpPr>
              <p:nvPr/>
            </p:nvSpPr>
            <p:spPr bwMode="auto">
              <a:xfrm>
                <a:off x="4472" y="1080"/>
                <a:ext cx="35" cy="38"/>
              </a:xfrm>
              <a:prstGeom prst="ellipse">
                <a:avLst/>
              </a:prstGeom>
              <a:solidFill>
                <a:srgbClr val="FFFFFF"/>
              </a:solidFill>
              <a:ln w="7938">
                <a:solidFill>
                  <a:srgbClr val="000000"/>
                </a:solidFill>
                <a:round/>
                <a:headEnd/>
                <a:tailEnd/>
              </a:ln>
            </p:spPr>
            <p:txBody>
              <a:bodyPr/>
              <a:lstStyle/>
              <a:p>
                <a:endParaRPr lang="en-US"/>
              </a:p>
            </p:txBody>
          </p:sp>
          <p:sp>
            <p:nvSpPr>
              <p:cNvPr id="216" name="Rectangle 63"/>
              <p:cNvSpPr>
                <a:spLocks noChangeArrowheads="1"/>
              </p:cNvSpPr>
              <p:nvPr/>
            </p:nvSpPr>
            <p:spPr bwMode="auto">
              <a:xfrm>
                <a:off x="5147" y="1028"/>
                <a:ext cx="606" cy="727"/>
              </a:xfrm>
              <a:prstGeom prst="rect">
                <a:avLst/>
              </a:prstGeom>
              <a:solidFill>
                <a:srgbClr val="FFFFFF"/>
              </a:solidFill>
              <a:ln w="7938">
                <a:solidFill>
                  <a:srgbClr val="FFFFFF"/>
                </a:solidFill>
                <a:miter lim="800000"/>
                <a:headEnd/>
                <a:tailEnd/>
              </a:ln>
            </p:spPr>
            <p:txBody>
              <a:bodyPr/>
              <a:lstStyle/>
              <a:p>
                <a:endParaRPr lang="en-US"/>
              </a:p>
            </p:txBody>
          </p:sp>
        </p:grpSp>
        <p:sp>
          <p:nvSpPr>
            <p:cNvPr id="76" name="Line 64"/>
            <p:cNvSpPr>
              <a:spLocks noChangeShapeType="1"/>
            </p:cNvSpPr>
            <p:nvPr/>
          </p:nvSpPr>
          <p:spPr bwMode="auto">
            <a:xfrm>
              <a:off x="4137" y="1867"/>
              <a:ext cx="1042" cy="1"/>
            </a:xfrm>
            <a:prstGeom prst="line">
              <a:avLst/>
            </a:prstGeom>
            <a:noFill/>
            <a:ln w="31750">
              <a:solidFill>
                <a:srgbClr val="000000"/>
              </a:solidFill>
              <a:round/>
              <a:headEnd/>
              <a:tailEnd/>
            </a:ln>
          </p:spPr>
          <p:txBody>
            <a:bodyPr/>
            <a:lstStyle/>
            <a:p>
              <a:endParaRPr lang="en-US"/>
            </a:p>
          </p:txBody>
        </p:sp>
        <p:sp>
          <p:nvSpPr>
            <p:cNvPr id="77" name="Rectangle 65"/>
            <p:cNvSpPr>
              <a:spLocks noChangeArrowheads="1"/>
            </p:cNvSpPr>
            <p:nvPr/>
          </p:nvSpPr>
          <p:spPr bwMode="auto">
            <a:xfrm>
              <a:off x="4159" y="1869"/>
              <a:ext cx="1544" cy="142"/>
            </a:xfrm>
            <a:prstGeom prst="rect">
              <a:avLst/>
            </a:prstGeom>
            <a:solidFill>
              <a:srgbClr val="FFFFFF"/>
            </a:solidFill>
            <a:ln w="7938">
              <a:solidFill>
                <a:srgbClr val="FFFFFF"/>
              </a:solidFill>
              <a:miter lim="800000"/>
              <a:headEnd/>
              <a:tailEnd/>
            </a:ln>
          </p:spPr>
          <p:txBody>
            <a:bodyPr/>
            <a:lstStyle/>
            <a:p>
              <a:endParaRPr lang="en-US"/>
            </a:p>
          </p:txBody>
        </p:sp>
        <p:sp>
          <p:nvSpPr>
            <p:cNvPr id="78" name="Oval 66"/>
            <p:cNvSpPr>
              <a:spLocks noChangeArrowheads="1"/>
            </p:cNvSpPr>
            <p:nvPr/>
          </p:nvSpPr>
          <p:spPr bwMode="auto">
            <a:xfrm>
              <a:off x="4124" y="1843"/>
              <a:ext cx="36" cy="38"/>
            </a:xfrm>
            <a:prstGeom prst="ellipse">
              <a:avLst/>
            </a:prstGeom>
            <a:solidFill>
              <a:srgbClr val="FFFFFF"/>
            </a:solidFill>
            <a:ln w="7938">
              <a:solidFill>
                <a:srgbClr val="000000"/>
              </a:solidFill>
              <a:round/>
              <a:headEnd/>
              <a:tailEnd/>
            </a:ln>
          </p:spPr>
          <p:txBody>
            <a:bodyPr/>
            <a:lstStyle/>
            <a:p>
              <a:endParaRPr lang="en-US"/>
            </a:p>
          </p:txBody>
        </p:sp>
        <p:sp>
          <p:nvSpPr>
            <p:cNvPr id="79" name="Oval 67"/>
            <p:cNvSpPr>
              <a:spLocks noChangeArrowheads="1"/>
            </p:cNvSpPr>
            <p:nvPr/>
          </p:nvSpPr>
          <p:spPr bwMode="auto">
            <a:xfrm>
              <a:off x="4303" y="1848"/>
              <a:ext cx="36" cy="38"/>
            </a:xfrm>
            <a:prstGeom prst="ellipse">
              <a:avLst/>
            </a:prstGeom>
            <a:solidFill>
              <a:srgbClr val="FFFFFF"/>
            </a:solidFill>
            <a:ln w="7938">
              <a:solidFill>
                <a:srgbClr val="000000"/>
              </a:solidFill>
              <a:round/>
              <a:headEnd/>
              <a:tailEnd/>
            </a:ln>
          </p:spPr>
          <p:txBody>
            <a:bodyPr/>
            <a:lstStyle/>
            <a:p>
              <a:endParaRPr lang="en-US"/>
            </a:p>
          </p:txBody>
        </p:sp>
        <p:sp>
          <p:nvSpPr>
            <p:cNvPr id="80" name="Oval 68"/>
            <p:cNvSpPr>
              <a:spLocks noChangeArrowheads="1"/>
            </p:cNvSpPr>
            <p:nvPr/>
          </p:nvSpPr>
          <p:spPr bwMode="auto">
            <a:xfrm>
              <a:off x="4482" y="1843"/>
              <a:ext cx="35" cy="43"/>
            </a:xfrm>
            <a:prstGeom prst="ellipse">
              <a:avLst/>
            </a:prstGeom>
            <a:solidFill>
              <a:srgbClr val="FFFFFF"/>
            </a:solidFill>
            <a:ln w="7938">
              <a:solidFill>
                <a:srgbClr val="000000"/>
              </a:solidFill>
              <a:round/>
              <a:headEnd/>
              <a:tailEnd/>
            </a:ln>
          </p:spPr>
          <p:txBody>
            <a:bodyPr/>
            <a:lstStyle/>
            <a:p>
              <a:endParaRPr lang="en-US"/>
            </a:p>
          </p:txBody>
        </p:sp>
        <p:sp>
          <p:nvSpPr>
            <p:cNvPr id="81" name="Oval 69"/>
            <p:cNvSpPr>
              <a:spLocks noChangeArrowheads="1"/>
            </p:cNvSpPr>
            <p:nvPr/>
          </p:nvSpPr>
          <p:spPr bwMode="auto">
            <a:xfrm>
              <a:off x="4660" y="1843"/>
              <a:ext cx="36" cy="43"/>
            </a:xfrm>
            <a:prstGeom prst="ellipse">
              <a:avLst/>
            </a:prstGeom>
            <a:solidFill>
              <a:srgbClr val="FFFFFF"/>
            </a:solidFill>
            <a:ln w="7938">
              <a:solidFill>
                <a:srgbClr val="000000"/>
              </a:solidFill>
              <a:round/>
              <a:headEnd/>
              <a:tailEnd/>
            </a:ln>
          </p:spPr>
          <p:txBody>
            <a:bodyPr/>
            <a:lstStyle/>
            <a:p>
              <a:endParaRPr lang="en-US"/>
            </a:p>
          </p:txBody>
        </p:sp>
        <p:sp>
          <p:nvSpPr>
            <p:cNvPr id="82" name="Oval 70"/>
            <p:cNvSpPr>
              <a:spLocks noChangeArrowheads="1"/>
            </p:cNvSpPr>
            <p:nvPr/>
          </p:nvSpPr>
          <p:spPr bwMode="auto">
            <a:xfrm>
              <a:off x="4839" y="1843"/>
              <a:ext cx="36" cy="43"/>
            </a:xfrm>
            <a:prstGeom prst="ellipse">
              <a:avLst/>
            </a:prstGeom>
            <a:solidFill>
              <a:srgbClr val="FFFFFF"/>
            </a:solidFill>
            <a:ln w="7938">
              <a:solidFill>
                <a:srgbClr val="000000"/>
              </a:solidFill>
              <a:round/>
              <a:headEnd/>
              <a:tailEnd/>
            </a:ln>
          </p:spPr>
          <p:txBody>
            <a:bodyPr/>
            <a:lstStyle/>
            <a:p>
              <a:endParaRPr lang="en-US"/>
            </a:p>
          </p:txBody>
        </p:sp>
        <p:sp>
          <p:nvSpPr>
            <p:cNvPr id="83" name="Oval 71"/>
            <p:cNvSpPr>
              <a:spLocks noChangeArrowheads="1"/>
            </p:cNvSpPr>
            <p:nvPr/>
          </p:nvSpPr>
          <p:spPr bwMode="auto">
            <a:xfrm>
              <a:off x="5018" y="1843"/>
              <a:ext cx="35" cy="38"/>
            </a:xfrm>
            <a:prstGeom prst="ellipse">
              <a:avLst/>
            </a:prstGeom>
            <a:solidFill>
              <a:srgbClr val="FFFFFF"/>
            </a:solidFill>
            <a:ln w="7938">
              <a:solidFill>
                <a:srgbClr val="000000"/>
              </a:solidFill>
              <a:round/>
              <a:headEnd/>
              <a:tailEnd/>
            </a:ln>
          </p:spPr>
          <p:txBody>
            <a:bodyPr/>
            <a:lstStyle/>
            <a:p>
              <a:endParaRPr lang="en-US"/>
            </a:p>
          </p:txBody>
        </p:sp>
        <p:grpSp>
          <p:nvGrpSpPr>
            <p:cNvPr id="84" name="Group 72"/>
            <p:cNvGrpSpPr>
              <a:grpSpLocks/>
            </p:cNvGrpSpPr>
            <p:nvPr/>
          </p:nvGrpSpPr>
          <p:grpSpPr bwMode="auto">
            <a:xfrm>
              <a:off x="4122" y="2045"/>
              <a:ext cx="35" cy="120"/>
              <a:chOff x="4122" y="2045"/>
              <a:chExt cx="35" cy="120"/>
            </a:xfrm>
          </p:grpSpPr>
          <p:sp>
            <p:nvSpPr>
              <p:cNvPr id="209" name="Freeform 73"/>
              <p:cNvSpPr>
                <a:spLocks/>
              </p:cNvSpPr>
              <p:nvPr/>
            </p:nvSpPr>
            <p:spPr bwMode="auto">
              <a:xfrm>
                <a:off x="4122" y="2045"/>
                <a:ext cx="35" cy="47"/>
              </a:xfrm>
              <a:custGeom>
                <a:avLst/>
                <a:gdLst>
                  <a:gd name="T0" fmla="*/ 20 w 35"/>
                  <a:gd name="T1" fmla="*/ 0 h 47"/>
                  <a:gd name="T2" fmla="*/ 35 w 35"/>
                  <a:gd name="T3" fmla="*/ 47 h 47"/>
                  <a:gd name="T4" fmla="*/ 20 w 35"/>
                  <a:gd name="T5" fmla="*/ 47 h 47"/>
                  <a:gd name="T6" fmla="*/ 0 w 35"/>
                  <a:gd name="T7" fmla="*/ 47 h 47"/>
                  <a:gd name="T8" fmla="*/ 20 w 35"/>
                  <a:gd name="T9" fmla="*/ 0 h 47"/>
                  <a:gd name="T10" fmla="*/ 0 60000 65536"/>
                  <a:gd name="T11" fmla="*/ 0 60000 65536"/>
                  <a:gd name="T12" fmla="*/ 0 60000 65536"/>
                  <a:gd name="T13" fmla="*/ 0 60000 65536"/>
                  <a:gd name="T14" fmla="*/ 0 60000 65536"/>
                  <a:gd name="T15" fmla="*/ 0 w 35"/>
                  <a:gd name="T16" fmla="*/ 0 h 47"/>
                  <a:gd name="T17" fmla="*/ 35 w 35"/>
                  <a:gd name="T18" fmla="*/ 47 h 47"/>
                </a:gdLst>
                <a:ahLst/>
                <a:cxnLst>
                  <a:cxn ang="T10">
                    <a:pos x="T0" y="T1"/>
                  </a:cxn>
                  <a:cxn ang="T11">
                    <a:pos x="T2" y="T3"/>
                  </a:cxn>
                  <a:cxn ang="T12">
                    <a:pos x="T4" y="T5"/>
                  </a:cxn>
                  <a:cxn ang="T13">
                    <a:pos x="T6" y="T7"/>
                  </a:cxn>
                  <a:cxn ang="T14">
                    <a:pos x="T8" y="T9"/>
                  </a:cxn>
                </a:cxnLst>
                <a:rect l="T15" t="T16" r="T17" b="T18"/>
                <a:pathLst>
                  <a:path w="35" h="47">
                    <a:moveTo>
                      <a:pt x="20" y="0"/>
                    </a:moveTo>
                    <a:lnTo>
                      <a:pt x="35" y="47"/>
                    </a:lnTo>
                    <a:lnTo>
                      <a:pt x="20" y="47"/>
                    </a:lnTo>
                    <a:lnTo>
                      <a:pt x="0" y="47"/>
                    </a:lnTo>
                    <a:lnTo>
                      <a:pt x="20" y="0"/>
                    </a:lnTo>
                    <a:close/>
                  </a:path>
                </a:pathLst>
              </a:custGeom>
              <a:solidFill>
                <a:srgbClr val="000000"/>
              </a:solidFill>
              <a:ln w="9525">
                <a:noFill/>
                <a:round/>
                <a:headEnd/>
                <a:tailEnd/>
              </a:ln>
            </p:spPr>
            <p:txBody>
              <a:bodyPr/>
              <a:lstStyle/>
              <a:p>
                <a:endParaRPr lang="en-US"/>
              </a:p>
            </p:txBody>
          </p:sp>
          <p:sp>
            <p:nvSpPr>
              <p:cNvPr id="210" name="Line 74"/>
              <p:cNvSpPr>
                <a:spLocks noChangeShapeType="1"/>
              </p:cNvSpPr>
              <p:nvPr/>
            </p:nvSpPr>
            <p:spPr bwMode="auto">
              <a:xfrm>
                <a:off x="4142" y="2092"/>
                <a:ext cx="1" cy="73"/>
              </a:xfrm>
              <a:prstGeom prst="line">
                <a:avLst/>
              </a:prstGeom>
              <a:noFill/>
              <a:ln w="7938">
                <a:solidFill>
                  <a:srgbClr val="000000"/>
                </a:solidFill>
                <a:round/>
                <a:headEnd/>
                <a:tailEnd/>
              </a:ln>
            </p:spPr>
            <p:txBody>
              <a:bodyPr/>
              <a:lstStyle/>
              <a:p>
                <a:endParaRPr lang="en-US"/>
              </a:p>
            </p:txBody>
          </p:sp>
        </p:grpSp>
        <p:sp>
          <p:nvSpPr>
            <p:cNvPr id="85" name="Rectangle 75"/>
            <p:cNvSpPr>
              <a:spLocks noChangeArrowheads="1"/>
            </p:cNvSpPr>
            <p:nvPr/>
          </p:nvSpPr>
          <p:spPr bwMode="auto">
            <a:xfrm>
              <a:off x="5110" y="1092"/>
              <a:ext cx="572" cy="149"/>
            </a:xfrm>
            <a:prstGeom prst="rect">
              <a:avLst/>
            </a:prstGeom>
            <a:noFill/>
            <a:ln w="9525">
              <a:noFill/>
              <a:miter lim="800000"/>
              <a:headEnd/>
              <a:tailEnd/>
            </a:ln>
          </p:spPr>
          <p:txBody>
            <a:bodyPr wrap="none" lIns="0" tIns="0" rIns="0" bIns="0">
              <a:spAutoFit/>
            </a:bodyPr>
            <a:lstStyle/>
            <a:p>
              <a:pPr algn="ctr"/>
              <a:r>
                <a:rPr lang="en-US" sz="1200">
                  <a:solidFill>
                    <a:srgbClr val="000000"/>
                  </a:solidFill>
                  <a:latin typeface="Arial" pitchFamily="34" charset="0"/>
                </a:rPr>
                <a:t>Predicted </a:t>
              </a:r>
              <a:endParaRPr lang="en-US" sz="2400"/>
            </a:p>
          </p:txBody>
        </p:sp>
        <p:sp>
          <p:nvSpPr>
            <p:cNvPr id="86" name="Rectangle 76"/>
            <p:cNvSpPr>
              <a:spLocks noChangeArrowheads="1"/>
            </p:cNvSpPr>
            <p:nvPr/>
          </p:nvSpPr>
          <p:spPr bwMode="auto">
            <a:xfrm>
              <a:off x="5113" y="1186"/>
              <a:ext cx="551" cy="149"/>
            </a:xfrm>
            <a:prstGeom prst="rect">
              <a:avLst/>
            </a:prstGeom>
            <a:noFill/>
            <a:ln w="9525">
              <a:noFill/>
              <a:miter lim="800000"/>
              <a:headEnd/>
              <a:tailEnd/>
            </a:ln>
          </p:spPr>
          <p:txBody>
            <a:bodyPr wrap="none" lIns="0" tIns="0" rIns="0" bIns="0">
              <a:spAutoFit/>
            </a:bodyPr>
            <a:lstStyle/>
            <a:p>
              <a:pPr algn="ctr"/>
              <a:r>
                <a:rPr lang="en-US" sz="1200">
                  <a:solidFill>
                    <a:srgbClr val="000000"/>
                  </a:solidFill>
                  <a:latin typeface="Arial" pitchFamily="34" charset="0"/>
                </a:rPr>
                <a:t>Unforced </a:t>
              </a:r>
              <a:endParaRPr lang="en-US" sz="2400"/>
            </a:p>
          </p:txBody>
        </p:sp>
        <p:sp>
          <p:nvSpPr>
            <p:cNvPr id="87" name="Rectangle 77"/>
            <p:cNvSpPr>
              <a:spLocks noChangeArrowheads="1"/>
            </p:cNvSpPr>
            <p:nvPr/>
          </p:nvSpPr>
          <p:spPr bwMode="auto">
            <a:xfrm>
              <a:off x="5110" y="1279"/>
              <a:ext cx="571" cy="149"/>
            </a:xfrm>
            <a:prstGeom prst="rect">
              <a:avLst/>
            </a:prstGeom>
            <a:noFill/>
            <a:ln w="9525">
              <a:noFill/>
              <a:miter lim="800000"/>
              <a:headEnd/>
              <a:tailEnd/>
            </a:ln>
          </p:spPr>
          <p:txBody>
            <a:bodyPr wrap="none" lIns="0" tIns="0" rIns="0" bIns="0">
              <a:spAutoFit/>
            </a:bodyPr>
            <a:lstStyle/>
            <a:p>
              <a:pPr algn="ctr"/>
              <a:r>
                <a:rPr lang="en-US" sz="1200">
                  <a:solidFill>
                    <a:srgbClr val="000000"/>
                  </a:solidFill>
                  <a:latin typeface="Arial" pitchFamily="34" charset="0"/>
                </a:rPr>
                <a:t>Response</a:t>
              </a:r>
              <a:endParaRPr lang="en-US" sz="2400"/>
            </a:p>
          </p:txBody>
        </p:sp>
        <p:sp>
          <p:nvSpPr>
            <p:cNvPr id="88" name="Rectangle 78"/>
            <p:cNvSpPr>
              <a:spLocks noChangeArrowheads="1"/>
            </p:cNvSpPr>
            <p:nvPr/>
          </p:nvSpPr>
          <p:spPr bwMode="auto">
            <a:xfrm>
              <a:off x="4944" y="2156"/>
              <a:ext cx="796" cy="101"/>
            </a:xfrm>
            <a:prstGeom prst="rect">
              <a:avLst/>
            </a:prstGeom>
            <a:noFill/>
            <a:ln w="9525">
              <a:noFill/>
              <a:miter lim="800000"/>
              <a:headEnd/>
              <a:tailEnd/>
            </a:ln>
          </p:spPr>
          <p:txBody>
            <a:bodyPr/>
            <a:lstStyle/>
            <a:p>
              <a:endParaRPr lang="en-US"/>
            </a:p>
          </p:txBody>
        </p:sp>
        <p:sp>
          <p:nvSpPr>
            <p:cNvPr id="89" name="Rectangle 79"/>
            <p:cNvSpPr>
              <a:spLocks noChangeArrowheads="1"/>
            </p:cNvSpPr>
            <p:nvPr/>
          </p:nvSpPr>
          <p:spPr bwMode="auto">
            <a:xfrm>
              <a:off x="4867" y="2122"/>
              <a:ext cx="903" cy="112"/>
            </a:xfrm>
            <a:prstGeom prst="rect">
              <a:avLst/>
            </a:prstGeom>
            <a:noFill/>
            <a:ln w="9525">
              <a:noFill/>
              <a:miter lim="800000"/>
              <a:headEnd/>
              <a:tailEnd/>
            </a:ln>
          </p:spPr>
          <p:txBody>
            <a:bodyPr wrap="none" lIns="0" tIns="0" rIns="0" bIns="0">
              <a:spAutoFit/>
            </a:bodyPr>
            <a:lstStyle/>
            <a:p>
              <a:pPr algn="ctr"/>
              <a:r>
                <a:rPr lang="en-US" sz="900">
                  <a:solidFill>
                    <a:srgbClr val="CC0000"/>
                  </a:solidFill>
                  <a:latin typeface="Arial Unicode MS" pitchFamily="34" charset="-128"/>
                </a:rPr>
                <a:t>Minimum Effort Move</a:t>
              </a:r>
              <a:endParaRPr lang="en-US" sz="2400">
                <a:latin typeface="Arial Unicode MS" pitchFamily="34" charset="-128"/>
              </a:endParaRPr>
            </a:p>
          </p:txBody>
        </p:sp>
        <p:sp>
          <p:nvSpPr>
            <p:cNvPr id="90" name="Rectangle 80"/>
            <p:cNvSpPr>
              <a:spLocks noChangeArrowheads="1"/>
            </p:cNvSpPr>
            <p:nvPr/>
          </p:nvSpPr>
          <p:spPr bwMode="auto">
            <a:xfrm>
              <a:off x="5177" y="792"/>
              <a:ext cx="428" cy="150"/>
            </a:xfrm>
            <a:prstGeom prst="rect">
              <a:avLst/>
            </a:prstGeom>
            <a:noFill/>
            <a:ln w="9525">
              <a:noFill/>
              <a:miter lim="800000"/>
              <a:headEnd/>
              <a:tailEnd/>
            </a:ln>
          </p:spPr>
          <p:txBody>
            <a:bodyPr/>
            <a:lstStyle/>
            <a:p>
              <a:endParaRPr lang="en-US"/>
            </a:p>
          </p:txBody>
        </p:sp>
        <p:sp>
          <p:nvSpPr>
            <p:cNvPr id="91" name="Rectangle 81"/>
            <p:cNvSpPr>
              <a:spLocks noChangeArrowheads="1"/>
            </p:cNvSpPr>
            <p:nvPr/>
          </p:nvSpPr>
          <p:spPr bwMode="auto">
            <a:xfrm>
              <a:off x="4184" y="576"/>
              <a:ext cx="1024" cy="101"/>
            </a:xfrm>
            <a:prstGeom prst="rect">
              <a:avLst/>
            </a:prstGeom>
            <a:noFill/>
            <a:ln w="9525">
              <a:noFill/>
              <a:miter lim="800000"/>
              <a:headEnd/>
              <a:tailEnd/>
            </a:ln>
          </p:spPr>
          <p:txBody>
            <a:bodyPr/>
            <a:lstStyle/>
            <a:p>
              <a:endParaRPr lang="en-US"/>
            </a:p>
          </p:txBody>
        </p:sp>
        <p:sp>
          <p:nvSpPr>
            <p:cNvPr id="92" name="Rectangle 82"/>
            <p:cNvSpPr>
              <a:spLocks noChangeArrowheads="1"/>
            </p:cNvSpPr>
            <p:nvPr/>
          </p:nvSpPr>
          <p:spPr bwMode="auto">
            <a:xfrm>
              <a:off x="4253" y="1445"/>
              <a:ext cx="1055" cy="101"/>
            </a:xfrm>
            <a:prstGeom prst="rect">
              <a:avLst/>
            </a:prstGeom>
            <a:noFill/>
            <a:ln w="9525">
              <a:noFill/>
              <a:miter lim="800000"/>
              <a:headEnd/>
              <a:tailEnd/>
            </a:ln>
          </p:spPr>
          <p:txBody>
            <a:bodyPr/>
            <a:lstStyle/>
            <a:p>
              <a:endParaRPr lang="en-US"/>
            </a:p>
          </p:txBody>
        </p:sp>
        <p:grpSp>
          <p:nvGrpSpPr>
            <p:cNvPr id="93" name="Group 83"/>
            <p:cNvGrpSpPr>
              <a:grpSpLocks/>
            </p:cNvGrpSpPr>
            <p:nvPr/>
          </p:nvGrpSpPr>
          <p:grpSpPr bwMode="auto">
            <a:xfrm>
              <a:off x="4516" y="1248"/>
              <a:ext cx="134" cy="152"/>
              <a:chOff x="4516" y="1260"/>
              <a:chExt cx="134" cy="152"/>
            </a:xfrm>
          </p:grpSpPr>
          <p:sp>
            <p:nvSpPr>
              <p:cNvPr id="207" name="Line 84"/>
              <p:cNvSpPr>
                <a:spLocks noChangeShapeType="1"/>
              </p:cNvSpPr>
              <p:nvPr/>
            </p:nvSpPr>
            <p:spPr bwMode="auto">
              <a:xfrm flipH="1" flipV="1">
                <a:off x="4543" y="1290"/>
                <a:ext cx="107" cy="122"/>
              </a:xfrm>
              <a:prstGeom prst="line">
                <a:avLst/>
              </a:prstGeom>
              <a:noFill/>
              <a:ln w="7938">
                <a:solidFill>
                  <a:srgbClr val="CC0000"/>
                </a:solidFill>
                <a:round/>
                <a:headEnd/>
                <a:tailEnd/>
              </a:ln>
            </p:spPr>
            <p:txBody>
              <a:bodyPr/>
              <a:lstStyle/>
              <a:p>
                <a:endParaRPr lang="en-US"/>
              </a:p>
            </p:txBody>
          </p:sp>
          <p:sp>
            <p:nvSpPr>
              <p:cNvPr id="208" name="Freeform 85"/>
              <p:cNvSpPr>
                <a:spLocks/>
              </p:cNvSpPr>
              <p:nvPr/>
            </p:nvSpPr>
            <p:spPr bwMode="auto">
              <a:xfrm>
                <a:off x="4516" y="1260"/>
                <a:ext cx="57" cy="63"/>
              </a:xfrm>
              <a:custGeom>
                <a:avLst/>
                <a:gdLst>
                  <a:gd name="T0" fmla="*/ 29 w 114"/>
                  <a:gd name="T1" fmla="*/ 17 h 126"/>
                  <a:gd name="T2" fmla="*/ 0 w 114"/>
                  <a:gd name="T3" fmla="*/ 0 h 126"/>
                  <a:gd name="T4" fmla="*/ 13 w 114"/>
                  <a:gd name="T5" fmla="*/ 32 h 126"/>
                  <a:gd name="T6" fmla="*/ 14 w 114"/>
                  <a:gd name="T7" fmla="*/ 17 h 126"/>
                  <a:gd name="T8" fmla="*/ 29 w 114"/>
                  <a:gd name="T9" fmla="*/ 17 h 126"/>
                  <a:gd name="T10" fmla="*/ 0 60000 65536"/>
                  <a:gd name="T11" fmla="*/ 0 60000 65536"/>
                  <a:gd name="T12" fmla="*/ 0 60000 65536"/>
                  <a:gd name="T13" fmla="*/ 0 60000 65536"/>
                  <a:gd name="T14" fmla="*/ 0 60000 65536"/>
                  <a:gd name="T15" fmla="*/ 0 w 114"/>
                  <a:gd name="T16" fmla="*/ 0 h 126"/>
                  <a:gd name="T17" fmla="*/ 114 w 114"/>
                  <a:gd name="T18" fmla="*/ 126 h 126"/>
                </a:gdLst>
                <a:ahLst/>
                <a:cxnLst>
                  <a:cxn ang="T10">
                    <a:pos x="T0" y="T1"/>
                  </a:cxn>
                  <a:cxn ang="T11">
                    <a:pos x="T2" y="T3"/>
                  </a:cxn>
                  <a:cxn ang="T12">
                    <a:pos x="T4" y="T5"/>
                  </a:cxn>
                  <a:cxn ang="T13">
                    <a:pos x="T6" y="T7"/>
                  </a:cxn>
                  <a:cxn ang="T14">
                    <a:pos x="T8" y="T9"/>
                  </a:cxn>
                </a:cxnLst>
                <a:rect l="T15" t="T16" r="T17" b="T18"/>
                <a:pathLst>
                  <a:path w="114" h="126">
                    <a:moveTo>
                      <a:pt x="114" y="66"/>
                    </a:moveTo>
                    <a:lnTo>
                      <a:pt x="0" y="0"/>
                    </a:lnTo>
                    <a:lnTo>
                      <a:pt x="52" y="126"/>
                    </a:lnTo>
                    <a:lnTo>
                      <a:pt x="57" y="66"/>
                    </a:lnTo>
                    <a:lnTo>
                      <a:pt x="114" y="66"/>
                    </a:lnTo>
                    <a:close/>
                  </a:path>
                </a:pathLst>
              </a:custGeom>
              <a:solidFill>
                <a:srgbClr val="CC0000"/>
              </a:solidFill>
              <a:ln w="9525">
                <a:noFill/>
                <a:round/>
                <a:headEnd/>
                <a:tailEnd/>
              </a:ln>
            </p:spPr>
            <p:txBody>
              <a:bodyPr/>
              <a:lstStyle/>
              <a:p>
                <a:endParaRPr lang="en-US"/>
              </a:p>
            </p:txBody>
          </p:sp>
        </p:grpSp>
        <p:sp>
          <p:nvSpPr>
            <p:cNvPr id="94" name="Line 86"/>
            <p:cNvSpPr>
              <a:spLocks noChangeShapeType="1"/>
            </p:cNvSpPr>
            <p:nvPr/>
          </p:nvSpPr>
          <p:spPr bwMode="auto">
            <a:xfrm flipV="1">
              <a:off x="4175" y="928"/>
              <a:ext cx="987" cy="443"/>
            </a:xfrm>
            <a:prstGeom prst="line">
              <a:avLst/>
            </a:prstGeom>
            <a:noFill/>
            <a:ln w="7938">
              <a:solidFill>
                <a:srgbClr val="CC0000"/>
              </a:solidFill>
              <a:round/>
              <a:headEnd/>
              <a:tailEnd/>
            </a:ln>
          </p:spPr>
          <p:txBody>
            <a:bodyPr/>
            <a:lstStyle/>
            <a:p>
              <a:endParaRPr lang="en-US"/>
            </a:p>
          </p:txBody>
        </p:sp>
        <p:sp>
          <p:nvSpPr>
            <p:cNvPr id="95" name="Line 87"/>
            <p:cNvSpPr>
              <a:spLocks noChangeShapeType="1"/>
            </p:cNvSpPr>
            <p:nvPr/>
          </p:nvSpPr>
          <p:spPr bwMode="auto">
            <a:xfrm>
              <a:off x="4169" y="719"/>
              <a:ext cx="998" cy="204"/>
            </a:xfrm>
            <a:prstGeom prst="line">
              <a:avLst/>
            </a:prstGeom>
            <a:noFill/>
            <a:ln w="7938">
              <a:solidFill>
                <a:srgbClr val="CC0000"/>
              </a:solidFill>
              <a:round/>
              <a:headEnd/>
              <a:tailEnd/>
            </a:ln>
          </p:spPr>
          <p:txBody>
            <a:bodyPr/>
            <a:lstStyle/>
            <a:p>
              <a:endParaRPr lang="en-US"/>
            </a:p>
          </p:txBody>
        </p:sp>
        <p:sp>
          <p:nvSpPr>
            <p:cNvPr id="96" name="Line 88"/>
            <p:cNvSpPr>
              <a:spLocks noChangeShapeType="1"/>
            </p:cNvSpPr>
            <p:nvPr/>
          </p:nvSpPr>
          <p:spPr bwMode="auto">
            <a:xfrm flipV="1">
              <a:off x="4127" y="1070"/>
              <a:ext cx="80" cy="161"/>
            </a:xfrm>
            <a:prstGeom prst="line">
              <a:avLst/>
            </a:prstGeom>
            <a:noFill/>
            <a:ln w="7938">
              <a:solidFill>
                <a:srgbClr val="3333CC"/>
              </a:solidFill>
              <a:prstDash val="dash"/>
              <a:round/>
              <a:headEnd/>
              <a:tailEnd/>
            </a:ln>
          </p:spPr>
          <p:txBody>
            <a:bodyPr/>
            <a:lstStyle/>
            <a:p>
              <a:endParaRPr lang="en-US"/>
            </a:p>
          </p:txBody>
        </p:sp>
        <p:sp>
          <p:nvSpPr>
            <p:cNvPr id="97" name="Line 89"/>
            <p:cNvSpPr>
              <a:spLocks noChangeShapeType="1"/>
            </p:cNvSpPr>
            <p:nvPr/>
          </p:nvSpPr>
          <p:spPr bwMode="auto">
            <a:xfrm>
              <a:off x="4442" y="878"/>
              <a:ext cx="194" cy="3"/>
            </a:xfrm>
            <a:prstGeom prst="line">
              <a:avLst/>
            </a:prstGeom>
            <a:noFill/>
            <a:ln w="7938">
              <a:solidFill>
                <a:srgbClr val="3333CC"/>
              </a:solidFill>
              <a:prstDash val="dash"/>
              <a:round/>
              <a:headEnd/>
              <a:tailEnd/>
            </a:ln>
          </p:spPr>
          <p:txBody>
            <a:bodyPr/>
            <a:lstStyle/>
            <a:p>
              <a:endParaRPr lang="en-US"/>
            </a:p>
          </p:txBody>
        </p:sp>
        <p:sp>
          <p:nvSpPr>
            <p:cNvPr id="98" name="Line 90"/>
            <p:cNvSpPr>
              <a:spLocks noChangeShapeType="1"/>
            </p:cNvSpPr>
            <p:nvPr/>
          </p:nvSpPr>
          <p:spPr bwMode="auto">
            <a:xfrm>
              <a:off x="4641" y="883"/>
              <a:ext cx="152" cy="27"/>
            </a:xfrm>
            <a:prstGeom prst="line">
              <a:avLst/>
            </a:prstGeom>
            <a:noFill/>
            <a:ln w="7938">
              <a:solidFill>
                <a:srgbClr val="3333CC"/>
              </a:solidFill>
              <a:prstDash val="dash"/>
              <a:round/>
              <a:headEnd/>
              <a:tailEnd/>
            </a:ln>
          </p:spPr>
          <p:txBody>
            <a:bodyPr/>
            <a:lstStyle/>
            <a:p>
              <a:endParaRPr lang="en-US"/>
            </a:p>
          </p:txBody>
        </p:sp>
        <p:sp>
          <p:nvSpPr>
            <p:cNvPr id="99" name="Line 91"/>
            <p:cNvSpPr>
              <a:spLocks noChangeShapeType="1"/>
            </p:cNvSpPr>
            <p:nvPr/>
          </p:nvSpPr>
          <p:spPr bwMode="auto">
            <a:xfrm>
              <a:off x="4793" y="910"/>
              <a:ext cx="183" cy="18"/>
            </a:xfrm>
            <a:prstGeom prst="line">
              <a:avLst/>
            </a:prstGeom>
            <a:noFill/>
            <a:ln w="7938">
              <a:solidFill>
                <a:srgbClr val="3333CC"/>
              </a:solidFill>
              <a:prstDash val="dash"/>
              <a:round/>
              <a:headEnd/>
              <a:tailEnd/>
            </a:ln>
          </p:spPr>
          <p:txBody>
            <a:bodyPr/>
            <a:lstStyle/>
            <a:p>
              <a:endParaRPr lang="en-US"/>
            </a:p>
          </p:txBody>
        </p:sp>
        <p:sp>
          <p:nvSpPr>
            <p:cNvPr id="100" name="Line 92"/>
            <p:cNvSpPr>
              <a:spLocks noChangeShapeType="1"/>
            </p:cNvSpPr>
            <p:nvPr/>
          </p:nvSpPr>
          <p:spPr bwMode="auto">
            <a:xfrm>
              <a:off x="4976" y="928"/>
              <a:ext cx="588" cy="1"/>
            </a:xfrm>
            <a:prstGeom prst="line">
              <a:avLst/>
            </a:prstGeom>
            <a:noFill/>
            <a:ln w="7938">
              <a:solidFill>
                <a:srgbClr val="3333CC"/>
              </a:solidFill>
              <a:prstDash val="dash"/>
              <a:round/>
              <a:headEnd/>
              <a:tailEnd/>
            </a:ln>
          </p:spPr>
          <p:txBody>
            <a:bodyPr/>
            <a:lstStyle/>
            <a:p>
              <a:endParaRPr lang="en-US"/>
            </a:p>
          </p:txBody>
        </p:sp>
        <p:sp>
          <p:nvSpPr>
            <p:cNvPr id="101" name="Line 93"/>
            <p:cNvSpPr>
              <a:spLocks noChangeShapeType="1"/>
            </p:cNvSpPr>
            <p:nvPr/>
          </p:nvSpPr>
          <p:spPr bwMode="auto">
            <a:xfrm flipV="1">
              <a:off x="4261" y="907"/>
              <a:ext cx="82" cy="76"/>
            </a:xfrm>
            <a:prstGeom prst="line">
              <a:avLst/>
            </a:prstGeom>
            <a:noFill/>
            <a:ln w="7938">
              <a:solidFill>
                <a:srgbClr val="3333CC"/>
              </a:solidFill>
              <a:prstDash val="dash"/>
              <a:round/>
              <a:headEnd/>
              <a:tailEnd/>
            </a:ln>
          </p:spPr>
          <p:txBody>
            <a:bodyPr/>
            <a:lstStyle/>
            <a:p>
              <a:endParaRPr lang="en-US"/>
            </a:p>
          </p:txBody>
        </p:sp>
        <p:sp>
          <p:nvSpPr>
            <p:cNvPr id="102" name="Line 94"/>
            <p:cNvSpPr>
              <a:spLocks noChangeShapeType="1"/>
            </p:cNvSpPr>
            <p:nvPr/>
          </p:nvSpPr>
          <p:spPr bwMode="auto">
            <a:xfrm flipV="1">
              <a:off x="4343" y="876"/>
              <a:ext cx="99" cy="31"/>
            </a:xfrm>
            <a:prstGeom prst="line">
              <a:avLst/>
            </a:prstGeom>
            <a:noFill/>
            <a:ln w="7938">
              <a:solidFill>
                <a:srgbClr val="3333CC"/>
              </a:solidFill>
              <a:prstDash val="dash"/>
              <a:round/>
              <a:headEnd/>
              <a:tailEnd/>
            </a:ln>
          </p:spPr>
          <p:txBody>
            <a:bodyPr/>
            <a:lstStyle/>
            <a:p>
              <a:endParaRPr lang="en-US"/>
            </a:p>
          </p:txBody>
        </p:sp>
        <p:sp>
          <p:nvSpPr>
            <p:cNvPr id="103" name="Line 95"/>
            <p:cNvSpPr>
              <a:spLocks noChangeShapeType="1"/>
            </p:cNvSpPr>
            <p:nvPr/>
          </p:nvSpPr>
          <p:spPr bwMode="auto">
            <a:xfrm flipV="1">
              <a:off x="4204" y="983"/>
              <a:ext cx="60" cy="87"/>
            </a:xfrm>
            <a:prstGeom prst="line">
              <a:avLst/>
            </a:prstGeom>
            <a:noFill/>
            <a:ln w="7938">
              <a:solidFill>
                <a:srgbClr val="3333CC"/>
              </a:solidFill>
              <a:prstDash val="dash"/>
              <a:round/>
              <a:headEnd/>
              <a:tailEnd/>
            </a:ln>
          </p:spPr>
          <p:txBody>
            <a:bodyPr/>
            <a:lstStyle/>
            <a:p>
              <a:endParaRPr lang="en-US"/>
            </a:p>
          </p:txBody>
        </p:sp>
        <p:sp>
          <p:nvSpPr>
            <p:cNvPr id="104" name="Line 96"/>
            <p:cNvSpPr>
              <a:spLocks noChangeShapeType="1"/>
            </p:cNvSpPr>
            <p:nvPr/>
          </p:nvSpPr>
          <p:spPr bwMode="auto">
            <a:xfrm>
              <a:off x="4136" y="1860"/>
              <a:ext cx="171" cy="82"/>
            </a:xfrm>
            <a:prstGeom prst="line">
              <a:avLst/>
            </a:prstGeom>
            <a:noFill/>
            <a:ln w="7938">
              <a:solidFill>
                <a:srgbClr val="3333CC"/>
              </a:solidFill>
              <a:round/>
              <a:headEnd/>
              <a:tailEnd/>
            </a:ln>
          </p:spPr>
          <p:txBody>
            <a:bodyPr/>
            <a:lstStyle/>
            <a:p>
              <a:endParaRPr lang="en-US"/>
            </a:p>
          </p:txBody>
        </p:sp>
        <p:sp>
          <p:nvSpPr>
            <p:cNvPr id="105" name="Line 97"/>
            <p:cNvSpPr>
              <a:spLocks noChangeShapeType="1"/>
            </p:cNvSpPr>
            <p:nvPr/>
          </p:nvSpPr>
          <p:spPr bwMode="auto">
            <a:xfrm>
              <a:off x="4311" y="1942"/>
              <a:ext cx="182" cy="31"/>
            </a:xfrm>
            <a:prstGeom prst="line">
              <a:avLst/>
            </a:prstGeom>
            <a:noFill/>
            <a:ln w="7938">
              <a:solidFill>
                <a:srgbClr val="3333CC"/>
              </a:solidFill>
              <a:round/>
              <a:headEnd/>
              <a:tailEnd/>
            </a:ln>
          </p:spPr>
          <p:txBody>
            <a:bodyPr/>
            <a:lstStyle/>
            <a:p>
              <a:endParaRPr lang="en-US"/>
            </a:p>
          </p:txBody>
        </p:sp>
        <p:sp>
          <p:nvSpPr>
            <p:cNvPr id="106" name="Line 98"/>
            <p:cNvSpPr>
              <a:spLocks noChangeShapeType="1"/>
            </p:cNvSpPr>
            <p:nvPr/>
          </p:nvSpPr>
          <p:spPr bwMode="auto">
            <a:xfrm>
              <a:off x="4501" y="1973"/>
              <a:ext cx="583" cy="1"/>
            </a:xfrm>
            <a:prstGeom prst="line">
              <a:avLst/>
            </a:prstGeom>
            <a:noFill/>
            <a:ln w="7938">
              <a:solidFill>
                <a:srgbClr val="3333CC"/>
              </a:solidFill>
              <a:round/>
              <a:headEnd/>
              <a:tailEnd/>
            </a:ln>
          </p:spPr>
          <p:txBody>
            <a:bodyPr/>
            <a:lstStyle/>
            <a:p>
              <a:endParaRPr lang="en-US"/>
            </a:p>
          </p:txBody>
        </p:sp>
        <p:sp>
          <p:nvSpPr>
            <p:cNvPr id="107" name="Rectangle 99"/>
            <p:cNvSpPr>
              <a:spLocks noChangeArrowheads="1"/>
            </p:cNvSpPr>
            <p:nvPr/>
          </p:nvSpPr>
          <p:spPr bwMode="auto">
            <a:xfrm>
              <a:off x="4261" y="946"/>
              <a:ext cx="668" cy="101"/>
            </a:xfrm>
            <a:prstGeom prst="rect">
              <a:avLst/>
            </a:prstGeom>
            <a:noFill/>
            <a:ln w="9525">
              <a:noFill/>
              <a:miter lim="800000"/>
              <a:headEnd/>
              <a:tailEnd/>
            </a:ln>
          </p:spPr>
          <p:txBody>
            <a:bodyPr/>
            <a:lstStyle/>
            <a:p>
              <a:endParaRPr lang="en-US"/>
            </a:p>
          </p:txBody>
        </p:sp>
        <p:sp>
          <p:nvSpPr>
            <p:cNvPr id="108" name="Freeform 100"/>
            <p:cNvSpPr>
              <a:spLocks/>
            </p:cNvSpPr>
            <p:nvPr/>
          </p:nvSpPr>
          <p:spPr bwMode="auto">
            <a:xfrm>
              <a:off x="2703" y="1815"/>
              <a:ext cx="2913" cy="115"/>
            </a:xfrm>
            <a:custGeom>
              <a:avLst/>
              <a:gdLst>
                <a:gd name="T0" fmla="*/ 10 w 2913"/>
                <a:gd name="T1" fmla="*/ 10 h 115"/>
                <a:gd name="T2" fmla="*/ 40 w 2913"/>
                <a:gd name="T3" fmla="*/ 42 h 115"/>
                <a:gd name="T4" fmla="*/ 74 w 2913"/>
                <a:gd name="T5" fmla="*/ 68 h 115"/>
                <a:gd name="T6" fmla="*/ 104 w 2913"/>
                <a:gd name="T7" fmla="*/ 89 h 115"/>
                <a:gd name="T8" fmla="*/ 129 w 2913"/>
                <a:gd name="T9" fmla="*/ 99 h 115"/>
                <a:gd name="T10" fmla="*/ 154 w 2913"/>
                <a:gd name="T11" fmla="*/ 104 h 115"/>
                <a:gd name="T12" fmla="*/ 208 w 2913"/>
                <a:gd name="T13" fmla="*/ 110 h 115"/>
                <a:gd name="T14" fmla="*/ 263 w 2913"/>
                <a:gd name="T15" fmla="*/ 110 h 115"/>
                <a:gd name="T16" fmla="*/ 337 w 2913"/>
                <a:gd name="T17" fmla="*/ 104 h 115"/>
                <a:gd name="T18" fmla="*/ 397 w 2913"/>
                <a:gd name="T19" fmla="*/ 94 h 115"/>
                <a:gd name="T20" fmla="*/ 556 w 2913"/>
                <a:gd name="T21" fmla="*/ 63 h 115"/>
                <a:gd name="T22" fmla="*/ 660 w 2913"/>
                <a:gd name="T23" fmla="*/ 42 h 115"/>
                <a:gd name="T24" fmla="*/ 715 w 2913"/>
                <a:gd name="T25" fmla="*/ 31 h 115"/>
                <a:gd name="T26" fmla="*/ 789 w 2913"/>
                <a:gd name="T27" fmla="*/ 21 h 115"/>
                <a:gd name="T28" fmla="*/ 863 w 2913"/>
                <a:gd name="T29" fmla="*/ 21 h 115"/>
                <a:gd name="T30" fmla="*/ 958 w 2913"/>
                <a:gd name="T31" fmla="*/ 26 h 115"/>
                <a:gd name="T32" fmla="*/ 997 w 2913"/>
                <a:gd name="T33" fmla="*/ 26 h 115"/>
                <a:gd name="T34" fmla="*/ 1097 w 2913"/>
                <a:gd name="T35" fmla="*/ 36 h 115"/>
                <a:gd name="T36" fmla="*/ 1191 w 2913"/>
                <a:gd name="T37" fmla="*/ 42 h 115"/>
                <a:gd name="T38" fmla="*/ 1300 w 2913"/>
                <a:gd name="T39" fmla="*/ 47 h 115"/>
                <a:gd name="T40" fmla="*/ 1389 w 2913"/>
                <a:gd name="T41" fmla="*/ 52 h 115"/>
                <a:gd name="T42" fmla="*/ 1479 w 2913"/>
                <a:gd name="T43" fmla="*/ 57 h 115"/>
                <a:gd name="T44" fmla="*/ 1578 w 2913"/>
                <a:gd name="T45" fmla="*/ 63 h 115"/>
                <a:gd name="T46" fmla="*/ 1667 w 2913"/>
                <a:gd name="T47" fmla="*/ 68 h 115"/>
                <a:gd name="T48" fmla="*/ 1747 w 2913"/>
                <a:gd name="T49" fmla="*/ 73 h 115"/>
                <a:gd name="T50" fmla="*/ 1777 w 2913"/>
                <a:gd name="T51" fmla="*/ 73 h 115"/>
                <a:gd name="T52" fmla="*/ 1841 w 2913"/>
                <a:gd name="T53" fmla="*/ 78 h 115"/>
                <a:gd name="T54" fmla="*/ 1896 w 2913"/>
                <a:gd name="T55" fmla="*/ 83 h 115"/>
                <a:gd name="T56" fmla="*/ 1945 w 2913"/>
                <a:gd name="T57" fmla="*/ 89 h 115"/>
                <a:gd name="T58" fmla="*/ 1980 w 2913"/>
                <a:gd name="T59" fmla="*/ 94 h 115"/>
                <a:gd name="T60" fmla="*/ 2015 w 2913"/>
                <a:gd name="T61" fmla="*/ 99 h 115"/>
                <a:gd name="T62" fmla="*/ 2064 w 2913"/>
                <a:gd name="T63" fmla="*/ 99 h 115"/>
                <a:gd name="T64" fmla="*/ 2124 w 2913"/>
                <a:gd name="T65" fmla="*/ 99 h 115"/>
                <a:gd name="T66" fmla="*/ 2198 w 2913"/>
                <a:gd name="T67" fmla="*/ 99 h 115"/>
                <a:gd name="T68" fmla="*/ 2288 w 2913"/>
                <a:gd name="T69" fmla="*/ 94 h 115"/>
                <a:gd name="T70" fmla="*/ 2511 w 2913"/>
                <a:gd name="T71" fmla="*/ 89 h 115"/>
                <a:gd name="T72" fmla="*/ 2625 w 2913"/>
                <a:gd name="T73" fmla="*/ 83 h 115"/>
                <a:gd name="T74" fmla="*/ 2759 w 2913"/>
                <a:gd name="T75" fmla="*/ 83 h 115"/>
                <a:gd name="T76" fmla="*/ 2804 w 2913"/>
                <a:gd name="T77" fmla="*/ 83 h 115"/>
                <a:gd name="T78" fmla="*/ 2858 w 2913"/>
                <a:gd name="T79" fmla="*/ 89 h 115"/>
                <a:gd name="T80" fmla="*/ 2893 w 2913"/>
                <a:gd name="T81" fmla="*/ 94 h 115"/>
                <a:gd name="T82" fmla="*/ 2913 w 2913"/>
                <a:gd name="T83" fmla="*/ 104 h 115"/>
                <a:gd name="T84" fmla="*/ 2913 w 2913"/>
                <a:gd name="T85" fmla="*/ 115 h 11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13"/>
                <a:gd name="T130" fmla="*/ 0 h 115"/>
                <a:gd name="T131" fmla="*/ 2913 w 2913"/>
                <a:gd name="T132" fmla="*/ 115 h 11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13" h="115">
                  <a:moveTo>
                    <a:pt x="0" y="0"/>
                  </a:moveTo>
                  <a:lnTo>
                    <a:pt x="10" y="10"/>
                  </a:lnTo>
                  <a:lnTo>
                    <a:pt x="25" y="26"/>
                  </a:lnTo>
                  <a:lnTo>
                    <a:pt x="40" y="42"/>
                  </a:lnTo>
                  <a:lnTo>
                    <a:pt x="54" y="57"/>
                  </a:lnTo>
                  <a:lnTo>
                    <a:pt x="74" y="68"/>
                  </a:lnTo>
                  <a:lnTo>
                    <a:pt x="84" y="78"/>
                  </a:lnTo>
                  <a:lnTo>
                    <a:pt x="104" y="89"/>
                  </a:lnTo>
                  <a:lnTo>
                    <a:pt x="119" y="94"/>
                  </a:lnTo>
                  <a:lnTo>
                    <a:pt x="129" y="99"/>
                  </a:lnTo>
                  <a:lnTo>
                    <a:pt x="139" y="104"/>
                  </a:lnTo>
                  <a:lnTo>
                    <a:pt x="154" y="104"/>
                  </a:lnTo>
                  <a:lnTo>
                    <a:pt x="184" y="110"/>
                  </a:lnTo>
                  <a:lnTo>
                    <a:pt x="208" y="110"/>
                  </a:lnTo>
                  <a:lnTo>
                    <a:pt x="233" y="110"/>
                  </a:lnTo>
                  <a:lnTo>
                    <a:pt x="263" y="110"/>
                  </a:lnTo>
                  <a:lnTo>
                    <a:pt x="303" y="104"/>
                  </a:lnTo>
                  <a:lnTo>
                    <a:pt x="337" y="104"/>
                  </a:lnTo>
                  <a:lnTo>
                    <a:pt x="357" y="99"/>
                  </a:lnTo>
                  <a:lnTo>
                    <a:pt x="397" y="94"/>
                  </a:lnTo>
                  <a:lnTo>
                    <a:pt x="481" y="78"/>
                  </a:lnTo>
                  <a:lnTo>
                    <a:pt x="556" y="63"/>
                  </a:lnTo>
                  <a:lnTo>
                    <a:pt x="625" y="52"/>
                  </a:lnTo>
                  <a:lnTo>
                    <a:pt x="660" y="42"/>
                  </a:lnTo>
                  <a:lnTo>
                    <a:pt x="680" y="36"/>
                  </a:lnTo>
                  <a:lnTo>
                    <a:pt x="715" y="31"/>
                  </a:lnTo>
                  <a:lnTo>
                    <a:pt x="749" y="26"/>
                  </a:lnTo>
                  <a:lnTo>
                    <a:pt x="789" y="21"/>
                  </a:lnTo>
                  <a:lnTo>
                    <a:pt x="829" y="21"/>
                  </a:lnTo>
                  <a:lnTo>
                    <a:pt x="863" y="21"/>
                  </a:lnTo>
                  <a:lnTo>
                    <a:pt x="908" y="21"/>
                  </a:lnTo>
                  <a:lnTo>
                    <a:pt x="958" y="26"/>
                  </a:lnTo>
                  <a:lnTo>
                    <a:pt x="978" y="26"/>
                  </a:lnTo>
                  <a:lnTo>
                    <a:pt x="997" y="26"/>
                  </a:lnTo>
                  <a:lnTo>
                    <a:pt x="1042" y="31"/>
                  </a:lnTo>
                  <a:lnTo>
                    <a:pt x="1097" y="36"/>
                  </a:lnTo>
                  <a:lnTo>
                    <a:pt x="1141" y="36"/>
                  </a:lnTo>
                  <a:lnTo>
                    <a:pt x="1191" y="42"/>
                  </a:lnTo>
                  <a:lnTo>
                    <a:pt x="1251" y="47"/>
                  </a:lnTo>
                  <a:lnTo>
                    <a:pt x="1300" y="47"/>
                  </a:lnTo>
                  <a:lnTo>
                    <a:pt x="1365" y="52"/>
                  </a:lnTo>
                  <a:lnTo>
                    <a:pt x="1389" y="52"/>
                  </a:lnTo>
                  <a:lnTo>
                    <a:pt x="1414" y="52"/>
                  </a:lnTo>
                  <a:lnTo>
                    <a:pt x="1479" y="57"/>
                  </a:lnTo>
                  <a:lnTo>
                    <a:pt x="1523" y="57"/>
                  </a:lnTo>
                  <a:lnTo>
                    <a:pt x="1578" y="63"/>
                  </a:lnTo>
                  <a:lnTo>
                    <a:pt x="1618" y="63"/>
                  </a:lnTo>
                  <a:lnTo>
                    <a:pt x="1667" y="68"/>
                  </a:lnTo>
                  <a:lnTo>
                    <a:pt x="1702" y="68"/>
                  </a:lnTo>
                  <a:lnTo>
                    <a:pt x="1747" y="73"/>
                  </a:lnTo>
                  <a:lnTo>
                    <a:pt x="1762" y="73"/>
                  </a:lnTo>
                  <a:lnTo>
                    <a:pt x="1777" y="73"/>
                  </a:lnTo>
                  <a:lnTo>
                    <a:pt x="1816" y="78"/>
                  </a:lnTo>
                  <a:lnTo>
                    <a:pt x="1841" y="78"/>
                  </a:lnTo>
                  <a:lnTo>
                    <a:pt x="1876" y="83"/>
                  </a:lnTo>
                  <a:lnTo>
                    <a:pt x="1896" y="83"/>
                  </a:lnTo>
                  <a:lnTo>
                    <a:pt x="1925" y="89"/>
                  </a:lnTo>
                  <a:lnTo>
                    <a:pt x="1945" y="89"/>
                  </a:lnTo>
                  <a:lnTo>
                    <a:pt x="1970" y="94"/>
                  </a:lnTo>
                  <a:lnTo>
                    <a:pt x="1980" y="94"/>
                  </a:lnTo>
                  <a:lnTo>
                    <a:pt x="1990" y="94"/>
                  </a:lnTo>
                  <a:lnTo>
                    <a:pt x="2015" y="99"/>
                  </a:lnTo>
                  <a:lnTo>
                    <a:pt x="2040" y="99"/>
                  </a:lnTo>
                  <a:lnTo>
                    <a:pt x="2064" y="99"/>
                  </a:lnTo>
                  <a:lnTo>
                    <a:pt x="2094" y="99"/>
                  </a:lnTo>
                  <a:lnTo>
                    <a:pt x="2124" y="99"/>
                  </a:lnTo>
                  <a:lnTo>
                    <a:pt x="2164" y="99"/>
                  </a:lnTo>
                  <a:lnTo>
                    <a:pt x="2198" y="99"/>
                  </a:lnTo>
                  <a:lnTo>
                    <a:pt x="2213" y="99"/>
                  </a:lnTo>
                  <a:lnTo>
                    <a:pt x="2288" y="94"/>
                  </a:lnTo>
                  <a:lnTo>
                    <a:pt x="2437" y="89"/>
                  </a:lnTo>
                  <a:lnTo>
                    <a:pt x="2511" y="89"/>
                  </a:lnTo>
                  <a:lnTo>
                    <a:pt x="2551" y="89"/>
                  </a:lnTo>
                  <a:lnTo>
                    <a:pt x="2625" y="83"/>
                  </a:lnTo>
                  <a:lnTo>
                    <a:pt x="2695" y="83"/>
                  </a:lnTo>
                  <a:lnTo>
                    <a:pt x="2759" y="83"/>
                  </a:lnTo>
                  <a:lnTo>
                    <a:pt x="2789" y="83"/>
                  </a:lnTo>
                  <a:lnTo>
                    <a:pt x="2804" y="83"/>
                  </a:lnTo>
                  <a:lnTo>
                    <a:pt x="2829" y="83"/>
                  </a:lnTo>
                  <a:lnTo>
                    <a:pt x="2858" y="89"/>
                  </a:lnTo>
                  <a:lnTo>
                    <a:pt x="2873" y="89"/>
                  </a:lnTo>
                  <a:lnTo>
                    <a:pt x="2893" y="94"/>
                  </a:lnTo>
                  <a:lnTo>
                    <a:pt x="2903" y="99"/>
                  </a:lnTo>
                  <a:lnTo>
                    <a:pt x="2913" y="104"/>
                  </a:lnTo>
                  <a:lnTo>
                    <a:pt x="2913" y="110"/>
                  </a:lnTo>
                  <a:lnTo>
                    <a:pt x="2913" y="115"/>
                  </a:lnTo>
                </a:path>
              </a:pathLst>
            </a:custGeom>
            <a:noFill/>
            <a:ln w="15875">
              <a:solidFill>
                <a:srgbClr val="000000"/>
              </a:solidFill>
              <a:prstDash val="solid"/>
              <a:round/>
              <a:headEnd/>
              <a:tailEnd/>
            </a:ln>
          </p:spPr>
          <p:txBody>
            <a:bodyPr/>
            <a:lstStyle/>
            <a:p>
              <a:endParaRPr lang="en-US"/>
            </a:p>
          </p:txBody>
        </p:sp>
        <p:grpSp>
          <p:nvGrpSpPr>
            <p:cNvPr id="109" name="Group 101"/>
            <p:cNvGrpSpPr>
              <a:grpSpLocks/>
            </p:cNvGrpSpPr>
            <p:nvPr/>
          </p:nvGrpSpPr>
          <p:grpSpPr bwMode="auto">
            <a:xfrm>
              <a:off x="2693" y="2034"/>
              <a:ext cx="2437" cy="37"/>
              <a:chOff x="2693" y="2034"/>
              <a:chExt cx="2437" cy="37"/>
            </a:xfrm>
          </p:grpSpPr>
          <p:sp>
            <p:nvSpPr>
              <p:cNvPr id="205" name="Freeform 102"/>
              <p:cNvSpPr>
                <a:spLocks/>
              </p:cNvSpPr>
              <p:nvPr/>
            </p:nvSpPr>
            <p:spPr bwMode="auto">
              <a:xfrm>
                <a:off x="5080" y="2034"/>
                <a:ext cx="50" cy="37"/>
              </a:xfrm>
              <a:custGeom>
                <a:avLst/>
                <a:gdLst>
                  <a:gd name="T0" fmla="*/ 50 w 50"/>
                  <a:gd name="T1" fmla="*/ 16 h 37"/>
                  <a:gd name="T2" fmla="*/ 0 w 50"/>
                  <a:gd name="T3" fmla="*/ 37 h 37"/>
                  <a:gd name="T4" fmla="*/ 0 w 50"/>
                  <a:gd name="T5" fmla="*/ 16 h 37"/>
                  <a:gd name="T6" fmla="*/ 0 w 50"/>
                  <a:gd name="T7" fmla="*/ 0 h 37"/>
                  <a:gd name="T8" fmla="*/ 50 w 50"/>
                  <a:gd name="T9" fmla="*/ 16 h 37"/>
                  <a:gd name="T10" fmla="*/ 0 60000 65536"/>
                  <a:gd name="T11" fmla="*/ 0 60000 65536"/>
                  <a:gd name="T12" fmla="*/ 0 60000 65536"/>
                  <a:gd name="T13" fmla="*/ 0 60000 65536"/>
                  <a:gd name="T14" fmla="*/ 0 60000 65536"/>
                  <a:gd name="T15" fmla="*/ 0 w 50"/>
                  <a:gd name="T16" fmla="*/ 0 h 37"/>
                  <a:gd name="T17" fmla="*/ 50 w 50"/>
                  <a:gd name="T18" fmla="*/ 37 h 37"/>
                </a:gdLst>
                <a:ahLst/>
                <a:cxnLst>
                  <a:cxn ang="T10">
                    <a:pos x="T0" y="T1"/>
                  </a:cxn>
                  <a:cxn ang="T11">
                    <a:pos x="T2" y="T3"/>
                  </a:cxn>
                  <a:cxn ang="T12">
                    <a:pos x="T4" y="T5"/>
                  </a:cxn>
                  <a:cxn ang="T13">
                    <a:pos x="T6" y="T7"/>
                  </a:cxn>
                  <a:cxn ang="T14">
                    <a:pos x="T8" y="T9"/>
                  </a:cxn>
                </a:cxnLst>
                <a:rect l="T15" t="T16" r="T17" b="T18"/>
                <a:pathLst>
                  <a:path w="50" h="37">
                    <a:moveTo>
                      <a:pt x="50" y="16"/>
                    </a:moveTo>
                    <a:lnTo>
                      <a:pt x="0" y="37"/>
                    </a:lnTo>
                    <a:lnTo>
                      <a:pt x="0" y="16"/>
                    </a:lnTo>
                    <a:lnTo>
                      <a:pt x="0" y="0"/>
                    </a:lnTo>
                    <a:lnTo>
                      <a:pt x="50" y="16"/>
                    </a:lnTo>
                    <a:close/>
                  </a:path>
                </a:pathLst>
              </a:custGeom>
              <a:solidFill>
                <a:srgbClr val="000000"/>
              </a:solidFill>
              <a:ln w="9525">
                <a:noFill/>
                <a:round/>
                <a:headEnd/>
                <a:tailEnd/>
              </a:ln>
            </p:spPr>
            <p:txBody>
              <a:bodyPr/>
              <a:lstStyle/>
              <a:p>
                <a:endParaRPr lang="en-US"/>
              </a:p>
            </p:txBody>
          </p:sp>
          <p:sp>
            <p:nvSpPr>
              <p:cNvPr id="206" name="Line 103"/>
              <p:cNvSpPr>
                <a:spLocks noChangeShapeType="1"/>
              </p:cNvSpPr>
              <p:nvPr/>
            </p:nvSpPr>
            <p:spPr bwMode="auto">
              <a:xfrm>
                <a:off x="2693" y="2050"/>
                <a:ext cx="2387" cy="1"/>
              </a:xfrm>
              <a:prstGeom prst="line">
                <a:avLst/>
              </a:prstGeom>
              <a:noFill/>
              <a:ln w="7938">
                <a:solidFill>
                  <a:srgbClr val="000000"/>
                </a:solidFill>
                <a:round/>
                <a:headEnd/>
                <a:tailEnd/>
              </a:ln>
            </p:spPr>
            <p:txBody>
              <a:bodyPr/>
              <a:lstStyle/>
              <a:p>
                <a:endParaRPr lang="en-US"/>
              </a:p>
            </p:txBody>
          </p:sp>
        </p:grpSp>
        <p:grpSp>
          <p:nvGrpSpPr>
            <p:cNvPr id="110" name="Group 104"/>
            <p:cNvGrpSpPr>
              <a:grpSpLocks/>
            </p:cNvGrpSpPr>
            <p:nvPr/>
          </p:nvGrpSpPr>
          <p:grpSpPr bwMode="auto">
            <a:xfrm>
              <a:off x="4142" y="733"/>
              <a:ext cx="1" cy="1291"/>
              <a:chOff x="4142" y="733"/>
              <a:chExt cx="1" cy="1291"/>
            </a:xfrm>
          </p:grpSpPr>
          <p:sp>
            <p:nvSpPr>
              <p:cNvPr id="177" name="Line 105"/>
              <p:cNvSpPr>
                <a:spLocks noChangeShapeType="1"/>
              </p:cNvSpPr>
              <p:nvPr/>
            </p:nvSpPr>
            <p:spPr bwMode="auto">
              <a:xfrm>
                <a:off x="4142" y="733"/>
                <a:ext cx="1" cy="21"/>
              </a:xfrm>
              <a:prstGeom prst="line">
                <a:avLst/>
              </a:prstGeom>
              <a:noFill/>
              <a:ln w="7938">
                <a:solidFill>
                  <a:srgbClr val="000000"/>
                </a:solidFill>
                <a:round/>
                <a:headEnd/>
                <a:tailEnd/>
              </a:ln>
            </p:spPr>
            <p:txBody>
              <a:bodyPr/>
              <a:lstStyle/>
              <a:p>
                <a:endParaRPr lang="en-US"/>
              </a:p>
            </p:txBody>
          </p:sp>
          <p:sp>
            <p:nvSpPr>
              <p:cNvPr id="178" name="Line 106"/>
              <p:cNvSpPr>
                <a:spLocks noChangeShapeType="1"/>
              </p:cNvSpPr>
              <p:nvPr/>
            </p:nvSpPr>
            <p:spPr bwMode="auto">
              <a:xfrm>
                <a:off x="4142" y="780"/>
                <a:ext cx="1" cy="21"/>
              </a:xfrm>
              <a:prstGeom prst="line">
                <a:avLst/>
              </a:prstGeom>
              <a:noFill/>
              <a:ln w="7938">
                <a:solidFill>
                  <a:srgbClr val="000000"/>
                </a:solidFill>
                <a:round/>
                <a:headEnd/>
                <a:tailEnd/>
              </a:ln>
            </p:spPr>
            <p:txBody>
              <a:bodyPr/>
              <a:lstStyle/>
              <a:p>
                <a:endParaRPr lang="en-US"/>
              </a:p>
            </p:txBody>
          </p:sp>
          <p:sp>
            <p:nvSpPr>
              <p:cNvPr id="179" name="Line 107"/>
              <p:cNvSpPr>
                <a:spLocks noChangeShapeType="1"/>
              </p:cNvSpPr>
              <p:nvPr/>
            </p:nvSpPr>
            <p:spPr bwMode="auto">
              <a:xfrm>
                <a:off x="4142" y="827"/>
                <a:ext cx="1" cy="21"/>
              </a:xfrm>
              <a:prstGeom prst="line">
                <a:avLst/>
              </a:prstGeom>
              <a:noFill/>
              <a:ln w="7938">
                <a:solidFill>
                  <a:srgbClr val="000000"/>
                </a:solidFill>
                <a:round/>
                <a:headEnd/>
                <a:tailEnd/>
              </a:ln>
            </p:spPr>
            <p:txBody>
              <a:bodyPr/>
              <a:lstStyle/>
              <a:p>
                <a:endParaRPr lang="en-US"/>
              </a:p>
            </p:txBody>
          </p:sp>
          <p:sp>
            <p:nvSpPr>
              <p:cNvPr id="180" name="Line 108"/>
              <p:cNvSpPr>
                <a:spLocks noChangeShapeType="1"/>
              </p:cNvSpPr>
              <p:nvPr/>
            </p:nvSpPr>
            <p:spPr bwMode="auto">
              <a:xfrm>
                <a:off x="4142" y="874"/>
                <a:ext cx="1" cy="21"/>
              </a:xfrm>
              <a:prstGeom prst="line">
                <a:avLst/>
              </a:prstGeom>
              <a:noFill/>
              <a:ln w="7938">
                <a:solidFill>
                  <a:srgbClr val="000000"/>
                </a:solidFill>
                <a:round/>
                <a:headEnd/>
                <a:tailEnd/>
              </a:ln>
            </p:spPr>
            <p:txBody>
              <a:bodyPr/>
              <a:lstStyle/>
              <a:p>
                <a:endParaRPr lang="en-US"/>
              </a:p>
            </p:txBody>
          </p:sp>
          <p:sp>
            <p:nvSpPr>
              <p:cNvPr id="181" name="Line 109"/>
              <p:cNvSpPr>
                <a:spLocks noChangeShapeType="1"/>
              </p:cNvSpPr>
              <p:nvPr/>
            </p:nvSpPr>
            <p:spPr bwMode="auto">
              <a:xfrm>
                <a:off x="4142" y="921"/>
                <a:ext cx="1" cy="21"/>
              </a:xfrm>
              <a:prstGeom prst="line">
                <a:avLst/>
              </a:prstGeom>
              <a:noFill/>
              <a:ln w="7938">
                <a:solidFill>
                  <a:srgbClr val="000000"/>
                </a:solidFill>
                <a:round/>
                <a:headEnd/>
                <a:tailEnd/>
              </a:ln>
            </p:spPr>
            <p:txBody>
              <a:bodyPr/>
              <a:lstStyle/>
              <a:p>
                <a:endParaRPr lang="en-US"/>
              </a:p>
            </p:txBody>
          </p:sp>
          <p:sp>
            <p:nvSpPr>
              <p:cNvPr id="182" name="Line 110"/>
              <p:cNvSpPr>
                <a:spLocks noChangeShapeType="1"/>
              </p:cNvSpPr>
              <p:nvPr/>
            </p:nvSpPr>
            <p:spPr bwMode="auto">
              <a:xfrm>
                <a:off x="4142" y="968"/>
                <a:ext cx="1" cy="21"/>
              </a:xfrm>
              <a:prstGeom prst="line">
                <a:avLst/>
              </a:prstGeom>
              <a:noFill/>
              <a:ln w="7938">
                <a:solidFill>
                  <a:srgbClr val="000000"/>
                </a:solidFill>
                <a:round/>
                <a:headEnd/>
                <a:tailEnd/>
              </a:ln>
            </p:spPr>
            <p:txBody>
              <a:bodyPr/>
              <a:lstStyle/>
              <a:p>
                <a:endParaRPr lang="en-US"/>
              </a:p>
            </p:txBody>
          </p:sp>
          <p:sp>
            <p:nvSpPr>
              <p:cNvPr id="183" name="Line 111"/>
              <p:cNvSpPr>
                <a:spLocks noChangeShapeType="1"/>
              </p:cNvSpPr>
              <p:nvPr/>
            </p:nvSpPr>
            <p:spPr bwMode="auto">
              <a:xfrm>
                <a:off x="4142" y="1015"/>
                <a:ext cx="1" cy="21"/>
              </a:xfrm>
              <a:prstGeom prst="line">
                <a:avLst/>
              </a:prstGeom>
              <a:noFill/>
              <a:ln w="7938">
                <a:solidFill>
                  <a:srgbClr val="000000"/>
                </a:solidFill>
                <a:round/>
                <a:headEnd/>
                <a:tailEnd/>
              </a:ln>
            </p:spPr>
            <p:txBody>
              <a:bodyPr/>
              <a:lstStyle/>
              <a:p>
                <a:endParaRPr lang="en-US"/>
              </a:p>
            </p:txBody>
          </p:sp>
          <p:sp>
            <p:nvSpPr>
              <p:cNvPr id="184" name="Line 112"/>
              <p:cNvSpPr>
                <a:spLocks noChangeShapeType="1"/>
              </p:cNvSpPr>
              <p:nvPr/>
            </p:nvSpPr>
            <p:spPr bwMode="auto">
              <a:xfrm>
                <a:off x="4142" y="1062"/>
                <a:ext cx="1" cy="21"/>
              </a:xfrm>
              <a:prstGeom prst="line">
                <a:avLst/>
              </a:prstGeom>
              <a:noFill/>
              <a:ln w="7938">
                <a:solidFill>
                  <a:srgbClr val="000000"/>
                </a:solidFill>
                <a:round/>
                <a:headEnd/>
                <a:tailEnd/>
              </a:ln>
            </p:spPr>
            <p:txBody>
              <a:bodyPr/>
              <a:lstStyle/>
              <a:p>
                <a:endParaRPr lang="en-US"/>
              </a:p>
            </p:txBody>
          </p:sp>
          <p:sp>
            <p:nvSpPr>
              <p:cNvPr id="185" name="Line 113"/>
              <p:cNvSpPr>
                <a:spLocks noChangeShapeType="1"/>
              </p:cNvSpPr>
              <p:nvPr/>
            </p:nvSpPr>
            <p:spPr bwMode="auto">
              <a:xfrm>
                <a:off x="4142" y="1109"/>
                <a:ext cx="1" cy="21"/>
              </a:xfrm>
              <a:prstGeom prst="line">
                <a:avLst/>
              </a:prstGeom>
              <a:noFill/>
              <a:ln w="7938">
                <a:solidFill>
                  <a:srgbClr val="000000"/>
                </a:solidFill>
                <a:round/>
                <a:headEnd/>
                <a:tailEnd/>
              </a:ln>
            </p:spPr>
            <p:txBody>
              <a:bodyPr/>
              <a:lstStyle/>
              <a:p>
                <a:endParaRPr lang="en-US"/>
              </a:p>
            </p:txBody>
          </p:sp>
          <p:sp>
            <p:nvSpPr>
              <p:cNvPr id="186" name="Line 114"/>
              <p:cNvSpPr>
                <a:spLocks noChangeShapeType="1"/>
              </p:cNvSpPr>
              <p:nvPr/>
            </p:nvSpPr>
            <p:spPr bwMode="auto">
              <a:xfrm>
                <a:off x="4142" y="1156"/>
                <a:ext cx="1" cy="21"/>
              </a:xfrm>
              <a:prstGeom prst="line">
                <a:avLst/>
              </a:prstGeom>
              <a:noFill/>
              <a:ln w="7938">
                <a:solidFill>
                  <a:srgbClr val="000000"/>
                </a:solidFill>
                <a:round/>
                <a:headEnd/>
                <a:tailEnd/>
              </a:ln>
            </p:spPr>
            <p:txBody>
              <a:bodyPr/>
              <a:lstStyle/>
              <a:p>
                <a:endParaRPr lang="en-US"/>
              </a:p>
            </p:txBody>
          </p:sp>
          <p:sp>
            <p:nvSpPr>
              <p:cNvPr id="187" name="Line 115"/>
              <p:cNvSpPr>
                <a:spLocks noChangeShapeType="1"/>
              </p:cNvSpPr>
              <p:nvPr/>
            </p:nvSpPr>
            <p:spPr bwMode="auto">
              <a:xfrm>
                <a:off x="4142" y="1203"/>
                <a:ext cx="1" cy="21"/>
              </a:xfrm>
              <a:prstGeom prst="line">
                <a:avLst/>
              </a:prstGeom>
              <a:noFill/>
              <a:ln w="7938">
                <a:solidFill>
                  <a:srgbClr val="000000"/>
                </a:solidFill>
                <a:round/>
                <a:headEnd/>
                <a:tailEnd/>
              </a:ln>
            </p:spPr>
            <p:txBody>
              <a:bodyPr/>
              <a:lstStyle/>
              <a:p>
                <a:endParaRPr lang="en-US"/>
              </a:p>
            </p:txBody>
          </p:sp>
          <p:sp>
            <p:nvSpPr>
              <p:cNvPr id="188" name="Line 116"/>
              <p:cNvSpPr>
                <a:spLocks noChangeShapeType="1"/>
              </p:cNvSpPr>
              <p:nvPr/>
            </p:nvSpPr>
            <p:spPr bwMode="auto">
              <a:xfrm>
                <a:off x="4142" y="1250"/>
                <a:ext cx="1" cy="21"/>
              </a:xfrm>
              <a:prstGeom prst="line">
                <a:avLst/>
              </a:prstGeom>
              <a:noFill/>
              <a:ln w="7938">
                <a:solidFill>
                  <a:srgbClr val="000000"/>
                </a:solidFill>
                <a:round/>
                <a:headEnd/>
                <a:tailEnd/>
              </a:ln>
            </p:spPr>
            <p:txBody>
              <a:bodyPr/>
              <a:lstStyle/>
              <a:p>
                <a:endParaRPr lang="en-US"/>
              </a:p>
            </p:txBody>
          </p:sp>
          <p:sp>
            <p:nvSpPr>
              <p:cNvPr id="189" name="Line 117"/>
              <p:cNvSpPr>
                <a:spLocks noChangeShapeType="1"/>
              </p:cNvSpPr>
              <p:nvPr/>
            </p:nvSpPr>
            <p:spPr bwMode="auto">
              <a:xfrm>
                <a:off x="4142" y="1297"/>
                <a:ext cx="1" cy="21"/>
              </a:xfrm>
              <a:prstGeom prst="line">
                <a:avLst/>
              </a:prstGeom>
              <a:noFill/>
              <a:ln w="7938">
                <a:solidFill>
                  <a:srgbClr val="000000"/>
                </a:solidFill>
                <a:round/>
                <a:headEnd/>
                <a:tailEnd/>
              </a:ln>
            </p:spPr>
            <p:txBody>
              <a:bodyPr/>
              <a:lstStyle/>
              <a:p>
                <a:endParaRPr lang="en-US"/>
              </a:p>
            </p:txBody>
          </p:sp>
          <p:sp>
            <p:nvSpPr>
              <p:cNvPr id="190" name="Line 118"/>
              <p:cNvSpPr>
                <a:spLocks noChangeShapeType="1"/>
              </p:cNvSpPr>
              <p:nvPr/>
            </p:nvSpPr>
            <p:spPr bwMode="auto">
              <a:xfrm>
                <a:off x="4142" y="1344"/>
                <a:ext cx="1" cy="21"/>
              </a:xfrm>
              <a:prstGeom prst="line">
                <a:avLst/>
              </a:prstGeom>
              <a:noFill/>
              <a:ln w="7938">
                <a:solidFill>
                  <a:srgbClr val="000000"/>
                </a:solidFill>
                <a:round/>
                <a:headEnd/>
                <a:tailEnd/>
              </a:ln>
            </p:spPr>
            <p:txBody>
              <a:bodyPr/>
              <a:lstStyle/>
              <a:p>
                <a:endParaRPr lang="en-US"/>
              </a:p>
            </p:txBody>
          </p:sp>
          <p:sp>
            <p:nvSpPr>
              <p:cNvPr id="191" name="Line 119"/>
              <p:cNvSpPr>
                <a:spLocks noChangeShapeType="1"/>
              </p:cNvSpPr>
              <p:nvPr/>
            </p:nvSpPr>
            <p:spPr bwMode="auto">
              <a:xfrm>
                <a:off x="4142" y="1391"/>
                <a:ext cx="1" cy="21"/>
              </a:xfrm>
              <a:prstGeom prst="line">
                <a:avLst/>
              </a:prstGeom>
              <a:noFill/>
              <a:ln w="7938">
                <a:solidFill>
                  <a:srgbClr val="000000"/>
                </a:solidFill>
                <a:round/>
                <a:headEnd/>
                <a:tailEnd/>
              </a:ln>
            </p:spPr>
            <p:txBody>
              <a:bodyPr/>
              <a:lstStyle/>
              <a:p>
                <a:endParaRPr lang="en-US"/>
              </a:p>
            </p:txBody>
          </p:sp>
          <p:sp>
            <p:nvSpPr>
              <p:cNvPr id="192" name="Line 120"/>
              <p:cNvSpPr>
                <a:spLocks noChangeShapeType="1"/>
              </p:cNvSpPr>
              <p:nvPr/>
            </p:nvSpPr>
            <p:spPr bwMode="auto">
              <a:xfrm>
                <a:off x="4142" y="1438"/>
                <a:ext cx="1" cy="21"/>
              </a:xfrm>
              <a:prstGeom prst="line">
                <a:avLst/>
              </a:prstGeom>
              <a:noFill/>
              <a:ln w="7938">
                <a:solidFill>
                  <a:srgbClr val="000000"/>
                </a:solidFill>
                <a:round/>
                <a:headEnd/>
                <a:tailEnd/>
              </a:ln>
            </p:spPr>
            <p:txBody>
              <a:bodyPr/>
              <a:lstStyle/>
              <a:p>
                <a:endParaRPr lang="en-US"/>
              </a:p>
            </p:txBody>
          </p:sp>
          <p:sp>
            <p:nvSpPr>
              <p:cNvPr id="193" name="Line 121"/>
              <p:cNvSpPr>
                <a:spLocks noChangeShapeType="1"/>
              </p:cNvSpPr>
              <p:nvPr/>
            </p:nvSpPr>
            <p:spPr bwMode="auto">
              <a:xfrm>
                <a:off x="4142" y="1486"/>
                <a:ext cx="1" cy="20"/>
              </a:xfrm>
              <a:prstGeom prst="line">
                <a:avLst/>
              </a:prstGeom>
              <a:noFill/>
              <a:ln w="7938">
                <a:solidFill>
                  <a:srgbClr val="000000"/>
                </a:solidFill>
                <a:round/>
                <a:headEnd/>
                <a:tailEnd/>
              </a:ln>
            </p:spPr>
            <p:txBody>
              <a:bodyPr/>
              <a:lstStyle/>
              <a:p>
                <a:endParaRPr lang="en-US"/>
              </a:p>
            </p:txBody>
          </p:sp>
          <p:sp>
            <p:nvSpPr>
              <p:cNvPr id="194" name="Line 122"/>
              <p:cNvSpPr>
                <a:spLocks noChangeShapeType="1"/>
              </p:cNvSpPr>
              <p:nvPr/>
            </p:nvSpPr>
            <p:spPr bwMode="auto">
              <a:xfrm>
                <a:off x="4142" y="1533"/>
                <a:ext cx="1" cy="20"/>
              </a:xfrm>
              <a:prstGeom prst="line">
                <a:avLst/>
              </a:prstGeom>
              <a:noFill/>
              <a:ln w="7938">
                <a:solidFill>
                  <a:srgbClr val="000000"/>
                </a:solidFill>
                <a:round/>
                <a:headEnd/>
                <a:tailEnd/>
              </a:ln>
            </p:spPr>
            <p:txBody>
              <a:bodyPr/>
              <a:lstStyle/>
              <a:p>
                <a:endParaRPr lang="en-US"/>
              </a:p>
            </p:txBody>
          </p:sp>
          <p:sp>
            <p:nvSpPr>
              <p:cNvPr id="195" name="Line 123"/>
              <p:cNvSpPr>
                <a:spLocks noChangeShapeType="1"/>
              </p:cNvSpPr>
              <p:nvPr/>
            </p:nvSpPr>
            <p:spPr bwMode="auto">
              <a:xfrm>
                <a:off x="4142" y="1580"/>
                <a:ext cx="1" cy="21"/>
              </a:xfrm>
              <a:prstGeom prst="line">
                <a:avLst/>
              </a:prstGeom>
              <a:noFill/>
              <a:ln w="7938">
                <a:solidFill>
                  <a:srgbClr val="000000"/>
                </a:solidFill>
                <a:round/>
                <a:headEnd/>
                <a:tailEnd/>
              </a:ln>
            </p:spPr>
            <p:txBody>
              <a:bodyPr/>
              <a:lstStyle/>
              <a:p>
                <a:endParaRPr lang="en-US"/>
              </a:p>
            </p:txBody>
          </p:sp>
          <p:sp>
            <p:nvSpPr>
              <p:cNvPr id="196" name="Line 124"/>
              <p:cNvSpPr>
                <a:spLocks noChangeShapeType="1"/>
              </p:cNvSpPr>
              <p:nvPr/>
            </p:nvSpPr>
            <p:spPr bwMode="auto">
              <a:xfrm>
                <a:off x="4142" y="1627"/>
                <a:ext cx="1" cy="21"/>
              </a:xfrm>
              <a:prstGeom prst="line">
                <a:avLst/>
              </a:prstGeom>
              <a:noFill/>
              <a:ln w="7938">
                <a:solidFill>
                  <a:srgbClr val="000000"/>
                </a:solidFill>
                <a:round/>
                <a:headEnd/>
                <a:tailEnd/>
              </a:ln>
            </p:spPr>
            <p:txBody>
              <a:bodyPr/>
              <a:lstStyle/>
              <a:p>
                <a:endParaRPr lang="en-US"/>
              </a:p>
            </p:txBody>
          </p:sp>
          <p:sp>
            <p:nvSpPr>
              <p:cNvPr id="197" name="Line 125"/>
              <p:cNvSpPr>
                <a:spLocks noChangeShapeType="1"/>
              </p:cNvSpPr>
              <p:nvPr/>
            </p:nvSpPr>
            <p:spPr bwMode="auto">
              <a:xfrm>
                <a:off x="4142" y="1674"/>
                <a:ext cx="1" cy="21"/>
              </a:xfrm>
              <a:prstGeom prst="line">
                <a:avLst/>
              </a:prstGeom>
              <a:noFill/>
              <a:ln w="7938">
                <a:solidFill>
                  <a:srgbClr val="000000"/>
                </a:solidFill>
                <a:round/>
                <a:headEnd/>
                <a:tailEnd/>
              </a:ln>
            </p:spPr>
            <p:txBody>
              <a:bodyPr/>
              <a:lstStyle/>
              <a:p>
                <a:endParaRPr lang="en-US"/>
              </a:p>
            </p:txBody>
          </p:sp>
          <p:sp>
            <p:nvSpPr>
              <p:cNvPr id="198" name="Line 126"/>
              <p:cNvSpPr>
                <a:spLocks noChangeShapeType="1"/>
              </p:cNvSpPr>
              <p:nvPr/>
            </p:nvSpPr>
            <p:spPr bwMode="auto">
              <a:xfrm>
                <a:off x="4142" y="1721"/>
                <a:ext cx="1" cy="21"/>
              </a:xfrm>
              <a:prstGeom prst="line">
                <a:avLst/>
              </a:prstGeom>
              <a:noFill/>
              <a:ln w="7938">
                <a:solidFill>
                  <a:srgbClr val="000000"/>
                </a:solidFill>
                <a:round/>
                <a:headEnd/>
                <a:tailEnd/>
              </a:ln>
            </p:spPr>
            <p:txBody>
              <a:bodyPr/>
              <a:lstStyle/>
              <a:p>
                <a:endParaRPr lang="en-US"/>
              </a:p>
            </p:txBody>
          </p:sp>
          <p:sp>
            <p:nvSpPr>
              <p:cNvPr id="199" name="Line 127"/>
              <p:cNvSpPr>
                <a:spLocks noChangeShapeType="1"/>
              </p:cNvSpPr>
              <p:nvPr/>
            </p:nvSpPr>
            <p:spPr bwMode="auto">
              <a:xfrm>
                <a:off x="4142" y="1768"/>
                <a:ext cx="1" cy="21"/>
              </a:xfrm>
              <a:prstGeom prst="line">
                <a:avLst/>
              </a:prstGeom>
              <a:noFill/>
              <a:ln w="7938">
                <a:solidFill>
                  <a:srgbClr val="000000"/>
                </a:solidFill>
                <a:round/>
                <a:headEnd/>
                <a:tailEnd/>
              </a:ln>
            </p:spPr>
            <p:txBody>
              <a:bodyPr/>
              <a:lstStyle/>
              <a:p>
                <a:endParaRPr lang="en-US"/>
              </a:p>
            </p:txBody>
          </p:sp>
          <p:sp>
            <p:nvSpPr>
              <p:cNvPr id="200" name="Line 128"/>
              <p:cNvSpPr>
                <a:spLocks noChangeShapeType="1"/>
              </p:cNvSpPr>
              <p:nvPr/>
            </p:nvSpPr>
            <p:spPr bwMode="auto">
              <a:xfrm>
                <a:off x="4142" y="1815"/>
                <a:ext cx="1" cy="21"/>
              </a:xfrm>
              <a:prstGeom prst="line">
                <a:avLst/>
              </a:prstGeom>
              <a:noFill/>
              <a:ln w="7938">
                <a:solidFill>
                  <a:srgbClr val="000000"/>
                </a:solidFill>
                <a:round/>
                <a:headEnd/>
                <a:tailEnd/>
              </a:ln>
            </p:spPr>
            <p:txBody>
              <a:bodyPr/>
              <a:lstStyle/>
              <a:p>
                <a:endParaRPr lang="en-US"/>
              </a:p>
            </p:txBody>
          </p:sp>
          <p:sp>
            <p:nvSpPr>
              <p:cNvPr id="201" name="Line 129"/>
              <p:cNvSpPr>
                <a:spLocks noChangeShapeType="1"/>
              </p:cNvSpPr>
              <p:nvPr/>
            </p:nvSpPr>
            <p:spPr bwMode="auto">
              <a:xfrm>
                <a:off x="4142" y="1862"/>
                <a:ext cx="1" cy="21"/>
              </a:xfrm>
              <a:prstGeom prst="line">
                <a:avLst/>
              </a:prstGeom>
              <a:noFill/>
              <a:ln w="7938">
                <a:solidFill>
                  <a:srgbClr val="000000"/>
                </a:solidFill>
                <a:round/>
                <a:headEnd/>
                <a:tailEnd/>
              </a:ln>
            </p:spPr>
            <p:txBody>
              <a:bodyPr/>
              <a:lstStyle/>
              <a:p>
                <a:endParaRPr lang="en-US"/>
              </a:p>
            </p:txBody>
          </p:sp>
          <p:sp>
            <p:nvSpPr>
              <p:cNvPr id="202" name="Line 130"/>
              <p:cNvSpPr>
                <a:spLocks noChangeShapeType="1"/>
              </p:cNvSpPr>
              <p:nvPr/>
            </p:nvSpPr>
            <p:spPr bwMode="auto">
              <a:xfrm>
                <a:off x="4142" y="1909"/>
                <a:ext cx="1" cy="21"/>
              </a:xfrm>
              <a:prstGeom prst="line">
                <a:avLst/>
              </a:prstGeom>
              <a:noFill/>
              <a:ln w="7938">
                <a:solidFill>
                  <a:srgbClr val="000000"/>
                </a:solidFill>
                <a:round/>
                <a:headEnd/>
                <a:tailEnd/>
              </a:ln>
            </p:spPr>
            <p:txBody>
              <a:bodyPr/>
              <a:lstStyle/>
              <a:p>
                <a:endParaRPr lang="en-US"/>
              </a:p>
            </p:txBody>
          </p:sp>
          <p:sp>
            <p:nvSpPr>
              <p:cNvPr id="203" name="Line 131"/>
              <p:cNvSpPr>
                <a:spLocks noChangeShapeType="1"/>
              </p:cNvSpPr>
              <p:nvPr/>
            </p:nvSpPr>
            <p:spPr bwMode="auto">
              <a:xfrm>
                <a:off x="4142" y="1956"/>
                <a:ext cx="1" cy="21"/>
              </a:xfrm>
              <a:prstGeom prst="line">
                <a:avLst/>
              </a:prstGeom>
              <a:noFill/>
              <a:ln w="7938">
                <a:solidFill>
                  <a:srgbClr val="000000"/>
                </a:solidFill>
                <a:round/>
                <a:headEnd/>
                <a:tailEnd/>
              </a:ln>
            </p:spPr>
            <p:txBody>
              <a:bodyPr/>
              <a:lstStyle/>
              <a:p>
                <a:endParaRPr lang="en-US"/>
              </a:p>
            </p:txBody>
          </p:sp>
          <p:sp>
            <p:nvSpPr>
              <p:cNvPr id="204" name="Line 132"/>
              <p:cNvSpPr>
                <a:spLocks noChangeShapeType="1"/>
              </p:cNvSpPr>
              <p:nvPr/>
            </p:nvSpPr>
            <p:spPr bwMode="auto">
              <a:xfrm>
                <a:off x="4142" y="2003"/>
                <a:ext cx="1" cy="21"/>
              </a:xfrm>
              <a:prstGeom prst="line">
                <a:avLst/>
              </a:prstGeom>
              <a:noFill/>
              <a:ln w="7938">
                <a:solidFill>
                  <a:srgbClr val="000000"/>
                </a:solidFill>
                <a:round/>
                <a:headEnd/>
                <a:tailEnd/>
              </a:ln>
            </p:spPr>
            <p:txBody>
              <a:bodyPr/>
              <a:lstStyle/>
              <a:p>
                <a:endParaRPr lang="en-US"/>
              </a:p>
            </p:txBody>
          </p:sp>
        </p:grpSp>
        <p:sp>
          <p:nvSpPr>
            <p:cNvPr id="111" name="Freeform 133"/>
            <p:cNvSpPr>
              <a:spLocks/>
            </p:cNvSpPr>
            <p:nvPr/>
          </p:nvSpPr>
          <p:spPr bwMode="auto">
            <a:xfrm>
              <a:off x="2703" y="1093"/>
              <a:ext cx="2903" cy="351"/>
            </a:xfrm>
            <a:custGeom>
              <a:avLst/>
              <a:gdLst>
                <a:gd name="T0" fmla="*/ 15 w 2903"/>
                <a:gd name="T1" fmla="*/ 314 h 351"/>
                <a:gd name="T2" fmla="*/ 94 w 2903"/>
                <a:gd name="T3" fmla="*/ 293 h 351"/>
                <a:gd name="T4" fmla="*/ 159 w 2903"/>
                <a:gd name="T5" fmla="*/ 278 h 351"/>
                <a:gd name="T6" fmla="*/ 223 w 2903"/>
                <a:gd name="T7" fmla="*/ 262 h 351"/>
                <a:gd name="T8" fmla="*/ 273 w 2903"/>
                <a:gd name="T9" fmla="*/ 251 h 351"/>
                <a:gd name="T10" fmla="*/ 318 w 2903"/>
                <a:gd name="T11" fmla="*/ 246 h 351"/>
                <a:gd name="T12" fmla="*/ 362 w 2903"/>
                <a:gd name="T13" fmla="*/ 241 h 351"/>
                <a:gd name="T14" fmla="*/ 387 w 2903"/>
                <a:gd name="T15" fmla="*/ 241 h 351"/>
                <a:gd name="T16" fmla="*/ 412 w 2903"/>
                <a:gd name="T17" fmla="*/ 241 h 351"/>
                <a:gd name="T18" fmla="*/ 481 w 2903"/>
                <a:gd name="T19" fmla="*/ 257 h 351"/>
                <a:gd name="T20" fmla="*/ 571 w 2903"/>
                <a:gd name="T21" fmla="*/ 293 h 351"/>
                <a:gd name="T22" fmla="*/ 600 w 2903"/>
                <a:gd name="T23" fmla="*/ 309 h 351"/>
                <a:gd name="T24" fmla="*/ 645 w 2903"/>
                <a:gd name="T25" fmla="*/ 330 h 351"/>
                <a:gd name="T26" fmla="*/ 685 w 2903"/>
                <a:gd name="T27" fmla="*/ 340 h 351"/>
                <a:gd name="T28" fmla="*/ 739 w 2903"/>
                <a:gd name="T29" fmla="*/ 351 h 351"/>
                <a:gd name="T30" fmla="*/ 774 w 2903"/>
                <a:gd name="T31" fmla="*/ 351 h 351"/>
                <a:gd name="T32" fmla="*/ 928 w 2903"/>
                <a:gd name="T33" fmla="*/ 345 h 351"/>
                <a:gd name="T34" fmla="*/ 987 w 2903"/>
                <a:gd name="T35" fmla="*/ 340 h 351"/>
                <a:gd name="T36" fmla="*/ 1032 w 2903"/>
                <a:gd name="T37" fmla="*/ 330 h 351"/>
                <a:gd name="T38" fmla="*/ 1082 w 2903"/>
                <a:gd name="T39" fmla="*/ 314 h 351"/>
                <a:gd name="T40" fmla="*/ 1131 w 2903"/>
                <a:gd name="T41" fmla="*/ 293 h 351"/>
                <a:gd name="T42" fmla="*/ 1171 w 2903"/>
                <a:gd name="T43" fmla="*/ 272 h 351"/>
                <a:gd name="T44" fmla="*/ 1241 w 2903"/>
                <a:gd name="T45" fmla="*/ 230 h 351"/>
                <a:gd name="T46" fmla="*/ 1355 w 2903"/>
                <a:gd name="T47" fmla="*/ 173 h 351"/>
                <a:gd name="T48" fmla="*/ 1419 w 2903"/>
                <a:gd name="T49" fmla="*/ 142 h 351"/>
                <a:gd name="T50" fmla="*/ 1543 w 2903"/>
                <a:gd name="T51" fmla="*/ 89 h 351"/>
                <a:gd name="T52" fmla="*/ 1648 w 2903"/>
                <a:gd name="T53" fmla="*/ 48 h 351"/>
                <a:gd name="T54" fmla="*/ 1697 w 2903"/>
                <a:gd name="T55" fmla="*/ 32 h 351"/>
                <a:gd name="T56" fmla="*/ 1757 w 2903"/>
                <a:gd name="T57" fmla="*/ 16 h 351"/>
                <a:gd name="T58" fmla="*/ 1806 w 2903"/>
                <a:gd name="T59" fmla="*/ 6 h 351"/>
                <a:gd name="T60" fmla="*/ 1851 w 2903"/>
                <a:gd name="T61" fmla="*/ 0 h 351"/>
                <a:gd name="T62" fmla="*/ 1871 w 2903"/>
                <a:gd name="T63" fmla="*/ 0 h 351"/>
                <a:gd name="T64" fmla="*/ 1911 w 2903"/>
                <a:gd name="T65" fmla="*/ 0 h 351"/>
                <a:gd name="T66" fmla="*/ 1960 w 2903"/>
                <a:gd name="T67" fmla="*/ 6 h 351"/>
                <a:gd name="T68" fmla="*/ 2015 w 2903"/>
                <a:gd name="T69" fmla="*/ 11 h 351"/>
                <a:gd name="T70" fmla="*/ 2054 w 2903"/>
                <a:gd name="T71" fmla="*/ 16 h 351"/>
                <a:gd name="T72" fmla="*/ 2144 w 2903"/>
                <a:gd name="T73" fmla="*/ 32 h 351"/>
                <a:gd name="T74" fmla="*/ 2248 w 2903"/>
                <a:gd name="T75" fmla="*/ 53 h 351"/>
                <a:gd name="T76" fmla="*/ 2273 w 2903"/>
                <a:gd name="T77" fmla="*/ 58 h 351"/>
                <a:gd name="T78" fmla="*/ 2308 w 2903"/>
                <a:gd name="T79" fmla="*/ 63 h 351"/>
                <a:gd name="T80" fmla="*/ 2352 w 2903"/>
                <a:gd name="T81" fmla="*/ 63 h 351"/>
                <a:gd name="T82" fmla="*/ 2417 w 2903"/>
                <a:gd name="T83" fmla="*/ 63 h 351"/>
                <a:gd name="T84" fmla="*/ 2491 w 2903"/>
                <a:gd name="T85" fmla="*/ 63 h 351"/>
                <a:gd name="T86" fmla="*/ 2581 w 2903"/>
                <a:gd name="T87" fmla="*/ 63 h 351"/>
                <a:gd name="T88" fmla="*/ 2685 w 2903"/>
                <a:gd name="T89" fmla="*/ 58 h 351"/>
                <a:gd name="T90" fmla="*/ 2809 w 2903"/>
                <a:gd name="T91" fmla="*/ 48 h 351"/>
                <a:gd name="T92" fmla="*/ 2903 w 2903"/>
                <a:gd name="T93" fmla="*/ 42 h 35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903"/>
                <a:gd name="T142" fmla="*/ 0 h 351"/>
                <a:gd name="T143" fmla="*/ 2903 w 2903"/>
                <a:gd name="T144" fmla="*/ 351 h 35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903" h="351">
                  <a:moveTo>
                    <a:pt x="0" y="319"/>
                  </a:moveTo>
                  <a:lnTo>
                    <a:pt x="15" y="314"/>
                  </a:lnTo>
                  <a:lnTo>
                    <a:pt x="54" y="304"/>
                  </a:lnTo>
                  <a:lnTo>
                    <a:pt x="94" y="293"/>
                  </a:lnTo>
                  <a:lnTo>
                    <a:pt x="129" y="283"/>
                  </a:lnTo>
                  <a:lnTo>
                    <a:pt x="159" y="278"/>
                  </a:lnTo>
                  <a:lnTo>
                    <a:pt x="188" y="272"/>
                  </a:lnTo>
                  <a:lnTo>
                    <a:pt x="223" y="262"/>
                  </a:lnTo>
                  <a:lnTo>
                    <a:pt x="248" y="257"/>
                  </a:lnTo>
                  <a:lnTo>
                    <a:pt x="273" y="251"/>
                  </a:lnTo>
                  <a:lnTo>
                    <a:pt x="298" y="246"/>
                  </a:lnTo>
                  <a:lnTo>
                    <a:pt x="318" y="246"/>
                  </a:lnTo>
                  <a:lnTo>
                    <a:pt x="342" y="241"/>
                  </a:lnTo>
                  <a:lnTo>
                    <a:pt x="362" y="241"/>
                  </a:lnTo>
                  <a:lnTo>
                    <a:pt x="372" y="241"/>
                  </a:lnTo>
                  <a:lnTo>
                    <a:pt x="387" y="241"/>
                  </a:lnTo>
                  <a:lnTo>
                    <a:pt x="407" y="241"/>
                  </a:lnTo>
                  <a:lnTo>
                    <a:pt x="412" y="241"/>
                  </a:lnTo>
                  <a:lnTo>
                    <a:pt x="437" y="246"/>
                  </a:lnTo>
                  <a:lnTo>
                    <a:pt x="481" y="257"/>
                  </a:lnTo>
                  <a:lnTo>
                    <a:pt x="526" y="272"/>
                  </a:lnTo>
                  <a:lnTo>
                    <a:pt x="571" y="293"/>
                  </a:lnTo>
                  <a:lnTo>
                    <a:pt x="590" y="304"/>
                  </a:lnTo>
                  <a:lnTo>
                    <a:pt x="600" y="309"/>
                  </a:lnTo>
                  <a:lnTo>
                    <a:pt x="620" y="319"/>
                  </a:lnTo>
                  <a:lnTo>
                    <a:pt x="645" y="330"/>
                  </a:lnTo>
                  <a:lnTo>
                    <a:pt x="660" y="335"/>
                  </a:lnTo>
                  <a:lnTo>
                    <a:pt x="685" y="340"/>
                  </a:lnTo>
                  <a:lnTo>
                    <a:pt x="710" y="345"/>
                  </a:lnTo>
                  <a:lnTo>
                    <a:pt x="739" y="351"/>
                  </a:lnTo>
                  <a:lnTo>
                    <a:pt x="759" y="351"/>
                  </a:lnTo>
                  <a:lnTo>
                    <a:pt x="774" y="351"/>
                  </a:lnTo>
                  <a:lnTo>
                    <a:pt x="829" y="351"/>
                  </a:lnTo>
                  <a:lnTo>
                    <a:pt x="928" y="345"/>
                  </a:lnTo>
                  <a:lnTo>
                    <a:pt x="978" y="340"/>
                  </a:lnTo>
                  <a:lnTo>
                    <a:pt x="987" y="340"/>
                  </a:lnTo>
                  <a:lnTo>
                    <a:pt x="1012" y="335"/>
                  </a:lnTo>
                  <a:lnTo>
                    <a:pt x="1032" y="330"/>
                  </a:lnTo>
                  <a:lnTo>
                    <a:pt x="1057" y="325"/>
                  </a:lnTo>
                  <a:lnTo>
                    <a:pt x="1082" y="314"/>
                  </a:lnTo>
                  <a:lnTo>
                    <a:pt x="1112" y="304"/>
                  </a:lnTo>
                  <a:lnTo>
                    <a:pt x="1131" y="293"/>
                  </a:lnTo>
                  <a:lnTo>
                    <a:pt x="1161" y="278"/>
                  </a:lnTo>
                  <a:lnTo>
                    <a:pt x="1171" y="272"/>
                  </a:lnTo>
                  <a:lnTo>
                    <a:pt x="1196" y="257"/>
                  </a:lnTo>
                  <a:lnTo>
                    <a:pt x="1241" y="230"/>
                  </a:lnTo>
                  <a:lnTo>
                    <a:pt x="1300" y="199"/>
                  </a:lnTo>
                  <a:lnTo>
                    <a:pt x="1355" y="173"/>
                  </a:lnTo>
                  <a:lnTo>
                    <a:pt x="1385" y="157"/>
                  </a:lnTo>
                  <a:lnTo>
                    <a:pt x="1419" y="142"/>
                  </a:lnTo>
                  <a:lnTo>
                    <a:pt x="1479" y="115"/>
                  </a:lnTo>
                  <a:lnTo>
                    <a:pt x="1543" y="89"/>
                  </a:lnTo>
                  <a:lnTo>
                    <a:pt x="1613" y="63"/>
                  </a:lnTo>
                  <a:lnTo>
                    <a:pt x="1648" y="48"/>
                  </a:lnTo>
                  <a:lnTo>
                    <a:pt x="1662" y="42"/>
                  </a:lnTo>
                  <a:lnTo>
                    <a:pt x="1697" y="32"/>
                  </a:lnTo>
                  <a:lnTo>
                    <a:pt x="1732" y="21"/>
                  </a:lnTo>
                  <a:lnTo>
                    <a:pt x="1757" y="16"/>
                  </a:lnTo>
                  <a:lnTo>
                    <a:pt x="1782" y="11"/>
                  </a:lnTo>
                  <a:lnTo>
                    <a:pt x="1806" y="6"/>
                  </a:lnTo>
                  <a:lnTo>
                    <a:pt x="1831" y="0"/>
                  </a:lnTo>
                  <a:lnTo>
                    <a:pt x="1851" y="0"/>
                  </a:lnTo>
                  <a:lnTo>
                    <a:pt x="1861" y="0"/>
                  </a:lnTo>
                  <a:lnTo>
                    <a:pt x="1871" y="0"/>
                  </a:lnTo>
                  <a:lnTo>
                    <a:pt x="1886" y="0"/>
                  </a:lnTo>
                  <a:lnTo>
                    <a:pt x="1911" y="0"/>
                  </a:lnTo>
                  <a:lnTo>
                    <a:pt x="1935" y="6"/>
                  </a:lnTo>
                  <a:lnTo>
                    <a:pt x="1960" y="6"/>
                  </a:lnTo>
                  <a:lnTo>
                    <a:pt x="1980" y="6"/>
                  </a:lnTo>
                  <a:lnTo>
                    <a:pt x="2015" y="11"/>
                  </a:lnTo>
                  <a:lnTo>
                    <a:pt x="2040" y="16"/>
                  </a:lnTo>
                  <a:lnTo>
                    <a:pt x="2054" y="16"/>
                  </a:lnTo>
                  <a:lnTo>
                    <a:pt x="2084" y="21"/>
                  </a:lnTo>
                  <a:lnTo>
                    <a:pt x="2144" y="32"/>
                  </a:lnTo>
                  <a:lnTo>
                    <a:pt x="2198" y="42"/>
                  </a:lnTo>
                  <a:lnTo>
                    <a:pt x="2248" y="53"/>
                  </a:lnTo>
                  <a:lnTo>
                    <a:pt x="2268" y="58"/>
                  </a:lnTo>
                  <a:lnTo>
                    <a:pt x="2273" y="58"/>
                  </a:lnTo>
                  <a:lnTo>
                    <a:pt x="2293" y="63"/>
                  </a:lnTo>
                  <a:lnTo>
                    <a:pt x="2308" y="63"/>
                  </a:lnTo>
                  <a:lnTo>
                    <a:pt x="2327" y="63"/>
                  </a:lnTo>
                  <a:lnTo>
                    <a:pt x="2352" y="63"/>
                  </a:lnTo>
                  <a:lnTo>
                    <a:pt x="2382" y="63"/>
                  </a:lnTo>
                  <a:lnTo>
                    <a:pt x="2417" y="63"/>
                  </a:lnTo>
                  <a:lnTo>
                    <a:pt x="2452" y="63"/>
                  </a:lnTo>
                  <a:lnTo>
                    <a:pt x="2491" y="63"/>
                  </a:lnTo>
                  <a:lnTo>
                    <a:pt x="2531" y="63"/>
                  </a:lnTo>
                  <a:lnTo>
                    <a:pt x="2581" y="63"/>
                  </a:lnTo>
                  <a:lnTo>
                    <a:pt x="2635" y="58"/>
                  </a:lnTo>
                  <a:lnTo>
                    <a:pt x="2685" y="58"/>
                  </a:lnTo>
                  <a:lnTo>
                    <a:pt x="2739" y="53"/>
                  </a:lnTo>
                  <a:lnTo>
                    <a:pt x="2809" y="48"/>
                  </a:lnTo>
                  <a:lnTo>
                    <a:pt x="2873" y="42"/>
                  </a:lnTo>
                  <a:lnTo>
                    <a:pt x="2903" y="42"/>
                  </a:lnTo>
                </a:path>
              </a:pathLst>
            </a:custGeom>
            <a:noFill/>
            <a:ln w="15875">
              <a:solidFill>
                <a:srgbClr val="000000"/>
              </a:solidFill>
              <a:prstDash val="solid"/>
              <a:round/>
              <a:headEnd/>
              <a:tailEnd/>
            </a:ln>
          </p:spPr>
          <p:txBody>
            <a:bodyPr/>
            <a:lstStyle/>
            <a:p>
              <a:endParaRPr lang="en-US"/>
            </a:p>
          </p:txBody>
        </p:sp>
        <p:sp>
          <p:nvSpPr>
            <p:cNvPr id="112" name="Oval 134"/>
            <p:cNvSpPr>
              <a:spLocks noChangeArrowheads="1"/>
            </p:cNvSpPr>
            <p:nvPr/>
          </p:nvSpPr>
          <p:spPr bwMode="auto">
            <a:xfrm>
              <a:off x="2859" y="1895"/>
              <a:ext cx="35" cy="43"/>
            </a:xfrm>
            <a:prstGeom prst="ellipse">
              <a:avLst/>
            </a:prstGeom>
            <a:solidFill>
              <a:srgbClr val="000000"/>
            </a:solidFill>
            <a:ln w="7938">
              <a:solidFill>
                <a:srgbClr val="000000"/>
              </a:solidFill>
              <a:round/>
              <a:headEnd/>
              <a:tailEnd/>
            </a:ln>
          </p:spPr>
          <p:txBody>
            <a:bodyPr/>
            <a:lstStyle/>
            <a:p>
              <a:endParaRPr lang="en-US"/>
            </a:p>
          </p:txBody>
        </p:sp>
        <p:sp>
          <p:nvSpPr>
            <p:cNvPr id="113" name="Oval 135"/>
            <p:cNvSpPr>
              <a:spLocks noChangeArrowheads="1"/>
            </p:cNvSpPr>
            <p:nvPr/>
          </p:nvSpPr>
          <p:spPr bwMode="auto">
            <a:xfrm>
              <a:off x="3052" y="1890"/>
              <a:ext cx="36" cy="38"/>
            </a:xfrm>
            <a:prstGeom prst="ellipse">
              <a:avLst/>
            </a:prstGeom>
            <a:solidFill>
              <a:srgbClr val="000000"/>
            </a:solidFill>
            <a:ln w="7938">
              <a:solidFill>
                <a:srgbClr val="000000"/>
              </a:solidFill>
              <a:round/>
              <a:headEnd/>
              <a:tailEnd/>
            </a:ln>
          </p:spPr>
          <p:txBody>
            <a:bodyPr/>
            <a:lstStyle/>
            <a:p>
              <a:endParaRPr lang="en-US"/>
            </a:p>
          </p:txBody>
        </p:sp>
        <p:sp>
          <p:nvSpPr>
            <p:cNvPr id="114" name="Oval 136"/>
            <p:cNvSpPr>
              <a:spLocks noChangeArrowheads="1"/>
            </p:cNvSpPr>
            <p:nvPr/>
          </p:nvSpPr>
          <p:spPr bwMode="auto">
            <a:xfrm>
              <a:off x="3231" y="1859"/>
              <a:ext cx="36" cy="37"/>
            </a:xfrm>
            <a:prstGeom prst="ellipse">
              <a:avLst/>
            </a:prstGeom>
            <a:solidFill>
              <a:srgbClr val="000000"/>
            </a:solidFill>
            <a:ln w="7938">
              <a:solidFill>
                <a:srgbClr val="000000"/>
              </a:solidFill>
              <a:round/>
              <a:headEnd/>
              <a:tailEnd/>
            </a:ln>
          </p:spPr>
          <p:txBody>
            <a:bodyPr/>
            <a:lstStyle/>
            <a:p>
              <a:endParaRPr lang="en-US"/>
            </a:p>
          </p:txBody>
        </p:sp>
        <p:sp>
          <p:nvSpPr>
            <p:cNvPr id="115" name="Oval 137"/>
            <p:cNvSpPr>
              <a:spLocks noChangeArrowheads="1"/>
            </p:cNvSpPr>
            <p:nvPr/>
          </p:nvSpPr>
          <p:spPr bwMode="auto">
            <a:xfrm>
              <a:off x="3410" y="1822"/>
              <a:ext cx="35" cy="38"/>
            </a:xfrm>
            <a:prstGeom prst="ellipse">
              <a:avLst/>
            </a:prstGeom>
            <a:solidFill>
              <a:srgbClr val="000000"/>
            </a:solidFill>
            <a:ln w="7938">
              <a:solidFill>
                <a:srgbClr val="000000"/>
              </a:solidFill>
              <a:round/>
              <a:headEnd/>
              <a:tailEnd/>
            </a:ln>
          </p:spPr>
          <p:txBody>
            <a:bodyPr/>
            <a:lstStyle/>
            <a:p>
              <a:endParaRPr lang="en-US"/>
            </a:p>
          </p:txBody>
        </p:sp>
        <p:sp>
          <p:nvSpPr>
            <p:cNvPr id="116" name="Oval 138"/>
            <p:cNvSpPr>
              <a:spLocks noChangeArrowheads="1"/>
            </p:cNvSpPr>
            <p:nvPr/>
          </p:nvSpPr>
          <p:spPr bwMode="auto">
            <a:xfrm>
              <a:off x="3941" y="1833"/>
              <a:ext cx="40" cy="43"/>
            </a:xfrm>
            <a:prstGeom prst="ellipse">
              <a:avLst/>
            </a:prstGeom>
            <a:solidFill>
              <a:srgbClr val="000000"/>
            </a:solidFill>
            <a:ln w="7938">
              <a:solidFill>
                <a:srgbClr val="000000"/>
              </a:solidFill>
              <a:round/>
              <a:headEnd/>
              <a:tailEnd/>
            </a:ln>
          </p:spPr>
          <p:txBody>
            <a:bodyPr/>
            <a:lstStyle/>
            <a:p>
              <a:endParaRPr lang="en-US"/>
            </a:p>
          </p:txBody>
        </p:sp>
        <p:sp>
          <p:nvSpPr>
            <p:cNvPr id="117" name="Oval 139"/>
            <p:cNvSpPr>
              <a:spLocks noChangeArrowheads="1"/>
            </p:cNvSpPr>
            <p:nvPr/>
          </p:nvSpPr>
          <p:spPr bwMode="auto">
            <a:xfrm>
              <a:off x="3762" y="1822"/>
              <a:ext cx="41" cy="38"/>
            </a:xfrm>
            <a:prstGeom prst="ellipse">
              <a:avLst/>
            </a:prstGeom>
            <a:solidFill>
              <a:srgbClr val="000000"/>
            </a:solidFill>
            <a:ln w="7938">
              <a:solidFill>
                <a:srgbClr val="000000"/>
              </a:solidFill>
              <a:round/>
              <a:headEnd/>
              <a:tailEnd/>
            </a:ln>
          </p:spPr>
          <p:txBody>
            <a:bodyPr/>
            <a:lstStyle/>
            <a:p>
              <a:endParaRPr lang="en-US"/>
            </a:p>
          </p:txBody>
        </p:sp>
        <p:sp>
          <p:nvSpPr>
            <p:cNvPr id="118" name="Oval 140"/>
            <p:cNvSpPr>
              <a:spLocks noChangeArrowheads="1"/>
            </p:cNvSpPr>
            <p:nvPr/>
          </p:nvSpPr>
          <p:spPr bwMode="auto">
            <a:xfrm>
              <a:off x="2854" y="1346"/>
              <a:ext cx="40" cy="49"/>
            </a:xfrm>
            <a:prstGeom prst="ellipse">
              <a:avLst/>
            </a:prstGeom>
            <a:solidFill>
              <a:srgbClr val="000000"/>
            </a:solidFill>
            <a:ln w="7938">
              <a:solidFill>
                <a:srgbClr val="000000"/>
              </a:solidFill>
              <a:round/>
              <a:headEnd/>
              <a:tailEnd/>
            </a:ln>
          </p:spPr>
          <p:txBody>
            <a:bodyPr/>
            <a:lstStyle/>
            <a:p>
              <a:endParaRPr lang="en-US"/>
            </a:p>
          </p:txBody>
        </p:sp>
        <p:sp>
          <p:nvSpPr>
            <p:cNvPr id="119" name="Oval 141"/>
            <p:cNvSpPr>
              <a:spLocks noChangeArrowheads="1"/>
            </p:cNvSpPr>
            <p:nvPr/>
          </p:nvSpPr>
          <p:spPr bwMode="auto">
            <a:xfrm>
              <a:off x="3042" y="1310"/>
              <a:ext cx="41" cy="48"/>
            </a:xfrm>
            <a:prstGeom prst="ellipse">
              <a:avLst/>
            </a:prstGeom>
            <a:solidFill>
              <a:srgbClr val="000000"/>
            </a:solidFill>
            <a:ln w="7938">
              <a:solidFill>
                <a:srgbClr val="000000"/>
              </a:solidFill>
              <a:round/>
              <a:headEnd/>
              <a:tailEnd/>
            </a:ln>
          </p:spPr>
          <p:txBody>
            <a:bodyPr/>
            <a:lstStyle/>
            <a:p>
              <a:endParaRPr lang="en-US"/>
            </a:p>
          </p:txBody>
        </p:sp>
        <p:sp>
          <p:nvSpPr>
            <p:cNvPr id="120" name="Oval 142"/>
            <p:cNvSpPr>
              <a:spLocks noChangeArrowheads="1"/>
            </p:cNvSpPr>
            <p:nvPr/>
          </p:nvSpPr>
          <p:spPr bwMode="auto">
            <a:xfrm>
              <a:off x="3216" y="1352"/>
              <a:ext cx="46" cy="43"/>
            </a:xfrm>
            <a:prstGeom prst="ellipse">
              <a:avLst/>
            </a:prstGeom>
            <a:solidFill>
              <a:srgbClr val="000000"/>
            </a:solidFill>
            <a:ln w="7938">
              <a:solidFill>
                <a:srgbClr val="000000"/>
              </a:solidFill>
              <a:round/>
              <a:headEnd/>
              <a:tailEnd/>
            </a:ln>
          </p:spPr>
          <p:txBody>
            <a:bodyPr/>
            <a:lstStyle/>
            <a:p>
              <a:endParaRPr lang="en-US"/>
            </a:p>
          </p:txBody>
        </p:sp>
        <p:sp>
          <p:nvSpPr>
            <p:cNvPr id="121" name="Oval 143"/>
            <p:cNvSpPr>
              <a:spLocks noChangeArrowheads="1"/>
            </p:cNvSpPr>
            <p:nvPr/>
          </p:nvSpPr>
          <p:spPr bwMode="auto">
            <a:xfrm>
              <a:off x="3395" y="1420"/>
              <a:ext cx="45" cy="43"/>
            </a:xfrm>
            <a:prstGeom prst="ellipse">
              <a:avLst/>
            </a:prstGeom>
            <a:solidFill>
              <a:srgbClr val="000000"/>
            </a:solidFill>
            <a:ln w="7938">
              <a:solidFill>
                <a:srgbClr val="000000"/>
              </a:solidFill>
              <a:round/>
              <a:headEnd/>
              <a:tailEnd/>
            </a:ln>
          </p:spPr>
          <p:txBody>
            <a:bodyPr/>
            <a:lstStyle/>
            <a:p>
              <a:endParaRPr lang="en-US"/>
            </a:p>
          </p:txBody>
        </p:sp>
        <p:sp>
          <p:nvSpPr>
            <p:cNvPr id="122" name="Oval 144"/>
            <p:cNvSpPr>
              <a:spLocks noChangeArrowheads="1"/>
            </p:cNvSpPr>
            <p:nvPr/>
          </p:nvSpPr>
          <p:spPr bwMode="auto">
            <a:xfrm>
              <a:off x="3578" y="1425"/>
              <a:ext cx="41" cy="43"/>
            </a:xfrm>
            <a:prstGeom prst="ellipse">
              <a:avLst/>
            </a:prstGeom>
            <a:solidFill>
              <a:srgbClr val="000000"/>
            </a:solidFill>
            <a:ln w="7938">
              <a:solidFill>
                <a:srgbClr val="000000"/>
              </a:solidFill>
              <a:round/>
              <a:headEnd/>
              <a:tailEnd/>
            </a:ln>
          </p:spPr>
          <p:txBody>
            <a:bodyPr/>
            <a:lstStyle/>
            <a:p>
              <a:endParaRPr lang="en-US"/>
            </a:p>
          </p:txBody>
        </p:sp>
        <p:sp>
          <p:nvSpPr>
            <p:cNvPr id="123" name="Oval 145"/>
            <p:cNvSpPr>
              <a:spLocks noChangeArrowheads="1"/>
            </p:cNvSpPr>
            <p:nvPr/>
          </p:nvSpPr>
          <p:spPr bwMode="auto">
            <a:xfrm>
              <a:off x="4114" y="1210"/>
              <a:ext cx="46" cy="44"/>
            </a:xfrm>
            <a:prstGeom prst="ellipse">
              <a:avLst/>
            </a:prstGeom>
            <a:solidFill>
              <a:srgbClr val="000000"/>
            </a:solidFill>
            <a:ln w="7938">
              <a:solidFill>
                <a:srgbClr val="000000"/>
              </a:solidFill>
              <a:round/>
              <a:headEnd/>
              <a:tailEnd/>
            </a:ln>
          </p:spPr>
          <p:txBody>
            <a:bodyPr/>
            <a:lstStyle/>
            <a:p>
              <a:endParaRPr lang="en-US"/>
            </a:p>
          </p:txBody>
        </p:sp>
        <p:sp>
          <p:nvSpPr>
            <p:cNvPr id="124" name="Oval 146"/>
            <p:cNvSpPr>
              <a:spLocks noChangeArrowheads="1"/>
            </p:cNvSpPr>
            <p:nvPr/>
          </p:nvSpPr>
          <p:spPr bwMode="auto">
            <a:xfrm>
              <a:off x="3931" y="1305"/>
              <a:ext cx="40" cy="43"/>
            </a:xfrm>
            <a:prstGeom prst="ellipse">
              <a:avLst/>
            </a:prstGeom>
            <a:solidFill>
              <a:srgbClr val="000000"/>
            </a:solidFill>
            <a:ln w="7938">
              <a:solidFill>
                <a:srgbClr val="000000"/>
              </a:solidFill>
              <a:round/>
              <a:headEnd/>
              <a:tailEnd/>
            </a:ln>
          </p:spPr>
          <p:txBody>
            <a:bodyPr/>
            <a:lstStyle/>
            <a:p>
              <a:endParaRPr lang="en-US"/>
            </a:p>
          </p:txBody>
        </p:sp>
        <p:sp>
          <p:nvSpPr>
            <p:cNvPr id="125" name="Oval 147"/>
            <p:cNvSpPr>
              <a:spLocks noChangeArrowheads="1"/>
            </p:cNvSpPr>
            <p:nvPr/>
          </p:nvSpPr>
          <p:spPr bwMode="auto">
            <a:xfrm>
              <a:off x="3757" y="1393"/>
              <a:ext cx="41" cy="43"/>
            </a:xfrm>
            <a:prstGeom prst="ellipse">
              <a:avLst/>
            </a:prstGeom>
            <a:solidFill>
              <a:srgbClr val="000000"/>
            </a:solidFill>
            <a:ln w="7938">
              <a:solidFill>
                <a:srgbClr val="000000"/>
              </a:solidFill>
              <a:round/>
              <a:headEnd/>
              <a:tailEnd/>
            </a:ln>
          </p:spPr>
          <p:txBody>
            <a:bodyPr/>
            <a:lstStyle/>
            <a:p>
              <a:endParaRPr lang="en-US"/>
            </a:p>
          </p:txBody>
        </p:sp>
        <p:sp>
          <p:nvSpPr>
            <p:cNvPr id="126" name="Oval 148"/>
            <p:cNvSpPr>
              <a:spLocks noChangeArrowheads="1"/>
            </p:cNvSpPr>
            <p:nvPr/>
          </p:nvSpPr>
          <p:spPr bwMode="auto">
            <a:xfrm>
              <a:off x="3583" y="1812"/>
              <a:ext cx="36" cy="37"/>
            </a:xfrm>
            <a:prstGeom prst="ellipse">
              <a:avLst/>
            </a:prstGeom>
            <a:solidFill>
              <a:srgbClr val="000000"/>
            </a:solidFill>
            <a:ln w="7938">
              <a:solidFill>
                <a:srgbClr val="000000"/>
              </a:solidFill>
              <a:round/>
              <a:headEnd/>
              <a:tailEnd/>
            </a:ln>
          </p:spPr>
          <p:txBody>
            <a:bodyPr/>
            <a:lstStyle/>
            <a:p>
              <a:endParaRPr lang="en-US"/>
            </a:p>
          </p:txBody>
        </p:sp>
        <p:sp>
          <p:nvSpPr>
            <p:cNvPr id="127" name="Rectangle 149"/>
            <p:cNvSpPr>
              <a:spLocks noChangeArrowheads="1"/>
            </p:cNvSpPr>
            <p:nvPr/>
          </p:nvSpPr>
          <p:spPr bwMode="auto">
            <a:xfrm>
              <a:off x="5598" y="1880"/>
              <a:ext cx="61" cy="69"/>
            </a:xfrm>
            <a:prstGeom prst="rect">
              <a:avLst/>
            </a:prstGeom>
            <a:solidFill>
              <a:srgbClr val="FFFFFF"/>
            </a:solidFill>
            <a:ln w="7938">
              <a:solidFill>
                <a:srgbClr val="FFFFFF"/>
              </a:solidFill>
              <a:miter lim="800000"/>
              <a:headEnd/>
              <a:tailEnd/>
            </a:ln>
          </p:spPr>
          <p:txBody>
            <a:bodyPr/>
            <a:lstStyle/>
            <a:p>
              <a:endParaRPr lang="en-US"/>
            </a:p>
          </p:txBody>
        </p:sp>
        <p:grpSp>
          <p:nvGrpSpPr>
            <p:cNvPr id="128" name="Group 150"/>
            <p:cNvGrpSpPr>
              <a:grpSpLocks/>
            </p:cNvGrpSpPr>
            <p:nvPr/>
          </p:nvGrpSpPr>
          <p:grpSpPr bwMode="auto">
            <a:xfrm>
              <a:off x="4293" y="1028"/>
              <a:ext cx="1460" cy="727"/>
              <a:chOff x="4293" y="1028"/>
              <a:chExt cx="1460" cy="727"/>
            </a:xfrm>
          </p:grpSpPr>
          <p:sp>
            <p:nvSpPr>
              <p:cNvPr id="171" name="Oval 151"/>
              <p:cNvSpPr>
                <a:spLocks noChangeArrowheads="1"/>
              </p:cNvSpPr>
              <p:nvPr/>
            </p:nvSpPr>
            <p:spPr bwMode="auto">
              <a:xfrm>
                <a:off x="4293" y="1137"/>
                <a:ext cx="36" cy="38"/>
              </a:xfrm>
              <a:prstGeom prst="ellipse">
                <a:avLst/>
              </a:prstGeom>
              <a:solidFill>
                <a:srgbClr val="FFFFFF"/>
              </a:solidFill>
              <a:ln w="7938">
                <a:solidFill>
                  <a:srgbClr val="000000"/>
                </a:solidFill>
                <a:round/>
                <a:headEnd/>
                <a:tailEnd/>
              </a:ln>
            </p:spPr>
            <p:txBody>
              <a:bodyPr/>
              <a:lstStyle/>
              <a:p>
                <a:endParaRPr lang="en-US"/>
              </a:p>
            </p:txBody>
          </p:sp>
          <p:sp>
            <p:nvSpPr>
              <p:cNvPr id="172" name="Oval 152"/>
              <p:cNvSpPr>
                <a:spLocks noChangeArrowheads="1"/>
              </p:cNvSpPr>
              <p:nvPr/>
            </p:nvSpPr>
            <p:spPr bwMode="auto">
              <a:xfrm>
                <a:off x="4655" y="1075"/>
                <a:ext cx="36" cy="37"/>
              </a:xfrm>
              <a:prstGeom prst="ellipse">
                <a:avLst/>
              </a:prstGeom>
              <a:solidFill>
                <a:srgbClr val="FFFFFF"/>
              </a:solidFill>
              <a:ln w="7938">
                <a:solidFill>
                  <a:srgbClr val="000000"/>
                </a:solidFill>
                <a:round/>
                <a:headEnd/>
                <a:tailEnd/>
              </a:ln>
            </p:spPr>
            <p:txBody>
              <a:bodyPr/>
              <a:lstStyle/>
              <a:p>
                <a:endParaRPr lang="en-US"/>
              </a:p>
            </p:txBody>
          </p:sp>
          <p:sp>
            <p:nvSpPr>
              <p:cNvPr id="173" name="Oval 153"/>
              <p:cNvSpPr>
                <a:spLocks noChangeArrowheads="1"/>
              </p:cNvSpPr>
              <p:nvPr/>
            </p:nvSpPr>
            <p:spPr bwMode="auto">
              <a:xfrm>
                <a:off x="4824" y="1106"/>
                <a:ext cx="36" cy="38"/>
              </a:xfrm>
              <a:prstGeom prst="ellipse">
                <a:avLst/>
              </a:prstGeom>
              <a:solidFill>
                <a:srgbClr val="FFFFFF"/>
              </a:solidFill>
              <a:ln w="7938">
                <a:solidFill>
                  <a:srgbClr val="000000"/>
                </a:solidFill>
                <a:round/>
                <a:headEnd/>
                <a:tailEnd/>
              </a:ln>
            </p:spPr>
            <p:txBody>
              <a:bodyPr/>
              <a:lstStyle/>
              <a:p>
                <a:endParaRPr lang="en-US"/>
              </a:p>
            </p:txBody>
          </p:sp>
          <p:sp>
            <p:nvSpPr>
              <p:cNvPr id="174" name="Oval 154"/>
              <p:cNvSpPr>
                <a:spLocks noChangeArrowheads="1"/>
              </p:cNvSpPr>
              <p:nvPr/>
            </p:nvSpPr>
            <p:spPr bwMode="auto">
              <a:xfrm>
                <a:off x="5008" y="1132"/>
                <a:ext cx="35" cy="43"/>
              </a:xfrm>
              <a:prstGeom prst="ellipse">
                <a:avLst/>
              </a:prstGeom>
              <a:solidFill>
                <a:srgbClr val="FFFFFF"/>
              </a:solidFill>
              <a:ln w="7938">
                <a:solidFill>
                  <a:srgbClr val="000000"/>
                </a:solidFill>
                <a:round/>
                <a:headEnd/>
                <a:tailEnd/>
              </a:ln>
            </p:spPr>
            <p:txBody>
              <a:bodyPr/>
              <a:lstStyle/>
              <a:p>
                <a:endParaRPr lang="en-US"/>
              </a:p>
            </p:txBody>
          </p:sp>
          <p:sp>
            <p:nvSpPr>
              <p:cNvPr id="175" name="Oval 155"/>
              <p:cNvSpPr>
                <a:spLocks noChangeArrowheads="1"/>
              </p:cNvSpPr>
              <p:nvPr/>
            </p:nvSpPr>
            <p:spPr bwMode="auto">
              <a:xfrm>
                <a:off x="4472" y="1080"/>
                <a:ext cx="35" cy="38"/>
              </a:xfrm>
              <a:prstGeom prst="ellipse">
                <a:avLst/>
              </a:prstGeom>
              <a:solidFill>
                <a:srgbClr val="FFFFFF"/>
              </a:solidFill>
              <a:ln w="7938">
                <a:solidFill>
                  <a:srgbClr val="000000"/>
                </a:solidFill>
                <a:round/>
                <a:headEnd/>
                <a:tailEnd/>
              </a:ln>
            </p:spPr>
            <p:txBody>
              <a:bodyPr/>
              <a:lstStyle/>
              <a:p>
                <a:endParaRPr lang="en-US"/>
              </a:p>
            </p:txBody>
          </p:sp>
          <p:sp>
            <p:nvSpPr>
              <p:cNvPr id="176" name="Rectangle 156"/>
              <p:cNvSpPr>
                <a:spLocks noChangeArrowheads="1"/>
              </p:cNvSpPr>
              <p:nvPr/>
            </p:nvSpPr>
            <p:spPr bwMode="auto">
              <a:xfrm>
                <a:off x="5147" y="1028"/>
                <a:ext cx="606" cy="727"/>
              </a:xfrm>
              <a:prstGeom prst="rect">
                <a:avLst/>
              </a:prstGeom>
              <a:solidFill>
                <a:srgbClr val="FFFFFF"/>
              </a:solidFill>
              <a:ln w="7938">
                <a:solidFill>
                  <a:srgbClr val="FFFFFF"/>
                </a:solidFill>
                <a:miter lim="800000"/>
                <a:headEnd/>
                <a:tailEnd/>
              </a:ln>
            </p:spPr>
            <p:txBody>
              <a:bodyPr/>
              <a:lstStyle/>
              <a:p>
                <a:endParaRPr lang="en-US"/>
              </a:p>
            </p:txBody>
          </p:sp>
        </p:grpSp>
        <p:sp>
          <p:nvSpPr>
            <p:cNvPr id="129" name="Line 157"/>
            <p:cNvSpPr>
              <a:spLocks noChangeShapeType="1"/>
            </p:cNvSpPr>
            <p:nvPr/>
          </p:nvSpPr>
          <p:spPr bwMode="auto">
            <a:xfrm>
              <a:off x="4137" y="1867"/>
              <a:ext cx="1042" cy="1"/>
            </a:xfrm>
            <a:prstGeom prst="line">
              <a:avLst/>
            </a:prstGeom>
            <a:noFill/>
            <a:ln w="31750">
              <a:solidFill>
                <a:srgbClr val="000000"/>
              </a:solidFill>
              <a:round/>
              <a:headEnd/>
              <a:tailEnd/>
            </a:ln>
          </p:spPr>
          <p:txBody>
            <a:bodyPr/>
            <a:lstStyle/>
            <a:p>
              <a:endParaRPr lang="en-US"/>
            </a:p>
          </p:txBody>
        </p:sp>
        <p:sp>
          <p:nvSpPr>
            <p:cNvPr id="130" name="Rectangle 158"/>
            <p:cNvSpPr>
              <a:spLocks noChangeArrowheads="1"/>
            </p:cNvSpPr>
            <p:nvPr/>
          </p:nvSpPr>
          <p:spPr bwMode="auto">
            <a:xfrm>
              <a:off x="4159" y="1869"/>
              <a:ext cx="1544" cy="142"/>
            </a:xfrm>
            <a:prstGeom prst="rect">
              <a:avLst/>
            </a:prstGeom>
            <a:solidFill>
              <a:srgbClr val="FFFFFF"/>
            </a:solidFill>
            <a:ln w="7938">
              <a:solidFill>
                <a:srgbClr val="FFFFFF"/>
              </a:solidFill>
              <a:miter lim="800000"/>
              <a:headEnd/>
              <a:tailEnd/>
            </a:ln>
          </p:spPr>
          <p:txBody>
            <a:bodyPr/>
            <a:lstStyle/>
            <a:p>
              <a:endParaRPr lang="en-US"/>
            </a:p>
          </p:txBody>
        </p:sp>
        <p:sp>
          <p:nvSpPr>
            <p:cNvPr id="131" name="Oval 159"/>
            <p:cNvSpPr>
              <a:spLocks noChangeArrowheads="1"/>
            </p:cNvSpPr>
            <p:nvPr/>
          </p:nvSpPr>
          <p:spPr bwMode="auto">
            <a:xfrm>
              <a:off x="4124" y="1843"/>
              <a:ext cx="36" cy="38"/>
            </a:xfrm>
            <a:prstGeom prst="ellipse">
              <a:avLst/>
            </a:prstGeom>
            <a:solidFill>
              <a:srgbClr val="FFFFFF"/>
            </a:solidFill>
            <a:ln w="7938">
              <a:solidFill>
                <a:srgbClr val="000000"/>
              </a:solidFill>
              <a:round/>
              <a:headEnd/>
              <a:tailEnd/>
            </a:ln>
          </p:spPr>
          <p:txBody>
            <a:bodyPr/>
            <a:lstStyle/>
            <a:p>
              <a:endParaRPr lang="en-US"/>
            </a:p>
          </p:txBody>
        </p:sp>
        <p:sp>
          <p:nvSpPr>
            <p:cNvPr id="132" name="Oval 160"/>
            <p:cNvSpPr>
              <a:spLocks noChangeArrowheads="1"/>
            </p:cNvSpPr>
            <p:nvPr/>
          </p:nvSpPr>
          <p:spPr bwMode="auto">
            <a:xfrm>
              <a:off x="4303" y="1848"/>
              <a:ext cx="36" cy="38"/>
            </a:xfrm>
            <a:prstGeom prst="ellipse">
              <a:avLst/>
            </a:prstGeom>
            <a:solidFill>
              <a:srgbClr val="FFFFFF"/>
            </a:solidFill>
            <a:ln w="7938">
              <a:solidFill>
                <a:srgbClr val="000000"/>
              </a:solidFill>
              <a:round/>
              <a:headEnd/>
              <a:tailEnd/>
            </a:ln>
          </p:spPr>
          <p:txBody>
            <a:bodyPr/>
            <a:lstStyle/>
            <a:p>
              <a:endParaRPr lang="en-US"/>
            </a:p>
          </p:txBody>
        </p:sp>
        <p:sp>
          <p:nvSpPr>
            <p:cNvPr id="133" name="Oval 161"/>
            <p:cNvSpPr>
              <a:spLocks noChangeArrowheads="1"/>
            </p:cNvSpPr>
            <p:nvPr/>
          </p:nvSpPr>
          <p:spPr bwMode="auto">
            <a:xfrm>
              <a:off x="4482" y="1843"/>
              <a:ext cx="35" cy="43"/>
            </a:xfrm>
            <a:prstGeom prst="ellipse">
              <a:avLst/>
            </a:prstGeom>
            <a:solidFill>
              <a:srgbClr val="FFFFFF"/>
            </a:solidFill>
            <a:ln w="7938">
              <a:solidFill>
                <a:srgbClr val="000000"/>
              </a:solidFill>
              <a:round/>
              <a:headEnd/>
              <a:tailEnd/>
            </a:ln>
          </p:spPr>
          <p:txBody>
            <a:bodyPr/>
            <a:lstStyle/>
            <a:p>
              <a:endParaRPr lang="en-US"/>
            </a:p>
          </p:txBody>
        </p:sp>
        <p:sp>
          <p:nvSpPr>
            <p:cNvPr id="134" name="Oval 162"/>
            <p:cNvSpPr>
              <a:spLocks noChangeArrowheads="1"/>
            </p:cNvSpPr>
            <p:nvPr/>
          </p:nvSpPr>
          <p:spPr bwMode="auto">
            <a:xfrm>
              <a:off x="4660" y="1843"/>
              <a:ext cx="36" cy="43"/>
            </a:xfrm>
            <a:prstGeom prst="ellipse">
              <a:avLst/>
            </a:prstGeom>
            <a:solidFill>
              <a:srgbClr val="FFFFFF"/>
            </a:solidFill>
            <a:ln w="7938">
              <a:solidFill>
                <a:srgbClr val="000000"/>
              </a:solidFill>
              <a:round/>
              <a:headEnd/>
              <a:tailEnd/>
            </a:ln>
          </p:spPr>
          <p:txBody>
            <a:bodyPr/>
            <a:lstStyle/>
            <a:p>
              <a:endParaRPr lang="en-US"/>
            </a:p>
          </p:txBody>
        </p:sp>
        <p:sp>
          <p:nvSpPr>
            <p:cNvPr id="135" name="Oval 163"/>
            <p:cNvSpPr>
              <a:spLocks noChangeArrowheads="1"/>
            </p:cNvSpPr>
            <p:nvPr/>
          </p:nvSpPr>
          <p:spPr bwMode="auto">
            <a:xfrm>
              <a:off x="4839" y="1843"/>
              <a:ext cx="36" cy="43"/>
            </a:xfrm>
            <a:prstGeom prst="ellipse">
              <a:avLst/>
            </a:prstGeom>
            <a:solidFill>
              <a:srgbClr val="FFFFFF"/>
            </a:solidFill>
            <a:ln w="7938">
              <a:solidFill>
                <a:srgbClr val="000000"/>
              </a:solidFill>
              <a:round/>
              <a:headEnd/>
              <a:tailEnd/>
            </a:ln>
          </p:spPr>
          <p:txBody>
            <a:bodyPr/>
            <a:lstStyle/>
            <a:p>
              <a:endParaRPr lang="en-US"/>
            </a:p>
          </p:txBody>
        </p:sp>
        <p:sp>
          <p:nvSpPr>
            <p:cNvPr id="136" name="Oval 164"/>
            <p:cNvSpPr>
              <a:spLocks noChangeArrowheads="1"/>
            </p:cNvSpPr>
            <p:nvPr/>
          </p:nvSpPr>
          <p:spPr bwMode="auto">
            <a:xfrm>
              <a:off x="5018" y="1843"/>
              <a:ext cx="35" cy="38"/>
            </a:xfrm>
            <a:prstGeom prst="ellipse">
              <a:avLst/>
            </a:prstGeom>
            <a:solidFill>
              <a:srgbClr val="FFFFFF"/>
            </a:solidFill>
            <a:ln w="7938">
              <a:solidFill>
                <a:srgbClr val="000000"/>
              </a:solidFill>
              <a:round/>
              <a:headEnd/>
              <a:tailEnd/>
            </a:ln>
          </p:spPr>
          <p:txBody>
            <a:bodyPr/>
            <a:lstStyle/>
            <a:p>
              <a:endParaRPr lang="en-US"/>
            </a:p>
          </p:txBody>
        </p:sp>
        <p:sp>
          <p:nvSpPr>
            <p:cNvPr id="137" name="Rectangle 165"/>
            <p:cNvSpPr>
              <a:spLocks noChangeArrowheads="1"/>
            </p:cNvSpPr>
            <p:nvPr/>
          </p:nvSpPr>
          <p:spPr bwMode="auto">
            <a:xfrm>
              <a:off x="3125" y="576"/>
              <a:ext cx="313" cy="173"/>
            </a:xfrm>
            <a:prstGeom prst="rect">
              <a:avLst/>
            </a:prstGeom>
            <a:noFill/>
            <a:ln w="9525">
              <a:noFill/>
              <a:miter lim="800000"/>
              <a:headEnd/>
              <a:tailEnd/>
            </a:ln>
          </p:spPr>
          <p:txBody>
            <a:bodyPr wrap="none" lIns="0" tIns="0" rIns="0" bIns="0">
              <a:spAutoFit/>
            </a:bodyPr>
            <a:lstStyle/>
            <a:p>
              <a:pPr algn="ctr"/>
              <a:r>
                <a:rPr lang="en-US" sz="1400" b="1">
                  <a:solidFill>
                    <a:srgbClr val="000000"/>
                  </a:solidFill>
                  <a:latin typeface="Arial" pitchFamily="34" charset="0"/>
                </a:rPr>
                <a:t>Past</a:t>
              </a:r>
              <a:endParaRPr lang="en-US" sz="1400" b="1"/>
            </a:p>
          </p:txBody>
        </p:sp>
        <p:sp>
          <p:nvSpPr>
            <p:cNvPr id="138" name="Rectangle 166"/>
            <p:cNvSpPr>
              <a:spLocks noChangeArrowheads="1"/>
            </p:cNvSpPr>
            <p:nvPr/>
          </p:nvSpPr>
          <p:spPr bwMode="auto">
            <a:xfrm>
              <a:off x="4685" y="576"/>
              <a:ext cx="461" cy="173"/>
            </a:xfrm>
            <a:prstGeom prst="rect">
              <a:avLst/>
            </a:prstGeom>
            <a:noFill/>
            <a:ln w="9525">
              <a:noFill/>
              <a:miter lim="800000"/>
              <a:headEnd/>
              <a:tailEnd/>
            </a:ln>
          </p:spPr>
          <p:txBody>
            <a:bodyPr wrap="none" lIns="0" tIns="0" rIns="0" bIns="0">
              <a:spAutoFit/>
            </a:bodyPr>
            <a:lstStyle/>
            <a:p>
              <a:pPr algn="ctr"/>
              <a:r>
                <a:rPr lang="en-US" sz="1400" b="1">
                  <a:solidFill>
                    <a:srgbClr val="000000"/>
                  </a:solidFill>
                  <a:latin typeface="Arial" pitchFamily="34" charset="0"/>
                </a:rPr>
                <a:t>Future</a:t>
              </a:r>
              <a:endParaRPr lang="en-US" sz="1400" b="1"/>
            </a:p>
          </p:txBody>
        </p:sp>
        <p:sp>
          <p:nvSpPr>
            <p:cNvPr id="139" name="Rectangle 167"/>
            <p:cNvSpPr>
              <a:spLocks noChangeArrowheads="1"/>
            </p:cNvSpPr>
            <p:nvPr/>
          </p:nvSpPr>
          <p:spPr bwMode="auto">
            <a:xfrm>
              <a:off x="4406" y="1710"/>
              <a:ext cx="793" cy="124"/>
            </a:xfrm>
            <a:prstGeom prst="rect">
              <a:avLst/>
            </a:prstGeom>
            <a:noFill/>
            <a:ln w="9525">
              <a:noFill/>
              <a:miter lim="800000"/>
              <a:headEnd/>
              <a:tailEnd/>
            </a:ln>
          </p:spPr>
          <p:txBody>
            <a:bodyPr wrap="none" lIns="0" tIns="0" rIns="0" bIns="0">
              <a:spAutoFit/>
            </a:bodyPr>
            <a:lstStyle/>
            <a:p>
              <a:pPr algn="ctr"/>
              <a:r>
                <a:rPr lang="en-US" sz="1000">
                  <a:solidFill>
                    <a:srgbClr val="000000"/>
                  </a:solidFill>
                  <a:latin typeface="Arial" pitchFamily="34" charset="0"/>
                </a:rPr>
                <a:t>Assumed Values</a:t>
              </a:r>
              <a:endParaRPr lang="en-US" sz="1000"/>
            </a:p>
          </p:txBody>
        </p:sp>
        <p:sp>
          <p:nvSpPr>
            <p:cNvPr id="140" name="Rectangle 168"/>
            <p:cNvSpPr>
              <a:spLocks noChangeArrowheads="1"/>
            </p:cNvSpPr>
            <p:nvPr/>
          </p:nvSpPr>
          <p:spPr bwMode="auto">
            <a:xfrm>
              <a:off x="2716" y="1200"/>
              <a:ext cx="176" cy="149"/>
            </a:xfrm>
            <a:prstGeom prst="rect">
              <a:avLst/>
            </a:prstGeom>
            <a:noFill/>
            <a:ln w="9525">
              <a:noFill/>
              <a:miter lim="800000"/>
              <a:headEnd/>
              <a:tailEnd/>
            </a:ln>
          </p:spPr>
          <p:txBody>
            <a:bodyPr wrap="none" lIns="0" tIns="0" rIns="0" bIns="0">
              <a:spAutoFit/>
            </a:bodyPr>
            <a:lstStyle/>
            <a:p>
              <a:pPr algn="ctr"/>
              <a:r>
                <a:rPr lang="en-US" sz="1200">
                  <a:solidFill>
                    <a:srgbClr val="000000"/>
                  </a:solidFill>
                  <a:latin typeface="Arial" pitchFamily="34" charset="0"/>
                </a:rPr>
                <a:t>CV</a:t>
              </a:r>
              <a:endParaRPr lang="en-US" sz="2400"/>
            </a:p>
          </p:txBody>
        </p:sp>
        <p:grpSp>
          <p:nvGrpSpPr>
            <p:cNvPr id="141" name="Group 169"/>
            <p:cNvGrpSpPr>
              <a:grpSpLocks/>
            </p:cNvGrpSpPr>
            <p:nvPr/>
          </p:nvGrpSpPr>
          <p:grpSpPr bwMode="auto">
            <a:xfrm>
              <a:off x="4122" y="2045"/>
              <a:ext cx="35" cy="120"/>
              <a:chOff x="4122" y="2045"/>
              <a:chExt cx="35" cy="120"/>
            </a:xfrm>
          </p:grpSpPr>
          <p:sp>
            <p:nvSpPr>
              <p:cNvPr id="169" name="Freeform 170"/>
              <p:cNvSpPr>
                <a:spLocks/>
              </p:cNvSpPr>
              <p:nvPr/>
            </p:nvSpPr>
            <p:spPr bwMode="auto">
              <a:xfrm>
                <a:off x="4122" y="2045"/>
                <a:ext cx="35" cy="47"/>
              </a:xfrm>
              <a:custGeom>
                <a:avLst/>
                <a:gdLst>
                  <a:gd name="T0" fmla="*/ 20 w 35"/>
                  <a:gd name="T1" fmla="*/ 0 h 47"/>
                  <a:gd name="T2" fmla="*/ 35 w 35"/>
                  <a:gd name="T3" fmla="*/ 47 h 47"/>
                  <a:gd name="T4" fmla="*/ 20 w 35"/>
                  <a:gd name="T5" fmla="*/ 47 h 47"/>
                  <a:gd name="T6" fmla="*/ 0 w 35"/>
                  <a:gd name="T7" fmla="*/ 47 h 47"/>
                  <a:gd name="T8" fmla="*/ 20 w 35"/>
                  <a:gd name="T9" fmla="*/ 0 h 47"/>
                  <a:gd name="T10" fmla="*/ 0 60000 65536"/>
                  <a:gd name="T11" fmla="*/ 0 60000 65536"/>
                  <a:gd name="T12" fmla="*/ 0 60000 65536"/>
                  <a:gd name="T13" fmla="*/ 0 60000 65536"/>
                  <a:gd name="T14" fmla="*/ 0 60000 65536"/>
                  <a:gd name="T15" fmla="*/ 0 w 35"/>
                  <a:gd name="T16" fmla="*/ 0 h 47"/>
                  <a:gd name="T17" fmla="*/ 35 w 35"/>
                  <a:gd name="T18" fmla="*/ 47 h 47"/>
                </a:gdLst>
                <a:ahLst/>
                <a:cxnLst>
                  <a:cxn ang="T10">
                    <a:pos x="T0" y="T1"/>
                  </a:cxn>
                  <a:cxn ang="T11">
                    <a:pos x="T2" y="T3"/>
                  </a:cxn>
                  <a:cxn ang="T12">
                    <a:pos x="T4" y="T5"/>
                  </a:cxn>
                  <a:cxn ang="T13">
                    <a:pos x="T6" y="T7"/>
                  </a:cxn>
                  <a:cxn ang="T14">
                    <a:pos x="T8" y="T9"/>
                  </a:cxn>
                </a:cxnLst>
                <a:rect l="T15" t="T16" r="T17" b="T18"/>
                <a:pathLst>
                  <a:path w="35" h="47">
                    <a:moveTo>
                      <a:pt x="20" y="0"/>
                    </a:moveTo>
                    <a:lnTo>
                      <a:pt x="35" y="47"/>
                    </a:lnTo>
                    <a:lnTo>
                      <a:pt x="20" y="47"/>
                    </a:lnTo>
                    <a:lnTo>
                      <a:pt x="0" y="47"/>
                    </a:lnTo>
                    <a:lnTo>
                      <a:pt x="20" y="0"/>
                    </a:lnTo>
                    <a:close/>
                  </a:path>
                </a:pathLst>
              </a:custGeom>
              <a:solidFill>
                <a:srgbClr val="000000"/>
              </a:solidFill>
              <a:ln w="9525">
                <a:noFill/>
                <a:round/>
                <a:headEnd/>
                <a:tailEnd/>
              </a:ln>
            </p:spPr>
            <p:txBody>
              <a:bodyPr/>
              <a:lstStyle/>
              <a:p>
                <a:endParaRPr lang="en-US"/>
              </a:p>
            </p:txBody>
          </p:sp>
          <p:sp>
            <p:nvSpPr>
              <p:cNvPr id="170" name="Line 171"/>
              <p:cNvSpPr>
                <a:spLocks noChangeShapeType="1"/>
              </p:cNvSpPr>
              <p:nvPr/>
            </p:nvSpPr>
            <p:spPr bwMode="auto">
              <a:xfrm>
                <a:off x="4142" y="2092"/>
                <a:ext cx="1" cy="73"/>
              </a:xfrm>
              <a:prstGeom prst="line">
                <a:avLst/>
              </a:prstGeom>
              <a:noFill/>
              <a:ln w="7938">
                <a:solidFill>
                  <a:srgbClr val="000000"/>
                </a:solidFill>
                <a:round/>
                <a:headEnd/>
                <a:tailEnd/>
              </a:ln>
            </p:spPr>
            <p:txBody>
              <a:bodyPr/>
              <a:lstStyle/>
              <a:p>
                <a:endParaRPr lang="en-US"/>
              </a:p>
            </p:txBody>
          </p:sp>
        </p:grpSp>
        <p:sp>
          <p:nvSpPr>
            <p:cNvPr id="142" name="Rectangle 172"/>
            <p:cNvSpPr>
              <a:spLocks noChangeArrowheads="1"/>
            </p:cNvSpPr>
            <p:nvPr/>
          </p:nvSpPr>
          <p:spPr bwMode="auto">
            <a:xfrm>
              <a:off x="5097" y="1092"/>
              <a:ext cx="430" cy="111"/>
            </a:xfrm>
            <a:prstGeom prst="rect">
              <a:avLst/>
            </a:prstGeom>
            <a:noFill/>
            <a:ln w="9525">
              <a:noFill/>
              <a:miter lim="800000"/>
              <a:headEnd/>
              <a:tailEnd/>
            </a:ln>
          </p:spPr>
          <p:txBody>
            <a:bodyPr wrap="none" lIns="0" tIns="0" rIns="0" bIns="0">
              <a:spAutoFit/>
            </a:bodyPr>
            <a:lstStyle/>
            <a:p>
              <a:pPr algn="ctr"/>
              <a:r>
                <a:rPr lang="en-US" sz="900" dirty="0">
                  <a:solidFill>
                    <a:srgbClr val="000000"/>
                  </a:solidFill>
                  <a:latin typeface="Arial" pitchFamily="34" charset="0"/>
                </a:rPr>
                <a:t>Predicted </a:t>
              </a:r>
              <a:endParaRPr lang="en-US" sz="900" dirty="0"/>
            </a:p>
          </p:txBody>
        </p:sp>
        <p:sp>
          <p:nvSpPr>
            <p:cNvPr id="143" name="Rectangle 173"/>
            <p:cNvSpPr>
              <a:spLocks noChangeArrowheads="1"/>
            </p:cNvSpPr>
            <p:nvPr/>
          </p:nvSpPr>
          <p:spPr bwMode="auto">
            <a:xfrm>
              <a:off x="5093" y="1186"/>
              <a:ext cx="414" cy="111"/>
            </a:xfrm>
            <a:prstGeom prst="rect">
              <a:avLst/>
            </a:prstGeom>
            <a:noFill/>
            <a:ln w="9525">
              <a:noFill/>
              <a:miter lim="800000"/>
              <a:headEnd/>
              <a:tailEnd/>
            </a:ln>
          </p:spPr>
          <p:txBody>
            <a:bodyPr wrap="none" lIns="0" tIns="0" rIns="0" bIns="0">
              <a:spAutoFit/>
            </a:bodyPr>
            <a:lstStyle/>
            <a:p>
              <a:pPr algn="ctr"/>
              <a:r>
                <a:rPr lang="en-US" sz="900" dirty="0">
                  <a:solidFill>
                    <a:srgbClr val="000000"/>
                  </a:solidFill>
                  <a:latin typeface="Arial" pitchFamily="34" charset="0"/>
                </a:rPr>
                <a:t>Unforced </a:t>
              </a:r>
              <a:endParaRPr lang="en-US" sz="900" dirty="0"/>
            </a:p>
          </p:txBody>
        </p:sp>
        <p:sp>
          <p:nvSpPr>
            <p:cNvPr id="144" name="Rectangle 174"/>
            <p:cNvSpPr>
              <a:spLocks noChangeArrowheads="1"/>
            </p:cNvSpPr>
            <p:nvPr/>
          </p:nvSpPr>
          <p:spPr bwMode="auto">
            <a:xfrm>
              <a:off x="5097" y="1279"/>
              <a:ext cx="430" cy="112"/>
            </a:xfrm>
            <a:prstGeom prst="rect">
              <a:avLst/>
            </a:prstGeom>
            <a:noFill/>
            <a:ln w="9525">
              <a:noFill/>
              <a:miter lim="800000"/>
              <a:headEnd/>
              <a:tailEnd/>
            </a:ln>
          </p:spPr>
          <p:txBody>
            <a:bodyPr wrap="none" lIns="0" tIns="0" rIns="0" bIns="0">
              <a:spAutoFit/>
            </a:bodyPr>
            <a:lstStyle/>
            <a:p>
              <a:pPr algn="ctr"/>
              <a:r>
                <a:rPr lang="en-US" sz="900" dirty="0">
                  <a:solidFill>
                    <a:srgbClr val="000000"/>
                  </a:solidFill>
                  <a:latin typeface="Arial" pitchFamily="34" charset="0"/>
                </a:rPr>
                <a:t>Response</a:t>
              </a:r>
              <a:endParaRPr lang="en-US" sz="900" dirty="0"/>
            </a:p>
          </p:txBody>
        </p:sp>
        <p:sp>
          <p:nvSpPr>
            <p:cNvPr id="145" name="Rectangle 175"/>
            <p:cNvSpPr>
              <a:spLocks noChangeArrowheads="1"/>
            </p:cNvSpPr>
            <p:nvPr/>
          </p:nvSpPr>
          <p:spPr bwMode="auto">
            <a:xfrm>
              <a:off x="2714" y="1680"/>
              <a:ext cx="192" cy="149"/>
            </a:xfrm>
            <a:prstGeom prst="rect">
              <a:avLst/>
            </a:prstGeom>
            <a:noFill/>
            <a:ln w="9525">
              <a:noFill/>
              <a:miter lim="800000"/>
              <a:headEnd/>
              <a:tailEnd/>
            </a:ln>
          </p:spPr>
          <p:txBody>
            <a:bodyPr wrap="none" lIns="0" tIns="0" rIns="0" bIns="0">
              <a:spAutoFit/>
            </a:bodyPr>
            <a:lstStyle/>
            <a:p>
              <a:pPr algn="ctr"/>
              <a:r>
                <a:rPr lang="en-US" sz="1200">
                  <a:solidFill>
                    <a:srgbClr val="000000"/>
                  </a:solidFill>
                  <a:latin typeface="Arial" pitchFamily="34" charset="0"/>
                </a:rPr>
                <a:t>MV</a:t>
              </a:r>
              <a:endParaRPr lang="en-US" sz="2400"/>
            </a:p>
          </p:txBody>
        </p:sp>
        <p:sp>
          <p:nvSpPr>
            <p:cNvPr id="146" name="Rectangle 176"/>
            <p:cNvSpPr>
              <a:spLocks noChangeArrowheads="1"/>
            </p:cNvSpPr>
            <p:nvPr/>
          </p:nvSpPr>
          <p:spPr bwMode="auto">
            <a:xfrm>
              <a:off x="4029" y="2189"/>
              <a:ext cx="223" cy="148"/>
            </a:xfrm>
            <a:prstGeom prst="rect">
              <a:avLst/>
            </a:prstGeom>
            <a:noFill/>
            <a:ln w="9525">
              <a:noFill/>
              <a:miter lim="800000"/>
              <a:headEnd/>
              <a:tailEnd/>
            </a:ln>
          </p:spPr>
          <p:txBody>
            <a:bodyPr wrap="none" lIns="0" tIns="0" rIns="0" bIns="0">
              <a:spAutoFit/>
            </a:bodyPr>
            <a:lstStyle/>
            <a:p>
              <a:pPr algn="ctr"/>
              <a:r>
                <a:rPr lang="en-US" sz="1200">
                  <a:solidFill>
                    <a:srgbClr val="000000"/>
                  </a:solidFill>
                  <a:latin typeface="Arial" pitchFamily="34" charset="0"/>
                </a:rPr>
                <a:t>T=0</a:t>
              </a:r>
              <a:endParaRPr lang="en-US" sz="2400"/>
            </a:p>
          </p:txBody>
        </p:sp>
        <p:sp>
          <p:nvSpPr>
            <p:cNvPr id="147" name="Rectangle 177"/>
            <p:cNvSpPr>
              <a:spLocks noChangeArrowheads="1"/>
            </p:cNvSpPr>
            <p:nvPr/>
          </p:nvSpPr>
          <p:spPr bwMode="auto">
            <a:xfrm>
              <a:off x="4944" y="2156"/>
              <a:ext cx="796" cy="101"/>
            </a:xfrm>
            <a:prstGeom prst="rect">
              <a:avLst/>
            </a:prstGeom>
            <a:noFill/>
            <a:ln w="9525">
              <a:noFill/>
              <a:miter lim="800000"/>
              <a:headEnd/>
              <a:tailEnd/>
            </a:ln>
          </p:spPr>
          <p:txBody>
            <a:bodyPr/>
            <a:lstStyle/>
            <a:p>
              <a:endParaRPr lang="en-US"/>
            </a:p>
          </p:txBody>
        </p:sp>
        <p:sp>
          <p:nvSpPr>
            <p:cNvPr id="148" name="Rectangle 178"/>
            <p:cNvSpPr>
              <a:spLocks noChangeArrowheads="1"/>
            </p:cNvSpPr>
            <p:nvPr/>
          </p:nvSpPr>
          <p:spPr bwMode="auto">
            <a:xfrm>
              <a:off x="4184" y="576"/>
              <a:ext cx="1024" cy="101"/>
            </a:xfrm>
            <a:prstGeom prst="rect">
              <a:avLst/>
            </a:prstGeom>
            <a:noFill/>
            <a:ln w="9525">
              <a:noFill/>
              <a:miter lim="800000"/>
              <a:headEnd/>
              <a:tailEnd/>
            </a:ln>
          </p:spPr>
          <p:txBody>
            <a:bodyPr/>
            <a:lstStyle/>
            <a:p>
              <a:endParaRPr lang="en-US"/>
            </a:p>
          </p:txBody>
        </p:sp>
        <p:sp>
          <p:nvSpPr>
            <p:cNvPr id="149" name="Rectangle 179"/>
            <p:cNvSpPr>
              <a:spLocks noChangeArrowheads="1"/>
            </p:cNvSpPr>
            <p:nvPr/>
          </p:nvSpPr>
          <p:spPr bwMode="auto">
            <a:xfrm>
              <a:off x="4253" y="1445"/>
              <a:ext cx="1055" cy="101"/>
            </a:xfrm>
            <a:prstGeom prst="rect">
              <a:avLst/>
            </a:prstGeom>
            <a:noFill/>
            <a:ln w="9525">
              <a:noFill/>
              <a:miter lim="800000"/>
              <a:headEnd/>
              <a:tailEnd/>
            </a:ln>
          </p:spPr>
          <p:txBody>
            <a:bodyPr/>
            <a:lstStyle/>
            <a:p>
              <a:endParaRPr lang="en-US"/>
            </a:p>
          </p:txBody>
        </p:sp>
        <p:sp>
          <p:nvSpPr>
            <p:cNvPr id="150" name="Rectangle 180"/>
            <p:cNvSpPr>
              <a:spLocks noChangeArrowheads="1"/>
            </p:cNvSpPr>
            <p:nvPr/>
          </p:nvSpPr>
          <p:spPr bwMode="auto">
            <a:xfrm>
              <a:off x="4524" y="1402"/>
              <a:ext cx="627" cy="112"/>
            </a:xfrm>
            <a:prstGeom prst="rect">
              <a:avLst/>
            </a:prstGeom>
            <a:noFill/>
            <a:ln w="9525">
              <a:noFill/>
              <a:miter lim="800000"/>
              <a:headEnd/>
              <a:tailEnd/>
            </a:ln>
          </p:spPr>
          <p:txBody>
            <a:bodyPr wrap="none" lIns="0" tIns="0" rIns="0" bIns="0">
              <a:spAutoFit/>
            </a:bodyPr>
            <a:lstStyle/>
            <a:p>
              <a:pPr algn="ctr"/>
              <a:r>
                <a:rPr lang="en-US" sz="900">
                  <a:solidFill>
                    <a:srgbClr val="CC0000"/>
                  </a:solidFill>
                  <a:latin typeface="Arial Unicode MS" pitchFamily="34" charset="-128"/>
                </a:rPr>
                <a:t>Control Funnel</a:t>
              </a:r>
              <a:endParaRPr lang="en-US" sz="2400">
                <a:latin typeface="Arial Unicode MS" pitchFamily="34" charset="-128"/>
              </a:endParaRPr>
            </a:p>
          </p:txBody>
        </p:sp>
        <p:sp>
          <p:nvSpPr>
            <p:cNvPr id="151" name="Line 181"/>
            <p:cNvSpPr>
              <a:spLocks noChangeShapeType="1"/>
            </p:cNvSpPr>
            <p:nvPr/>
          </p:nvSpPr>
          <p:spPr bwMode="auto">
            <a:xfrm flipV="1">
              <a:off x="4175" y="928"/>
              <a:ext cx="987" cy="443"/>
            </a:xfrm>
            <a:prstGeom prst="line">
              <a:avLst/>
            </a:prstGeom>
            <a:noFill/>
            <a:ln w="19050">
              <a:solidFill>
                <a:srgbClr val="CC0000"/>
              </a:solidFill>
              <a:round/>
              <a:headEnd/>
              <a:tailEnd/>
            </a:ln>
          </p:spPr>
          <p:txBody>
            <a:bodyPr/>
            <a:lstStyle/>
            <a:p>
              <a:endParaRPr lang="en-US"/>
            </a:p>
          </p:txBody>
        </p:sp>
        <p:sp>
          <p:nvSpPr>
            <p:cNvPr id="152" name="Line 182"/>
            <p:cNvSpPr>
              <a:spLocks noChangeShapeType="1"/>
            </p:cNvSpPr>
            <p:nvPr/>
          </p:nvSpPr>
          <p:spPr bwMode="auto">
            <a:xfrm>
              <a:off x="4169" y="719"/>
              <a:ext cx="998" cy="204"/>
            </a:xfrm>
            <a:prstGeom prst="line">
              <a:avLst/>
            </a:prstGeom>
            <a:noFill/>
            <a:ln w="19050">
              <a:solidFill>
                <a:srgbClr val="CC0000"/>
              </a:solidFill>
              <a:round/>
              <a:headEnd/>
              <a:tailEnd/>
            </a:ln>
          </p:spPr>
          <p:txBody>
            <a:bodyPr/>
            <a:lstStyle/>
            <a:p>
              <a:endParaRPr lang="en-US"/>
            </a:p>
          </p:txBody>
        </p:sp>
        <p:sp>
          <p:nvSpPr>
            <p:cNvPr id="153" name="Line 183"/>
            <p:cNvSpPr>
              <a:spLocks noChangeShapeType="1"/>
            </p:cNvSpPr>
            <p:nvPr/>
          </p:nvSpPr>
          <p:spPr bwMode="auto">
            <a:xfrm>
              <a:off x="4136" y="1860"/>
              <a:ext cx="171" cy="82"/>
            </a:xfrm>
            <a:prstGeom prst="line">
              <a:avLst/>
            </a:prstGeom>
            <a:noFill/>
            <a:ln w="7938">
              <a:solidFill>
                <a:srgbClr val="3333CC"/>
              </a:solidFill>
              <a:prstDash val="dash"/>
              <a:round/>
              <a:headEnd/>
              <a:tailEnd/>
            </a:ln>
          </p:spPr>
          <p:txBody>
            <a:bodyPr/>
            <a:lstStyle/>
            <a:p>
              <a:endParaRPr lang="en-US"/>
            </a:p>
          </p:txBody>
        </p:sp>
        <p:sp>
          <p:nvSpPr>
            <p:cNvPr id="154" name="Line 184"/>
            <p:cNvSpPr>
              <a:spLocks noChangeShapeType="1"/>
            </p:cNvSpPr>
            <p:nvPr/>
          </p:nvSpPr>
          <p:spPr bwMode="auto">
            <a:xfrm>
              <a:off x="4311" y="1942"/>
              <a:ext cx="182" cy="31"/>
            </a:xfrm>
            <a:prstGeom prst="line">
              <a:avLst/>
            </a:prstGeom>
            <a:noFill/>
            <a:ln w="7938">
              <a:solidFill>
                <a:srgbClr val="3333CC"/>
              </a:solidFill>
              <a:prstDash val="dash"/>
              <a:round/>
              <a:headEnd/>
              <a:tailEnd/>
            </a:ln>
          </p:spPr>
          <p:txBody>
            <a:bodyPr/>
            <a:lstStyle/>
            <a:p>
              <a:endParaRPr lang="en-US"/>
            </a:p>
          </p:txBody>
        </p:sp>
        <p:sp>
          <p:nvSpPr>
            <p:cNvPr id="155" name="Line 185"/>
            <p:cNvSpPr>
              <a:spLocks noChangeShapeType="1"/>
            </p:cNvSpPr>
            <p:nvPr/>
          </p:nvSpPr>
          <p:spPr bwMode="auto">
            <a:xfrm>
              <a:off x="4501" y="1973"/>
              <a:ext cx="661" cy="1"/>
            </a:xfrm>
            <a:prstGeom prst="line">
              <a:avLst/>
            </a:prstGeom>
            <a:noFill/>
            <a:ln w="7938">
              <a:solidFill>
                <a:srgbClr val="3333CC"/>
              </a:solidFill>
              <a:prstDash val="dash"/>
              <a:round/>
              <a:headEnd/>
              <a:tailEnd/>
            </a:ln>
          </p:spPr>
          <p:txBody>
            <a:bodyPr/>
            <a:lstStyle/>
            <a:p>
              <a:endParaRPr lang="en-US"/>
            </a:p>
          </p:txBody>
        </p:sp>
        <p:grpSp>
          <p:nvGrpSpPr>
            <p:cNvPr id="156" name="Group 186"/>
            <p:cNvGrpSpPr>
              <a:grpSpLocks/>
            </p:cNvGrpSpPr>
            <p:nvPr/>
          </p:nvGrpSpPr>
          <p:grpSpPr bwMode="auto">
            <a:xfrm>
              <a:off x="4620" y="1994"/>
              <a:ext cx="324" cy="166"/>
              <a:chOff x="4620" y="1994"/>
              <a:chExt cx="376" cy="160"/>
            </a:xfrm>
          </p:grpSpPr>
          <p:sp>
            <p:nvSpPr>
              <p:cNvPr id="167" name="Line 187"/>
              <p:cNvSpPr>
                <a:spLocks noChangeShapeType="1"/>
              </p:cNvSpPr>
              <p:nvPr/>
            </p:nvSpPr>
            <p:spPr bwMode="auto">
              <a:xfrm flipH="1" flipV="1">
                <a:off x="4658" y="2010"/>
                <a:ext cx="338" cy="144"/>
              </a:xfrm>
              <a:prstGeom prst="line">
                <a:avLst/>
              </a:prstGeom>
              <a:noFill/>
              <a:ln w="7938">
                <a:solidFill>
                  <a:srgbClr val="CC0000"/>
                </a:solidFill>
                <a:round/>
                <a:headEnd/>
                <a:tailEnd/>
              </a:ln>
            </p:spPr>
            <p:txBody>
              <a:bodyPr/>
              <a:lstStyle/>
              <a:p>
                <a:endParaRPr lang="en-US"/>
              </a:p>
            </p:txBody>
          </p:sp>
          <p:sp>
            <p:nvSpPr>
              <p:cNvPr id="168" name="Freeform 188"/>
              <p:cNvSpPr>
                <a:spLocks/>
              </p:cNvSpPr>
              <p:nvPr/>
            </p:nvSpPr>
            <p:spPr bwMode="auto">
              <a:xfrm>
                <a:off x="4620" y="1994"/>
                <a:ext cx="66" cy="45"/>
              </a:xfrm>
              <a:custGeom>
                <a:avLst/>
                <a:gdLst>
                  <a:gd name="T0" fmla="*/ 34 w 130"/>
                  <a:gd name="T1" fmla="*/ 2 h 91"/>
                  <a:gd name="T2" fmla="*/ 0 w 130"/>
                  <a:gd name="T3" fmla="*/ 0 h 91"/>
                  <a:gd name="T4" fmla="*/ 25 w 130"/>
                  <a:gd name="T5" fmla="*/ 22 h 91"/>
                  <a:gd name="T6" fmla="*/ 20 w 130"/>
                  <a:gd name="T7" fmla="*/ 8 h 91"/>
                  <a:gd name="T8" fmla="*/ 34 w 130"/>
                  <a:gd name="T9" fmla="*/ 2 h 91"/>
                  <a:gd name="T10" fmla="*/ 0 60000 65536"/>
                  <a:gd name="T11" fmla="*/ 0 60000 65536"/>
                  <a:gd name="T12" fmla="*/ 0 60000 65536"/>
                  <a:gd name="T13" fmla="*/ 0 60000 65536"/>
                  <a:gd name="T14" fmla="*/ 0 60000 65536"/>
                  <a:gd name="T15" fmla="*/ 0 w 130"/>
                  <a:gd name="T16" fmla="*/ 0 h 91"/>
                  <a:gd name="T17" fmla="*/ 130 w 130"/>
                  <a:gd name="T18" fmla="*/ 91 h 91"/>
                </a:gdLst>
                <a:ahLst/>
                <a:cxnLst>
                  <a:cxn ang="T10">
                    <a:pos x="T0" y="T1"/>
                  </a:cxn>
                  <a:cxn ang="T11">
                    <a:pos x="T2" y="T3"/>
                  </a:cxn>
                  <a:cxn ang="T12">
                    <a:pos x="T4" y="T5"/>
                  </a:cxn>
                  <a:cxn ang="T13">
                    <a:pos x="T6" y="T7"/>
                  </a:cxn>
                  <a:cxn ang="T14">
                    <a:pos x="T8" y="T9"/>
                  </a:cxn>
                </a:cxnLst>
                <a:rect l="T15" t="T16" r="T17" b="T18"/>
                <a:pathLst>
                  <a:path w="130" h="91">
                    <a:moveTo>
                      <a:pt x="130" y="8"/>
                    </a:moveTo>
                    <a:lnTo>
                      <a:pt x="0" y="0"/>
                    </a:lnTo>
                    <a:lnTo>
                      <a:pt x="98" y="91"/>
                    </a:lnTo>
                    <a:lnTo>
                      <a:pt x="78" y="34"/>
                    </a:lnTo>
                    <a:lnTo>
                      <a:pt x="130" y="8"/>
                    </a:lnTo>
                    <a:close/>
                  </a:path>
                </a:pathLst>
              </a:custGeom>
              <a:solidFill>
                <a:srgbClr val="CC0000"/>
              </a:solidFill>
              <a:ln w="9525">
                <a:noFill/>
                <a:round/>
                <a:headEnd/>
                <a:tailEnd/>
              </a:ln>
            </p:spPr>
            <p:txBody>
              <a:bodyPr/>
              <a:lstStyle/>
              <a:p>
                <a:endParaRPr lang="en-US"/>
              </a:p>
            </p:txBody>
          </p:sp>
        </p:grpSp>
        <p:sp>
          <p:nvSpPr>
            <p:cNvPr id="157" name="Rectangle 189"/>
            <p:cNvSpPr>
              <a:spLocks noChangeArrowheads="1"/>
            </p:cNvSpPr>
            <p:nvPr/>
          </p:nvSpPr>
          <p:spPr bwMode="auto">
            <a:xfrm>
              <a:off x="4261" y="946"/>
              <a:ext cx="668" cy="101"/>
            </a:xfrm>
            <a:prstGeom prst="rect">
              <a:avLst/>
            </a:prstGeom>
            <a:noFill/>
            <a:ln w="9525">
              <a:noFill/>
              <a:miter lim="800000"/>
              <a:headEnd/>
              <a:tailEnd/>
            </a:ln>
          </p:spPr>
          <p:txBody>
            <a:bodyPr/>
            <a:lstStyle/>
            <a:p>
              <a:endParaRPr lang="en-US"/>
            </a:p>
          </p:txBody>
        </p:sp>
        <p:sp>
          <p:nvSpPr>
            <p:cNvPr id="158" name="Rectangle 190"/>
            <p:cNvSpPr>
              <a:spLocks noChangeArrowheads="1"/>
            </p:cNvSpPr>
            <p:nvPr/>
          </p:nvSpPr>
          <p:spPr bwMode="auto">
            <a:xfrm>
              <a:off x="3408" y="853"/>
              <a:ext cx="786" cy="111"/>
            </a:xfrm>
            <a:prstGeom prst="rect">
              <a:avLst/>
            </a:prstGeom>
            <a:noFill/>
            <a:ln w="9525">
              <a:noFill/>
              <a:miter lim="800000"/>
              <a:headEnd/>
              <a:tailEnd/>
            </a:ln>
          </p:spPr>
          <p:txBody>
            <a:bodyPr wrap="none" lIns="0" tIns="0" rIns="0" bIns="0">
              <a:spAutoFit/>
            </a:bodyPr>
            <a:lstStyle/>
            <a:p>
              <a:pPr algn="ctr"/>
              <a:r>
                <a:rPr lang="en-US" sz="900">
                  <a:solidFill>
                    <a:srgbClr val="CC0000"/>
                  </a:solidFill>
                  <a:latin typeface="Arial Unicode MS" pitchFamily="34" charset="-128"/>
                </a:rPr>
                <a:t>Optimal Response</a:t>
              </a:r>
              <a:endParaRPr lang="en-US" sz="2400">
                <a:latin typeface="Arial Unicode MS" pitchFamily="34" charset="-128"/>
              </a:endParaRPr>
            </a:p>
          </p:txBody>
        </p:sp>
        <p:sp>
          <p:nvSpPr>
            <p:cNvPr id="159" name="Line 191"/>
            <p:cNvSpPr>
              <a:spLocks noChangeShapeType="1"/>
            </p:cNvSpPr>
            <p:nvPr/>
          </p:nvSpPr>
          <p:spPr bwMode="auto">
            <a:xfrm>
              <a:off x="4140" y="926"/>
              <a:ext cx="1415" cy="1"/>
            </a:xfrm>
            <a:prstGeom prst="line">
              <a:avLst/>
            </a:prstGeom>
            <a:noFill/>
            <a:ln w="12700">
              <a:solidFill>
                <a:srgbClr val="000000"/>
              </a:solidFill>
              <a:prstDash val="sysDot"/>
              <a:round/>
              <a:headEnd/>
              <a:tailEnd/>
            </a:ln>
          </p:spPr>
          <p:txBody>
            <a:bodyPr/>
            <a:lstStyle/>
            <a:p>
              <a:endParaRPr lang="en-US"/>
            </a:p>
          </p:txBody>
        </p:sp>
        <p:grpSp>
          <p:nvGrpSpPr>
            <p:cNvPr id="160" name="Group 192"/>
            <p:cNvGrpSpPr>
              <a:grpSpLocks/>
            </p:cNvGrpSpPr>
            <p:nvPr/>
          </p:nvGrpSpPr>
          <p:grpSpPr bwMode="auto">
            <a:xfrm rot="9235919">
              <a:off x="4059" y="897"/>
              <a:ext cx="134" cy="152"/>
              <a:chOff x="4516" y="1260"/>
              <a:chExt cx="134" cy="152"/>
            </a:xfrm>
          </p:grpSpPr>
          <p:sp>
            <p:nvSpPr>
              <p:cNvPr id="165" name="Line 193"/>
              <p:cNvSpPr>
                <a:spLocks noChangeShapeType="1"/>
              </p:cNvSpPr>
              <p:nvPr/>
            </p:nvSpPr>
            <p:spPr bwMode="auto">
              <a:xfrm flipH="1" flipV="1">
                <a:off x="4543" y="1290"/>
                <a:ext cx="107" cy="122"/>
              </a:xfrm>
              <a:prstGeom prst="line">
                <a:avLst/>
              </a:prstGeom>
              <a:noFill/>
              <a:ln w="7938">
                <a:solidFill>
                  <a:srgbClr val="CC0000"/>
                </a:solidFill>
                <a:round/>
                <a:headEnd/>
                <a:tailEnd/>
              </a:ln>
            </p:spPr>
            <p:txBody>
              <a:bodyPr/>
              <a:lstStyle/>
              <a:p>
                <a:endParaRPr lang="en-US"/>
              </a:p>
            </p:txBody>
          </p:sp>
          <p:sp>
            <p:nvSpPr>
              <p:cNvPr id="166" name="Freeform 194"/>
              <p:cNvSpPr>
                <a:spLocks/>
              </p:cNvSpPr>
              <p:nvPr/>
            </p:nvSpPr>
            <p:spPr bwMode="auto">
              <a:xfrm>
                <a:off x="4516" y="1260"/>
                <a:ext cx="57" cy="63"/>
              </a:xfrm>
              <a:custGeom>
                <a:avLst/>
                <a:gdLst>
                  <a:gd name="T0" fmla="*/ 29 w 114"/>
                  <a:gd name="T1" fmla="*/ 17 h 126"/>
                  <a:gd name="T2" fmla="*/ 0 w 114"/>
                  <a:gd name="T3" fmla="*/ 0 h 126"/>
                  <a:gd name="T4" fmla="*/ 13 w 114"/>
                  <a:gd name="T5" fmla="*/ 32 h 126"/>
                  <a:gd name="T6" fmla="*/ 14 w 114"/>
                  <a:gd name="T7" fmla="*/ 17 h 126"/>
                  <a:gd name="T8" fmla="*/ 29 w 114"/>
                  <a:gd name="T9" fmla="*/ 17 h 126"/>
                  <a:gd name="T10" fmla="*/ 0 60000 65536"/>
                  <a:gd name="T11" fmla="*/ 0 60000 65536"/>
                  <a:gd name="T12" fmla="*/ 0 60000 65536"/>
                  <a:gd name="T13" fmla="*/ 0 60000 65536"/>
                  <a:gd name="T14" fmla="*/ 0 60000 65536"/>
                  <a:gd name="T15" fmla="*/ 0 w 114"/>
                  <a:gd name="T16" fmla="*/ 0 h 126"/>
                  <a:gd name="T17" fmla="*/ 114 w 114"/>
                  <a:gd name="T18" fmla="*/ 126 h 126"/>
                </a:gdLst>
                <a:ahLst/>
                <a:cxnLst>
                  <a:cxn ang="T10">
                    <a:pos x="T0" y="T1"/>
                  </a:cxn>
                  <a:cxn ang="T11">
                    <a:pos x="T2" y="T3"/>
                  </a:cxn>
                  <a:cxn ang="T12">
                    <a:pos x="T4" y="T5"/>
                  </a:cxn>
                  <a:cxn ang="T13">
                    <a:pos x="T6" y="T7"/>
                  </a:cxn>
                  <a:cxn ang="T14">
                    <a:pos x="T8" y="T9"/>
                  </a:cxn>
                </a:cxnLst>
                <a:rect l="T15" t="T16" r="T17" b="T18"/>
                <a:pathLst>
                  <a:path w="114" h="126">
                    <a:moveTo>
                      <a:pt x="114" y="66"/>
                    </a:moveTo>
                    <a:lnTo>
                      <a:pt x="0" y="0"/>
                    </a:lnTo>
                    <a:lnTo>
                      <a:pt x="52" y="126"/>
                    </a:lnTo>
                    <a:lnTo>
                      <a:pt x="57" y="66"/>
                    </a:lnTo>
                    <a:lnTo>
                      <a:pt x="114" y="66"/>
                    </a:lnTo>
                    <a:close/>
                  </a:path>
                </a:pathLst>
              </a:custGeom>
              <a:solidFill>
                <a:srgbClr val="CC0000"/>
              </a:solidFill>
              <a:ln w="9525">
                <a:noFill/>
                <a:round/>
                <a:headEnd/>
                <a:tailEnd/>
              </a:ln>
            </p:spPr>
            <p:txBody>
              <a:bodyPr/>
              <a:lstStyle/>
              <a:p>
                <a:endParaRPr lang="en-US"/>
              </a:p>
            </p:txBody>
          </p:sp>
        </p:grpSp>
        <p:sp>
          <p:nvSpPr>
            <p:cNvPr id="161" name="Rectangle 195"/>
            <p:cNvSpPr>
              <a:spLocks noChangeArrowheads="1"/>
            </p:cNvSpPr>
            <p:nvPr/>
          </p:nvSpPr>
          <p:spPr bwMode="auto">
            <a:xfrm>
              <a:off x="3331" y="1117"/>
              <a:ext cx="350" cy="111"/>
            </a:xfrm>
            <a:prstGeom prst="rect">
              <a:avLst/>
            </a:prstGeom>
            <a:noFill/>
            <a:ln w="9525">
              <a:noFill/>
              <a:miter lim="800000"/>
              <a:headEnd/>
              <a:tailEnd/>
            </a:ln>
          </p:spPr>
          <p:txBody>
            <a:bodyPr wrap="none" lIns="0" tIns="0" rIns="0" bIns="0">
              <a:spAutoFit/>
            </a:bodyPr>
            <a:lstStyle/>
            <a:p>
              <a:pPr algn="ctr"/>
              <a:r>
                <a:rPr lang="en-US" sz="900">
                  <a:solidFill>
                    <a:srgbClr val="CC0000"/>
                  </a:solidFill>
                  <a:latin typeface="Arial Unicode MS" pitchFamily="34" charset="-128"/>
                </a:rPr>
                <a:t>Setpoint</a:t>
              </a:r>
              <a:endParaRPr lang="en-US" sz="2400">
                <a:latin typeface="Arial Unicode MS" pitchFamily="34" charset="-128"/>
              </a:endParaRPr>
            </a:p>
          </p:txBody>
        </p:sp>
        <p:grpSp>
          <p:nvGrpSpPr>
            <p:cNvPr id="162" name="Group 196"/>
            <p:cNvGrpSpPr>
              <a:grpSpLocks/>
            </p:cNvGrpSpPr>
            <p:nvPr/>
          </p:nvGrpSpPr>
          <p:grpSpPr bwMode="auto">
            <a:xfrm rot="11067999">
              <a:off x="3510" y="1209"/>
              <a:ext cx="134" cy="152"/>
              <a:chOff x="4516" y="1260"/>
              <a:chExt cx="134" cy="152"/>
            </a:xfrm>
          </p:grpSpPr>
          <p:sp>
            <p:nvSpPr>
              <p:cNvPr id="163" name="Line 197"/>
              <p:cNvSpPr>
                <a:spLocks noChangeShapeType="1"/>
              </p:cNvSpPr>
              <p:nvPr/>
            </p:nvSpPr>
            <p:spPr bwMode="auto">
              <a:xfrm flipH="1" flipV="1">
                <a:off x="4543" y="1290"/>
                <a:ext cx="107" cy="122"/>
              </a:xfrm>
              <a:prstGeom prst="line">
                <a:avLst/>
              </a:prstGeom>
              <a:noFill/>
              <a:ln w="7938">
                <a:solidFill>
                  <a:srgbClr val="CC0000"/>
                </a:solidFill>
                <a:round/>
                <a:headEnd/>
                <a:tailEnd/>
              </a:ln>
            </p:spPr>
            <p:txBody>
              <a:bodyPr/>
              <a:lstStyle/>
              <a:p>
                <a:endParaRPr lang="en-US"/>
              </a:p>
            </p:txBody>
          </p:sp>
          <p:sp>
            <p:nvSpPr>
              <p:cNvPr id="164" name="Freeform 198"/>
              <p:cNvSpPr>
                <a:spLocks/>
              </p:cNvSpPr>
              <p:nvPr/>
            </p:nvSpPr>
            <p:spPr bwMode="auto">
              <a:xfrm>
                <a:off x="4516" y="1260"/>
                <a:ext cx="57" cy="63"/>
              </a:xfrm>
              <a:custGeom>
                <a:avLst/>
                <a:gdLst>
                  <a:gd name="T0" fmla="*/ 29 w 114"/>
                  <a:gd name="T1" fmla="*/ 17 h 126"/>
                  <a:gd name="T2" fmla="*/ 0 w 114"/>
                  <a:gd name="T3" fmla="*/ 0 h 126"/>
                  <a:gd name="T4" fmla="*/ 13 w 114"/>
                  <a:gd name="T5" fmla="*/ 32 h 126"/>
                  <a:gd name="T6" fmla="*/ 14 w 114"/>
                  <a:gd name="T7" fmla="*/ 17 h 126"/>
                  <a:gd name="T8" fmla="*/ 29 w 114"/>
                  <a:gd name="T9" fmla="*/ 17 h 126"/>
                  <a:gd name="T10" fmla="*/ 0 60000 65536"/>
                  <a:gd name="T11" fmla="*/ 0 60000 65536"/>
                  <a:gd name="T12" fmla="*/ 0 60000 65536"/>
                  <a:gd name="T13" fmla="*/ 0 60000 65536"/>
                  <a:gd name="T14" fmla="*/ 0 60000 65536"/>
                  <a:gd name="T15" fmla="*/ 0 w 114"/>
                  <a:gd name="T16" fmla="*/ 0 h 126"/>
                  <a:gd name="T17" fmla="*/ 114 w 114"/>
                  <a:gd name="T18" fmla="*/ 126 h 126"/>
                </a:gdLst>
                <a:ahLst/>
                <a:cxnLst>
                  <a:cxn ang="T10">
                    <a:pos x="T0" y="T1"/>
                  </a:cxn>
                  <a:cxn ang="T11">
                    <a:pos x="T2" y="T3"/>
                  </a:cxn>
                  <a:cxn ang="T12">
                    <a:pos x="T4" y="T5"/>
                  </a:cxn>
                  <a:cxn ang="T13">
                    <a:pos x="T6" y="T7"/>
                  </a:cxn>
                  <a:cxn ang="T14">
                    <a:pos x="T8" y="T9"/>
                  </a:cxn>
                </a:cxnLst>
                <a:rect l="T15" t="T16" r="T17" b="T18"/>
                <a:pathLst>
                  <a:path w="114" h="126">
                    <a:moveTo>
                      <a:pt x="114" y="66"/>
                    </a:moveTo>
                    <a:lnTo>
                      <a:pt x="0" y="0"/>
                    </a:lnTo>
                    <a:lnTo>
                      <a:pt x="52" y="126"/>
                    </a:lnTo>
                    <a:lnTo>
                      <a:pt x="57" y="66"/>
                    </a:lnTo>
                    <a:lnTo>
                      <a:pt x="114" y="66"/>
                    </a:lnTo>
                    <a:close/>
                  </a:path>
                </a:pathLst>
              </a:custGeom>
              <a:solidFill>
                <a:srgbClr val="CC0000"/>
              </a:solidFill>
              <a:ln w="9525">
                <a:noFill/>
                <a:round/>
                <a:headEnd/>
                <a:tailEnd/>
              </a:ln>
            </p:spPr>
            <p:txBody>
              <a:bodyPr/>
              <a:lstStyle/>
              <a:p>
                <a:endParaRPr lang="en-US"/>
              </a:p>
            </p:txBody>
          </p:sp>
        </p:grpSp>
      </p:grpSp>
      <p:pic>
        <p:nvPicPr>
          <p:cNvPr id="52" name="Picture 204"/>
          <p:cNvPicPr>
            <a:picLocks noChangeAspect="1" noChangeArrowheads="1"/>
          </p:cNvPicPr>
          <p:nvPr/>
        </p:nvPicPr>
        <p:blipFill>
          <a:blip r:embed="rId2" cstate="print"/>
          <a:srcRect/>
          <a:stretch>
            <a:fillRect/>
          </a:stretch>
        </p:blipFill>
        <p:spPr bwMode="auto">
          <a:xfrm>
            <a:off x="7508920" y="3778525"/>
            <a:ext cx="3505200" cy="2433637"/>
          </a:xfrm>
          <a:prstGeom prst="rect">
            <a:avLst/>
          </a:prstGeom>
          <a:noFill/>
          <a:ln w="9525">
            <a:noFill/>
            <a:miter lim="800000"/>
            <a:headEnd/>
            <a:tailEnd/>
          </a:ln>
        </p:spPr>
      </p:pic>
      <p:pic>
        <p:nvPicPr>
          <p:cNvPr id="51" name="Picture 50"/>
          <p:cNvPicPr>
            <a:picLocks noChangeAspect="1" noChangeArrowheads="1"/>
          </p:cNvPicPr>
          <p:nvPr/>
        </p:nvPicPr>
        <p:blipFill>
          <a:blip r:embed="rId3" cstate="print"/>
          <a:srcRect/>
          <a:stretch>
            <a:fillRect/>
          </a:stretch>
        </p:blipFill>
        <p:spPr bwMode="auto">
          <a:xfrm>
            <a:off x="9625588" y="3697561"/>
            <a:ext cx="2153707" cy="2808349"/>
          </a:xfrm>
          <a:prstGeom prst="rect">
            <a:avLst/>
          </a:prstGeom>
          <a:noFill/>
          <a:ln w="12699">
            <a:noFill/>
            <a:miter lim="800000"/>
            <a:headEnd type="none" w="sm" len="sm"/>
            <a:tailEnd type="none" w="sm" len="sm"/>
          </a:ln>
        </p:spPr>
      </p:pic>
    </p:spTree>
    <p:extLst>
      <p:ext uri="{BB962C8B-B14F-4D97-AF65-F5344CB8AC3E}">
        <p14:creationId xmlns:p14="http://schemas.microsoft.com/office/powerpoint/2010/main" val="261369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61111E-6 -7.40741E-7 L -0.16371 0.28588 " pathEditMode="relative" rAng="0" ptsTypes="AA">
                                      <p:cBhvr>
                                        <p:cTn id="6" dur="2000" fill="hold"/>
                                        <p:tgtEl>
                                          <p:spTgt spid="8"/>
                                        </p:tgtEl>
                                        <p:attrNameLst>
                                          <p:attrName>ppt_x</p:attrName>
                                          <p:attrName>ppt_y</p:attrName>
                                        </p:attrNameLst>
                                      </p:cBhvr>
                                      <p:rCtr x="-8194" y="142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Overview"/>
          <p:cNvPicPr>
            <a:picLocks noChangeAspect="1" noChangeArrowheads="1"/>
          </p:cNvPicPr>
          <p:nvPr/>
        </p:nvPicPr>
        <p:blipFill>
          <a:blip r:embed="rId2" cstate="print"/>
          <a:srcRect/>
          <a:stretch>
            <a:fillRect/>
          </a:stretch>
        </p:blipFill>
        <p:spPr bwMode="auto">
          <a:xfrm>
            <a:off x="2314975" y="228412"/>
            <a:ext cx="7553325" cy="5665788"/>
          </a:xfrm>
          <a:prstGeom prst="rect">
            <a:avLst/>
          </a:prstGeom>
          <a:noFill/>
          <a:ln w="9525">
            <a:noFill/>
            <a:miter lim="800000"/>
            <a:headEnd/>
            <a:tailEnd/>
          </a:ln>
        </p:spPr>
      </p:pic>
      <p:sp>
        <p:nvSpPr>
          <p:cNvPr id="24579" name="Rectangle 2"/>
          <p:cNvSpPr>
            <a:spLocks noGrp="1" noChangeArrowheads="1"/>
          </p:cNvSpPr>
          <p:nvPr>
            <p:ph type="title"/>
          </p:nvPr>
        </p:nvSpPr>
        <p:spPr>
          <a:xfrm>
            <a:off x="560388" y="196568"/>
            <a:ext cx="10480675" cy="498475"/>
          </a:xfrm>
        </p:spPr>
        <p:txBody>
          <a:bodyPr/>
          <a:lstStyle/>
          <a:p>
            <a:r>
              <a:rPr lang="fi-FI" dirty="0"/>
              <a:t>TISSUE MACHINE – Energy &amp; GRADE CHANGE Optimization</a:t>
            </a:r>
            <a:endParaRPr lang="en-US" dirty="0"/>
          </a:p>
        </p:txBody>
      </p:sp>
      <p:sp>
        <p:nvSpPr>
          <p:cNvPr id="5" name="Rectangle 4"/>
          <p:cNvSpPr>
            <a:spLocks noChangeArrowheads="1"/>
          </p:cNvSpPr>
          <p:nvPr/>
        </p:nvSpPr>
        <p:spPr bwMode="auto">
          <a:xfrm>
            <a:off x="2090555" y="5514882"/>
            <a:ext cx="8115300" cy="415925"/>
          </a:xfrm>
          <a:prstGeom prst="rect">
            <a:avLst/>
          </a:prstGeom>
          <a:solidFill>
            <a:schemeClr val="bg2"/>
          </a:solidFill>
          <a:ln w="12700" algn="ctr">
            <a:solidFill>
              <a:srgbClr val="000000"/>
            </a:solidFill>
            <a:miter lim="800000"/>
            <a:headEnd/>
            <a:tailEnd/>
          </a:ln>
        </p:spPr>
        <p:txBody>
          <a:bodyPr wrap="square" anchor="b">
            <a:spAutoFit/>
          </a:bodyPr>
          <a:lstStyle/>
          <a:p>
            <a:pPr algn="ctr">
              <a:lnSpc>
                <a:spcPct val="85000"/>
              </a:lnSpc>
              <a:spcBef>
                <a:spcPct val="30000"/>
              </a:spcBef>
              <a:buClr>
                <a:srgbClr val="DC241F"/>
              </a:buClr>
            </a:pPr>
            <a:r>
              <a:rPr lang="en-US" sz="2400" i="1" dirty="0">
                <a:solidFill>
                  <a:srgbClr val="FF0000"/>
                </a:solidFill>
                <a:latin typeface="Arial Black" pitchFamily="34" charset="0"/>
              </a:rPr>
              <a:t>Energy cost savings of $1.30/ton</a:t>
            </a:r>
          </a:p>
        </p:txBody>
      </p:sp>
      <p:sp>
        <p:nvSpPr>
          <p:cNvPr id="6" name="Rectangle 6"/>
          <p:cNvSpPr>
            <a:spLocks noChangeArrowheads="1"/>
          </p:cNvSpPr>
          <p:nvPr/>
        </p:nvSpPr>
        <p:spPr bwMode="auto">
          <a:xfrm>
            <a:off x="2095500" y="5967414"/>
            <a:ext cx="8115300" cy="415925"/>
          </a:xfrm>
          <a:prstGeom prst="rect">
            <a:avLst/>
          </a:prstGeom>
          <a:solidFill>
            <a:schemeClr val="bg2"/>
          </a:solidFill>
          <a:ln w="12700" algn="ctr">
            <a:solidFill>
              <a:srgbClr val="000000"/>
            </a:solidFill>
            <a:miter lim="800000"/>
            <a:headEnd/>
            <a:tailEnd/>
          </a:ln>
        </p:spPr>
        <p:txBody>
          <a:bodyPr anchor="b">
            <a:spAutoFit/>
          </a:bodyPr>
          <a:lstStyle/>
          <a:p>
            <a:pPr algn="ctr">
              <a:lnSpc>
                <a:spcPct val="85000"/>
              </a:lnSpc>
              <a:spcBef>
                <a:spcPct val="30000"/>
              </a:spcBef>
              <a:buClr>
                <a:srgbClr val="DC241F"/>
              </a:buClr>
            </a:pPr>
            <a:r>
              <a:rPr lang="en-US" sz="2400" i="1" dirty="0">
                <a:solidFill>
                  <a:srgbClr val="FF0000"/>
                </a:solidFill>
                <a:latin typeface="Arial Black" pitchFamily="34" charset="0"/>
              </a:rPr>
              <a:t>Annual production increased by 135 tons</a:t>
            </a:r>
          </a:p>
        </p:txBody>
      </p:sp>
    </p:spTree>
    <p:extLst>
      <p:ext uri="{BB962C8B-B14F-4D97-AF65-F5344CB8AC3E}">
        <p14:creationId xmlns:p14="http://schemas.microsoft.com/office/powerpoint/2010/main" val="3242226646"/>
      </p:ext>
    </p:extLst>
  </p:cSld>
  <p:clrMapOvr>
    <a:masterClrMapping/>
  </p:clrMapOvr>
  <p:transition advClick="0">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728" name="Rectangle 544"/>
          <p:cNvSpPr>
            <a:spLocks noGrp="1" noChangeArrowheads="1"/>
          </p:cNvSpPr>
          <p:nvPr>
            <p:ph type="title"/>
          </p:nvPr>
        </p:nvSpPr>
        <p:spPr/>
        <p:txBody>
          <a:bodyPr/>
          <a:lstStyle/>
          <a:p>
            <a:r>
              <a:rPr lang="en-US" dirty="0"/>
              <a:t>MULTIVARIABLE CD CONTROLs</a:t>
            </a:r>
          </a:p>
        </p:txBody>
      </p:sp>
      <p:grpSp>
        <p:nvGrpSpPr>
          <p:cNvPr id="349187" name="Group 3"/>
          <p:cNvGrpSpPr>
            <a:grpSpLocks/>
          </p:cNvGrpSpPr>
          <p:nvPr/>
        </p:nvGrpSpPr>
        <p:grpSpPr bwMode="auto">
          <a:xfrm>
            <a:off x="1966120" y="1076327"/>
            <a:ext cx="8129589" cy="4803775"/>
            <a:chOff x="381" y="816"/>
            <a:chExt cx="5121" cy="3026"/>
          </a:xfrm>
        </p:grpSpPr>
        <p:sp>
          <p:nvSpPr>
            <p:cNvPr id="349188" name="Line 4"/>
            <p:cNvSpPr>
              <a:spLocks noChangeShapeType="1"/>
            </p:cNvSpPr>
            <p:nvPr/>
          </p:nvSpPr>
          <p:spPr bwMode="auto">
            <a:xfrm>
              <a:off x="645" y="965"/>
              <a:ext cx="1" cy="25"/>
            </a:xfrm>
            <a:prstGeom prst="line">
              <a:avLst/>
            </a:prstGeom>
            <a:noFill/>
            <a:ln w="0">
              <a:solidFill>
                <a:srgbClr val="000000"/>
              </a:solidFill>
              <a:round/>
              <a:headEnd/>
              <a:tailEnd/>
            </a:ln>
          </p:spPr>
          <p:txBody>
            <a:bodyPr/>
            <a:lstStyle/>
            <a:p>
              <a:endParaRPr lang="en-CA" dirty="0"/>
            </a:p>
          </p:txBody>
        </p:sp>
        <p:sp>
          <p:nvSpPr>
            <p:cNvPr id="349189" name="Line 5"/>
            <p:cNvSpPr>
              <a:spLocks noChangeShapeType="1"/>
            </p:cNvSpPr>
            <p:nvPr/>
          </p:nvSpPr>
          <p:spPr bwMode="auto">
            <a:xfrm flipV="1">
              <a:off x="1250" y="1635"/>
              <a:ext cx="1" cy="26"/>
            </a:xfrm>
            <a:prstGeom prst="line">
              <a:avLst/>
            </a:prstGeom>
            <a:noFill/>
            <a:ln w="0">
              <a:solidFill>
                <a:srgbClr val="000000"/>
              </a:solidFill>
              <a:round/>
              <a:headEnd/>
              <a:tailEnd/>
            </a:ln>
          </p:spPr>
          <p:txBody>
            <a:bodyPr/>
            <a:lstStyle/>
            <a:p>
              <a:endParaRPr lang="en-CA" dirty="0"/>
            </a:p>
          </p:txBody>
        </p:sp>
        <p:sp>
          <p:nvSpPr>
            <p:cNvPr id="349190" name="Line 6"/>
            <p:cNvSpPr>
              <a:spLocks noChangeShapeType="1"/>
            </p:cNvSpPr>
            <p:nvPr/>
          </p:nvSpPr>
          <p:spPr bwMode="auto">
            <a:xfrm>
              <a:off x="1250" y="965"/>
              <a:ext cx="1" cy="25"/>
            </a:xfrm>
            <a:prstGeom prst="line">
              <a:avLst/>
            </a:prstGeom>
            <a:noFill/>
            <a:ln w="0">
              <a:solidFill>
                <a:srgbClr val="000000"/>
              </a:solidFill>
              <a:round/>
              <a:headEnd/>
              <a:tailEnd/>
            </a:ln>
          </p:spPr>
          <p:txBody>
            <a:bodyPr/>
            <a:lstStyle/>
            <a:p>
              <a:endParaRPr lang="en-CA" dirty="0"/>
            </a:p>
          </p:txBody>
        </p:sp>
        <p:sp>
          <p:nvSpPr>
            <p:cNvPr id="349191" name="Line 7"/>
            <p:cNvSpPr>
              <a:spLocks noChangeShapeType="1"/>
            </p:cNvSpPr>
            <p:nvPr/>
          </p:nvSpPr>
          <p:spPr bwMode="auto">
            <a:xfrm flipV="1">
              <a:off x="1855" y="1635"/>
              <a:ext cx="1" cy="26"/>
            </a:xfrm>
            <a:prstGeom prst="line">
              <a:avLst/>
            </a:prstGeom>
            <a:noFill/>
            <a:ln w="0">
              <a:solidFill>
                <a:srgbClr val="000000"/>
              </a:solidFill>
              <a:round/>
              <a:headEnd/>
              <a:tailEnd/>
            </a:ln>
          </p:spPr>
          <p:txBody>
            <a:bodyPr/>
            <a:lstStyle/>
            <a:p>
              <a:endParaRPr lang="en-CA" dirty="0"/>
            </a:p>
          </p:txBody>
        </p:sp>
        <p:sp>
          <p:nvSpPr>
            <p:cNvPr id="349192" name="Line 8"/>
            <p:cNvSpPr>
              <a:spLocks noChangeShapeType="1"/>
            </p:cNvSpPr>
            <p:nvPr/>
          </p:nvSpPr>
          <p:spPr bwMode="auto">
            <a:xfrm>
              <a:off x="1855" y="965"/>
              <a:ext cx="1" cy="25"/>
            </a:xfrm>
            <a:prstGeom prst="line">
              <a:avLst/>
            </a:prstGeom>
            <a:noFill/>
            <a:ln w="0">
              <a:solidFill>
                <a:srgbClr val="000000"/>
              </a:solidFill>
              <a:round/>
              <a:headEnd/>
              <a:tailEnd/>
            </a:ln>
          </p:spPr>
          <p:txBody>
            <a:bodyPr/>
            <a:lstStyle/>
            <a:p>
              <a:endParaRPr lang="en-CA" dirty="0"/>
            </a:p>
          </p:txBody>
        </p:sp>
        <p:sp>
          <p:nvSpPr>
            <p:cNvPr id="349193" name="Line 9"/>
            <p:cNvSpPr>
              <a:spLocks noChangeShapeType="1"/>
            </p:cNvSpPr>
            <p:nvPr/>
          </p:nvSpPr>
          <p:spPr bwMode="auto">
            <a:xfrm flipV="1">
              <a:off x="2452" y="1635"/>
              <a:ext cx="1" cy="26"/>
            </a:xfrm>
            <a:prstGeom prst="line">
              <a:avLst/>
            </a:prstGeom>
            <a:noFill/>
            <a:ln w="0">
              <a:solidFill>
                <a:srgbClr val="000000"/>
              </a:solidFill>
              <a:round/>
              <a:headEnd/>
              <a:tailEnd/>
            </a:ln>
          </p:spPr>
          <p:txBody>
            <a:bodyPr/>
            <a:lstStyle/>
            <a:p>
              <a:endParaRPr lang="en-CA" dirty="0"/>
            </a:p>
          </p:txBody>
        </p:sp>
        <p:sp>
          <p:nvSpPr>
            <p:cNvPr id="349194" name="Line 10"/>
            <p:cNvSpPr>
              <a:spLocks noChangeShapeType="1"/>
            </p:cNvSpPr>
            <p:nvPr/>
          </p:nvSpPr>
          <p:spPr bwMode="auto">
            <a:xfrm>
              <a:off x="2452" y="965"/>
              <a:ext cx="1" cy="25"/>
            </a:xfrm>
            <a:prstGeom prst="line">
              <a:avLst/>
            </a:prstGeom>
            <a:noFill/>
            <a:ln w="0">
              <a:solidFill>
                <a:srgbClr val="000000"/>
              </a:solidFill>
              <a:round/>
              <a:headEnd/>
              <a:tailEnd/>
            </a:ln>
          </p:spPr>
          <p:txBody>
            <a:bodyPr/>
            <a:lstStyle/>
            <a:p>
              <a:endParaRPr lang="en-CA" dirty="0"/>
            </a:p>
          </p:txBody>
        </p:sp>
        <p:sp>
          <p:nvSpPr>
            <p:cNvPr id="349195" name="Line 11"/>
            <p:cNvSpPr>
              <a:spLocks noChangeShapeType="1"/>
            </p:cNvSpPr>
            <p:nvPr/>
          </p:nvSpPr>
          <p:spPr bwMode="auto">
            <a:xfrm flipV="1">
              <a:off x="3056" y="1635"/>
              <a:ext cx="1" cy="26"/>
            </a:xfrm>
            <a:prstGeom prst="line">
              <a:avLst/>
            </a:prstGeom>
            <a:noFill/>
            <a:ln w="0">
              <a:solidFill>
                <a:srgbClr val="000000"/>
              </a:solidFill>
              <a:round/>
              <a:headEnd/>
              <a:tailEnd/>
            </a:ln>
          </p:spPr>
          <p:txBody>
            <a:bodyPr/>
            <a:lstStyle/>
            <a:p>
              <a:endParaRPr lang="en-CA" dirty="0"/>
            </a:p>
          </p:txBody>
        </p:sp>
        <p:sp>
          <p:nvSpPr>
            <p:cNvPr id="349196" name="Line 12"/>
            <p:cNvSpPr>
              <a:spLocks noChangeShapeType="1"/>
            </p:cNvSpPr>
            <p:nvPr/>
          </p:nvSpPr>
          <p:spPr bwMode="auto">
            <a:xfrm>
              <a:off x="3056" y="965"/>
              <a:ext cx="1" cy="25"/>
            </a:xfrm>
            <a:prstGeom prst="line">
              <a:avLst/>
            </a:prstGeom>
            <a:noFill/>
            <a:ln w="0">
              <a:solidFill>
                <a:srgbClr val="000000"/>
              </a:solidFill>
              <a:round/>
              <a:headEnd/>
              <a:tailEnd/>
            </a:ln>
          </p:spPr>
          <p:txBody>
            <a:bodyPr/>
            <a:lstStyle/>
            <a:p>
              <a:endParaRPr lang="en-CA" dirty="0"/>
            </a:p>
          </p:txBody>
        </p:sp>
        <p:sp>
          <p:nvSpPr>
            <p:cNvPr id="349197" name="Line 13"/>
            <p:cNvSpPr>
              <a:spLocks noChangeShapeType="1"/>
            </p:cNvSpPr>
            <p:nvPr/>
          </p:nvSpPr>
          <p:spPr bwMode="auto">
            <a:xfrm flipV="1">
              <a:off x="3661" y="1635"/>
              <a:ext cx="1" cy="26"/>
            </a:xfrm>
            <a:prstGeom prst="line">
              <a:avLst/>
            </a:prstGeom>
            <a:noFill/>
            <a:ln w="0">
              <a:solidFill>
                <a:srgbClr val="000000"/>
              </a:solidFill>
              <a:round/>
              <a:headEnd/>
              <a:tailEnd/>
            </a:ln>
          </p:spPr>
          <p:txBody>
            <a:bodyPr/>
            <a:lstStyle/>
            <a:p>
              <a:endParaRPr lang="en-CA" dirty="0"/>
            </a:p>
          </p:txBody>
        </p:sp>
        <p:sp>
          <p:nvSpPr>
            <p:cNvPr id="349198" name="Line 14"/>
            <p:cNvSpPr>
              <a:spLocks noChangeShapeType="1"/>
            </p:cNvSpPr>
            <p:nvPr/>
          </p:nvSpPr>
          <p:spPr bwMode="auto">
            <a:xfrm>
              <a:off x="3661" y="965"/>
              <a:ext cx="1" cy="25"/>
            </a:xfrm>
            <a:prstGeom prst="line">
              <a:avLst/>
            </a:prstGeom>
            <a:noFill/>
            <a:ln w="0">
              <a:solidFill>
                <a:srgbClr val="000000"/>
              </a:solidFill>
              <a:round/>
              <a:headEnd/>
              <a:tailEnd/>
            </a:ln>
          </p:spPr>
          <p:txBody>
            <a:bodyPr/>
            <a:lstStyle/>
            <a:p>
              <a:endParaRPr lang="en-CA" dirty="0"/>
            </a:p>
          </p:txBody>
        </p:sp>
        <p:sp>
          <p:nvSpPr>
            <p:cNvPr id="349199" name="Line 15"/>
            <p:cNvSpPr>
              <a:spLocks noChangeShapeType="1"/>
            </p:cNvSpPr>
            <p:nvPr/>
          </p:nvSpPr>
          <p:spPr bwMode="auto">
            <a:xfrm flipV="1">
              <a:off x="4265" y="1635"/>
              <a:ext cx="1" cy="26"/>
            </a:xfrm>
            <a:prstGeom prst="line">
              <a:avLst/>
            </a:prstGeom>
            <a:noFill/>
            <a:ln w="0">
              <a:solidFill>
                <a:srgbClr val="000000"/>
              </a:solidFill>
              <a:round/>
              <a:headEnd/>
              <a:tailEnd/>
            </a:ln>
          </p:spPr>
          <p:txBody>
            <a:bodyPr/>
            <a:lstStyle/>
            <a:p>
              <a:endParaRPr lang="en-CA" dirty="0"/>
            </a:p>
          </p:txBody>
        </p:sp>
        <p:sp>
          <p:nvSpPr>
            <p:cNvPr id="349200" name="Line 16"/>
            <p:cNvSpPr>
              <a:spLocks noChangeShapeType="1"/>
            </p:cNvSpPr>
            <p:nvPr/>
          </p:nvSpPr>
          <p:spPr bwMode="auto">
            <a:xfrm>
              <a:off x="4265" y="965"/>
              <a:ext cx="1" cy="25"/>
            </a:xfrm>
            <a:prstGeom prst="line">
              <a:avLst/>
            </a:prstGeom>
            <a:noFill/>
            <a:ln w="0">
              <a:solidFill>
                <a:srgbClr val="000000"/>
              </a:solidFill>
              <a:round/>
              <a:headEnd/>
              <a:tailEnd/>
            </a:ln>
          </p:spPr>
          <p:txBody>
            <a:bodyPr/>
            <a:lstStyle/>
            <a:p>
              <a:endParaRPr lang="en-CA" dirty="0"/>
            </a:p>
          </p:txBody>
        </p:sp>
        <p:sp>
          <p:nvSpPr>
            <p:cNvPr id="349201" name="Line 17"/>
            <p:cNvSpPr>
              <a:spLocks noChangeShapeType="1"/>
            </p:cNvSpPr>
            <p:nvPr/>
          </p:nvSpPr>
          <p:spPr bwMode="auto">
            <a:xfrm flipV="1">
              <a:off x="4871" y="1635"/>
              <a:ext cx="1" cy="26"/>
            </a:xfrm>
            <a:prstGeom prst="line">
              <a:avLst/>
            </a:prstGeom>
            <a:noFill/>
            <a:ln w="0">
              <a:solidFill>
                <a:srgbClr val="000000"/>
              </a:solidFill>
              <a:round/>
              <a:headEnd/>
              <a:tailEnd/>
            </a:ln>
          </p:spPr>
          <p:txBody>
            <a:bodyPr/>
            <a:lstStyle/>
            <a:p>
              <a:endParaRPr lang="en-CA" dirty="0"/>
            </a:p>
          </p:txBody>
        </p:sp>
        <p:sp>
          <p:nvSpPr>
            <p:cNvPr id="349202" name="Line 18"/>
            <p:cNvSpPr>
              <a:spLocks noChangeShapeType="1"/>
            </p:cNvSpPr>
            <p:nvPr/>
          </p:nvSpPr>
          <p:spPr bwMode="auto">
            <a:xfrm>
              <a:off x="4871" y="965"/>
              <a:ext cx="1" cy="25"/>
            </a:xfrm>
            <a:prstGeom prst="line">
              <a:avLst/>
            </a:prstGeom>
            <a:noFill/>
            <a:ln w="0">
              <a:solidFill>
                <a:srgbClr val="000000"/>
              </a:solidFill>
              <a:round/>
              <a:headEnd/>
              <a:tailEnd/>
            </a:ln>
          </p:spPr>
          <p:txBody>
            <a:bodyPr/>
            <a:lstStyle/>
            <a:p>
              <a:endParaRPr lang="en-CA" dirty="0"/>
            </a:p>
          </p:txBody>
        </p:sp>
        <p:sp>
          <p:nvSpPr>
            <p:cNvPr id="349203" name="Line 19"/>
            <p:cNvSpPr>
              <a:spLocks noChangeShapeType="1"/>
            </p:cNvSpPr>
            <p:nvPr/>
          </p:nvSpPr>
          <p:spPr bwMode="auto">
            <a:xfrm>
              <a:off x="645" y="1661"/>
              <a:ext cx="44" cy="0"/>
            </a:xfrm>
            <a:prstGeom prst="line">
              <a:avLst/>
            </a:prstGeom>
            <a:noFill/>
            <a:ln w="0">
              <a:solidFill>
                <a:srgbClr val="000000"/>
              </a:solidFill>
              <a:round/>
              <a:headEnd/>
              <a:tailEnd/>
            </a:ln>
          </p:spPr>
          <p:txBody>
            <a:bodyPr/>
            <a:lstStyle/>
            <a:p>
              <a:endParaRPr lang="en-CA" dirty="0"/>
            </a:p>
          </p:txBody>
        </p:sp>
        <p:sp>
          <p:nvSpPr>
            <p:cNvPr id="349204" name="Line 20"/>
            <p:cNvSpPr>
              <a:spLocks noChangeShapeType="1"/>
            </p:cNvSpPr>
            <p:nvPr/>
          </p:nvSpPr>
          <p:spPr bwMode="auto">
            <a:xfrm flipH="1">
              <a:off x="4848" y="1661"/>
              <a:ext cx="45" cy="0"/>
            </a:xfrm>
            <a:prstGeom prst="line">
              <a:avLst/>
            </a:prstGeom>
            <a:noFill/>
            <a:ln w="0">
              <a:solidFill>
                <a:srgbClr val="000000"/>
              </a:solidFill>
              <a:round/>
              <a:headEnd/>
              <a:tailEnd/>
            </a:ln>
          </p:spPr>
          <p:txBody>
            <a:bodyPr/>
            <a:lstStyle/>
            <a:p>
              <a:endParaRPr lang="en-CA" dirty="0"/>
            </a:p>
          </p:txBody>
        </p:sp>
        <p:sp>
          <p:nvSpPr>
            <p:cNvPr id="349205" name="Rectangle 21"/>
            <p:cNvSpPr>
              <a:spLocks noChangeArrowheads="1"/>
            </p:cNvSpPr>
            <p:nvPr/>
          </p:nvSpPr>
          <p:spPr bwMode="auto">
            <a:xfrm>
              <a:off x="534" y="1628"/>
              <a:ext cx="100" cy="136"/>
            </a:xfrm>
            <a:prstGeom prst="rect">
              <a:avLst/>
            </a:prstGeom>
            <a:noFill/>
            <a:ln w="9525">
              <a:noFill/>
              <a:miter lim="800000"/>
              <a:headEnd/>
              <a:tailEnd/>
            </a:ln>
          </p:spPr>
          <p:txBody>
            <a:bodyPr wrap="none" lIns="0" tIns="0" rIns="0" bIns="0">
              <a:spAutoFit/>
            </a:bodyPr>
            <a:lstStyle/>
            <a:p>
              <a:r>
                <a:rPr lang="en-US" sz="1400" dirty="0">
                  <a:solidFill>
                    <a:srgbClr val="000000"/>
                  </a:solidFill>
                  <a:latin typeface="Helvetica" pitchFamily="34" charset="0"/>
                </a:rPr>
                <a:t>-4</a:t>
              </a:r>
              <a:endParaRPr lang="en-US" dirty="0"/>
            </a:p>
          </p:txBody>
        </p:sp>
        <p:sp>
          <p:nvSpPr>
            <p:cNvPr id="349206" name="Line 22"/>
            <p:cNvSpPr>
              <a:spLocks noChangeShapeType="1"/>
            </p:cNvSpPr>
            <p:nvPr/>
          </p:nvSpPr>
          <p:spPr bwMode="auto">
            <a:xfrm>
              <a:off x="645" y="1488"/>
              <a:ext cx="44" cy="0"/>
            </a:xfrm>
            <a:prstGeom prst="line">
              <a:avLst/>
            </a:prstGeom>
            <a:noFill/>
            <a:ln w="0">
              <a:solidFill>
                <a:srgbClr val="000000"/>
              </a:solidFill>
              <a:round/>
              <a:headEnd/>
              <a:tailEnd/>
            </a:ln>
          </p:spPr>
          <p:txBody>
            <a:bodyPr/>
            <a:lstStyle/>
            <a:p>
              <a:endParaRPr lang="en-CA" dirty="0"/>
            </a:p>
          </p:txBody>
        </p:sp>
        <p:sp>
          <p:nvSpPr>
            <p:cNvPr id="349207" name="Line 23"/>
            <p:cNvSpPr>
              <a:spLocks noChangeShapeType="1"/>
            </p:cNvSpPr>
            <p:nvPr/>
          </p:nvSpPr>
          <p:spPr bwMode="auto">
            <a:xfrm flipH="1">
              <a:off x="4848" y="1488"/>
              <a:ext cx="45" cy="0"/>
            </a:xfrm>
            <a:prstGeom prst="line">
              <a:avLst/>
            </a:prstGeom>
            <a:noFill/>
            <a:ln w="0">
              <a:solidFill>
                <a:srgbClr val="000000"/>
              </a:solidFill>
              <a:round/>
              <a:headEnd/>
              <a:tailEnd/>
            </a:ln>
          </p:spPr>
          <p:txBody>
            <a:bodyPr/>
            <a:lstStyle/>
            <a:p>
              <a:endParaRPr lang="en-CA" dirty="0"/>
            </a:p>
          </p:txBody>
        </p:sp>
        <p:sp>
          <p:nvSpPr>
            <p:cNvPr id="349208" name="Rectangle 24"/>
            <p:cNvSpPr>
              <a:spLocks noChangeArrowheads="1"/>
            </p:cNvSpPr>
            <p:nvPr/>
          </p:nvSpPr>
          <p:spPr bwMode="auto">
            <a:xfrm>
              <a:off x="534" y="1455"/>
              <a:ext cx="100" cy="136"/>
            </a:xfrm>
            <a:prstGeom prst="rect">
              <a:avLst/>
            </a:prstGeom>
            <a:noFill/>
            <a:ln w="9525">
              <a:noFill/>
              <a:miter lim="800000"/>
              <a:headEnd/>
              <a:tailEnd/>
            </a:ln>
          </p:spPr>
          <p:txBody>
            <a:bodyPr wrap="none" lIns="0" tIns="0" rIns="0" bIns="0">
              <a:spAutoFit/>
            </a:bodyPr>
            <a:lstStyle/>
            <a:p>
              <a:r>
                <a:rPr lang="en-US" sz="1400" dirty="0">
                  <a:solidFill>
                    <a:srgbClr val="000000"/>
                  </a:solidFill>
                  <a:latin typeface="Helvetica" pitchFamily="34" charset="0"/>
                </a:rPr>
                <a:t>-2</a:t>
              </a:r>
              <a:endParaRPr lang="en-US" dirty="0"/>
            </a:p>
          </p:txBody>
        </p:sp>
        <p:sp>
          <p:nvSpPr>
            <p:cNvPr id="349209" name="Line 25"/>
            <p:cNvSpPr>
              <a:spLocks noChangeShapeType="1"/>
            </p:cNvSpPr>
            <p:nvPr/>
          </p:nvSpPr>
          <p:spPr bwMode="auto">
            <a:xfrm>
              <a:off x="645" y="1314"/>
              <a:ext cx="44" cy="1"/>
            </a:xfrm>
            <a:prstGeom prst="line">
              <a:avLst/>
            </a:prstGeom>
            <a:noFill/>
            <a:ln w="0">
              <a:solidFill>
                <a:srgbClr val="000000"/>
              </a:solidFill>
              <a:round/>
              <a:headEnd/>
              <a:tailEnd/>
            </a:ln>
          </p:spPr>
          <p:txBody>
            <a:bodyPr/>
            <a:lstStyle/>
            <a:p>
              <a:endParaRPr lang="en-CA" dirty="0"/>
            </a:p>
          </p:txBody>
        </p:sp>
        <p:sp>
          <p:nvSpPr>
            <p:cNvPr id="349210" name="Line 26"/>
            <p:cNvSpPr>
              <a:spLocks noChangeShapeType="1"/>
            </p:cNvSpPr>
            <p:nvPr/>
          </p:nvSpPr>
          <p:spPr bwMode="auto">
            <a:xfrm flipH="1">
              <a:off x="4848" y="1314"/>
              <a:ext cx="45" cy="1"/>
            </a:xfrm>
            <a:prstGeom prst="line">
              <a:avLst/>
            </a:prstGeom>
            <a:noFill/>
            <a:ln w="0">
              <a:solidFill>
                <a:srgbClr val="000000"/>
              </a:solidFill>
              <a:round/>
              <a:headEnd/>
              <a:tailEnd/>
            </a:ln>
          </p:spPr>
          <p:txBody>
            <a:bodyPr/>
            <a:lstStyle/>
            <a:p>
              <a:endParaRPr lang="en-CA" dirty="0"/>
            </a:p>
          </p:txBody>
        </p:sp>
        <p:sp>
          <p:nvSpPr>
            <p:cNvPr id="349211" name="Rectangle 27"/>
            <p:cNvSpPr>
              <a:spLocks noChangeArrowheads="1"/>
            </p:cNvSpPr>
            <p:nvPr/>
          </p:nvSpPr>
          <p:spPr bwMode="auto">
            <a:xfrm>
              <a:off x="564" y="1282"/>
              <a:ext cx="63" cy="136"/>
            </a:xfrm>
            <a:prstGeom prst="rect">
              <a:avLst/>
            </a:prstGeom>
            <a:noFill/>
            <a:ln w="9525">
              <a:noFill/>
              <a:miter lim="800000"/>
              <a:headEnd/>
              <a:tailEnd/>
            </a:ln>
          </p:spPr>
          <p:txBody>
            <a:bodyPr wrap="none" lIns="0" tIns="0" rIns="0" bIns="0">
              <a:spAutoFit/>
            </a:bodyPr>
            <a:lstStyle/>
            <a:p>
              <a:r>
                <a:rPr lang="en-US" sz="1400" dirty="0">
                  <a:solidFill>
                    <a:srgbClr val="000000"/>
                  </a:solidFill>
                  <a:latin typeface="Helvetica" pitchFamily="34" charset="0"/>
                </a:rPr>
                <a:t>0</a:t>
              </a:r>
              <a:endParaRPr lang="en-US" dirty="0"/>
            </a:p>
          </p:txBody>
        </p:sp>
        <p:sp>
          <p:nvSpPr>
            <p:cNvPr id="349212" name="Line 28"/>
            <p:cNvSpPr>
              <a:spLocks noChangeShapeType="1"/>
            </p:cNvSpPr>
            <p:nvPr/>
          </p:nvSpPr>
          <p:spPr bwMode="auto">
            <a:xfrm>
              <a:off x="645" y="1138"/>
              <a:ext cx="44" cy="0"/>
            </a:xfrm>
            <a:prstGeom prst="line">
              <a:avLst/>
            </a:prstGeom>
            <a:noFill/>
            <a:ln w="0">
              <a:solidFill>
                <a:srgbClr val="000000"/>
              </a:solidFill>
              <a:round/>
              <a:headEnd/>
              <a:tailEnd/>
            </a:ln>
          </p:spPr>
          <p:txBody>
            <a:bodyPr/>
            <a:lstStyle/>
            <a:p>
              <a:endParaRPr lang="en-CA" dirty="0"/>
            </a:p>
          </p:txBody>
        </p:sp>
        <p:sp>
          <p:nvSpPr>
            <p:cNvPr id="349213" name="Line 29"/>
            <p:cNvSpPr>
              <a:spLocks noChangeShapeType="1"/>
            </p:cNvSpPr>
            <p:nvPr/>
          </p:nvSpPr>
          <p:spPr bwMode="auto">
            <a:xfrm flipH="1">
              <a:off x="4848" y="1138"/>
              <a:ext cx="45" cy="0"/>
            </a:xfrm>
            <a:prstGeom prst="line">
              <a:avLst/>
            </a:prstGeom>
            <a:noFill/>
            <a:ln w="0">
              <a:solidFill>
                <a:srgbClr val="000000"/>
              </a:solidFill>
              <a:round/>
              <a:headEnd/>
              <a:tailEnd/>
            </a:ln>
          </p:spPr>
          <p:txBody>
            <a:bodyPr/>
            <a:lstStyle/>
            <a:p>
              <a:endParaRPr lang="en-CA" dirty="0"/>
            </a:p>
          </p:txBody>
        </p:sp>
        <p:sp>
          <p:nvSpPr>
            <p:cNvPr id="349214" name="Rectangle 30"/>
            <p:cNvSpPr>
              <a:spLocks noChangeArrowheads="1"/>
            </p:cNvSpPr>
            <p:nvPr/>
          </p:nvSpPr>
          <p:spPr bwMode="auto">
            <a:xfrm>
              <a:off x="564" y="1105"/>
              <a:ext cx="63" cy="136"/>
            </a:xfrm>
            <a:prstGeom prst="rect">
              <a:avLst/>
            </a:prstGeom>
            <a:noFill/>
            <a:ln w="9525">
              <a:noFill/>
              <a:miter lim="800000"/>
              <a:headEnd/>
              <a:tailEnd/>
            </a:ln>
          </p:spPr>
          <p:txBody>
            <a:bodyPr wrap="none" lIns="0" tIns="0" rIns="0" bIns="0">
              <a:spAutoFit/>
            </a:bodyPr>
            <a:lstStyle/>
            <a:p>
              <a:r>
                <a:rPr lang="en-US" sz="1400" dirty="0">
                  <a:solidFill>
                    <a:srgbClr val="000000"/>
                  </a:solidFill>
                  <a:latin typeface="Helvetica" pitchFamily="34" charset="0"/>
                </a:rPr>
                <a:t>2</a:t>
              </a:r>
              <a:endParaRPr lang="en-US" dirty="0"/>
            </a:p>
          </p:txBody>
        </p:sp>
        <p:sp>
          <p:nvSpPr>
            <p:cNvPr id="349215" name="Line 31"/>
            <p:cNvSpPr>
              <a:spLocks noChangeShapeType="1"/>
            </p:cNvSpPr>
            <p:nvPr/>
          </p:nvSpPr>
          <p:spPr bwMode="auto">
            <a:xfrm>
              <a:off x="645" y="965"/>
              <a:ext cx="44" cy="1"/>
            </a:xfrm>
            <a:prstGeom prst="line">
              <a:avLst/>
            </a:prstGeom>
            <a:noFill/>
            <a:ln w="0">
              <a:solidFill>
                <a:srgbClr val="000000"/>
              </a:solidFill>
              <a:round/>
              <a:headEnd/>
              <a:tailEnd/>
            </a:ln>
          </p:spPr>
          <p:txBody>
            <a:bodyPr/>
            <a:lstStyle/>
            <a:p>
              <a:endParaRPr lang="en-CA" dirty="0"/>
            </a:p>
          </p:txBody>
        </p:sp>
        <p:sp>
          <p:nvSpPr>
            <p:cNvPr id="349216" name="Line 32"/>
            <p:cNvSpPr>
              <a:spLocks noChangeShapeType="1"/>
            </p:cNvSpPr>
            <p:nvPr/>
          </p:nvSpPr>
          <p:spPr bwMode="auto">
            <a:xfrm flipH="1">
              <a:off x="4848" y="965"/>
              <a:ext cx="45" cy="1"/>
            </a:xfrm>
            <a:prstGeom prst="line">
              <a:avLst/>
            </a:prstGeom>
            <a:noFill/>
            <a:ln w="0">
              <a:solidFill>
                <a:srgbClr val="000000"/>
              </a:solidFill>
              <a:round/>
              <a:headEnd/>
              <a:tailEnd/>
            </a:ln>
          </p:spPr>
          <p:txBody>
            <a:bodyPr/>
            <a:lstStyle/>
            <a:p>
              <a:endParaRPr lang="en-CA" dirty="0"/>
            </a:p>
          </p:txBody>
        </p:sp>
        <p:sp>
          <p:nvSpPr>
            <p:cNvPr id="349217" name="Rectangle 33"/>
            <p:cNvSpPr>
              <a:spLocks noChangeArrowheads="1"/>
            </p:cNvSpPr>
            <p:nvPr/>
          </p:nvSpPr>
          <p:spPr bwMode="auto">
            <a:xfrm>
              <a:off x="564" y="932"/>
              <a:ext cx="63" cy="136"/>
            </a:xfrm>
            <a:prstGeom prst="rect">
              <a:avLst/>
            </a:prstGeom>
            <a:noFill/>
            <a:ln w="9525">
              <a:noFill/>
              <a:miter lim="800000"/>
              <a:headEnd/>
              <a:tailEnd/>
            </a:ln>
          </p:spPr>
          <p:txBody>
            <a:bodyPr wrap="none" lIns="0" tIns="0" rIns="0" bIns="0">
              <a:spAutoFit/>
            </a:bodyPr>
            <a:lstStyle/>
            <a:p>
              <a:r>
                <a:rPr lang="en-US" sz="1400" dirty="0">
                  <a:solidFill>
                    <a:srgbClr val="000000"/>
                  </a:solidFill>
                  <a:latin typeface="Helvetica" pitchFamily="34" charset="0"/>
                </a:rPr>
                <a:t>4</a:t>
              </a:r>
              <a:endParaRPr lang="en-US" dirty="0"/>
            </a:p>
          </p:txBody>
        </p:sp>
        <p:sp>
          <p:nvSpPr>
            <p:cNvPr id="349218" name="Line 34"/>
            <p:cNvSpPr>
              <a:spLocks noChangeShapeType="1"/>
            </p:cNvSpPr>
            <p:nvPr/>
          </p:nvSpPr>
          <p:spPr bwMode="auto">
            <a:xfrm>
              <a:off x="645" y="965"/>
              <a:ext cx="4248" cy="1"/>
            </a:xfrm>
            <a:prstGeom prst="line">
              <a:avLst/>
            </a:prstGeom>
            <a:noFill/>
            <a:ln w="0">
              <a:solidFill>
                <a:srgbClr val="000000"/>
              </a:solidFill>
              <a:round/>
              <a:headEnd/>
              <a:tailEnd/>
            </a:ln>
          </p:spPr>
          <p:txBody>
            <a:bodyPr/>
            <a:lstStyle/>
            <a:p>
              <a:endParaRPr lang="en-CA" dirty="0"/>
            </a:p>
          </p:txBody>
        </p:sp>
        <p:sp>
          <p:nvSpPr>
            <p:cNvPr id="349219" name="Freeform 35"/>
            <p:cNvSpPr>
              <a:spLocks/>
            </p:cNvSpPr>
            <p:nvPr/>
          </p:nvSpPr>
          <p:spPr bwMode="auto">
            <a:xfrm>
              <a:off x="645" y="965"/>
              <a:ext cx="4248" cy="696"/>
            </a:xfrm>
            <a:custGeom>
              <a:avLst/>
              <a:gdLst/>
              <a:ahLst/>
              <a:cxnLst>
                <a:cxn ang="0">
                  <a:pos x="0" y="169"/>
                </a:cxn>
                <a:cxn ang="0">
                  <a:pos x="576" y="169"/>
                </a:cxn>
                <a:cxn ang="0">
                  <a:pos x="576" y="0"/>
                </a:cxn>
              </a:cxnLst>
              <a:rect l="0" t="0" r="r" b="b"/>
              <a:pathLst>
                <a:path w="576" h="169">
                  <a:moveTo>
                    <a:pt x="0" y="169"/>
                  </a:moveTo>
                  <a:lnTo>
                    <a:pt x="576" y="169"/>
                  </a:lnTo>
                  <a:lnTo>
                    <a:pt x="576" y="0"/>
                  </a:lnTo>
                </a:path>
              </a:pathLst>
            </a:custGeom>
            <a:noFill/>
            <a:ln w="0">
              <a:solidFill>
                <a:srgbClr val="000000"/>
              </a:solidFill>
              <a:prstDash val="solid"/>
              <a:round/>
              <a:headEnd/>
              <a:tailEnd/>
            </a:ln>
          </p:spPr>
          <p:txBody>
            <a:bodyPr/>
            <a:lstStyle/>
            <a:p>
              <a:endParaRPr lang="en-CA" dirty="0"/>
            </a:p>
          </p:txBody>
        </p:sp>
        <p:sp>
          <p:nvSpPr>
            <p:cNvPr id="349220" name="Line 36"/>
            <p:cNvSpPr>
              <a:spLocks noChangeShapeType="1"/>
            </p:cNvSpPr>
            <p:nvPr/>
          </p:nvSpPr>
          <p:spPr bwMode="auto">
            <a:xfrm flipV="1">
              <a:off x="645" y="965"/>
              <a:ext cx="1" cy="696"/>
            </a:xfrm>
            <a:prstGeom prst="line">
              <a:avLst/>
            </a:prstGeom>
            <a:noFill/>
            <a:ln w="0">
              <a:solidFill>
                <a:srgbClr val="000000"/>
              </a:solidFill>
              <a:round/>
              <a:headEnd/>
              <a:tailEnd/>
            </a:ln>
          </p:spPr>
          <p:txBody>
            <a:bodyPr/>
            <a:lstStyle/>
            <a:p>
              <a:endParaRPr lang="en-CA" dirty="0"/>
            </a:p>
          </p:txBody>
        </p:sp>
        <p:sp>
          <p:nvSpPr>
            <p:cNvPr id="349221" name="Freeform 37"/>
            <p:cNvSpPr>
              <a:spLocks/>
            </p:cNvSpPr>
            <p:nvPr/>
          </p:nvSpPr>
          <p:spPr bwMode="auto">
            <a:xfrm>
              <a:off x="726" y="1002"/>
              <a:ext cx="3436" cy="601"/>
            </a:xfrm>
            <a:custGeom>
              <a:avLst/>
              <a:gdLst/>
              <a:ahLst/>
              <a:cxnLst>
                <a:cxn ang="0">
                  <a:pos x="65" y="678"/>
                </a:cxn>
                <a:cxn ang="0">
                  <a:pos x="139" y="669"/>
                </a:cxn>
                <a:cxn ang="0">
                  <a:pos x="204" y="616"/>
                </a:cxn>
                <a:cxn ang="0">
                  <a:pos x="278" y="616"/>
                </a:cxn>
                <a:cxn ang="0">
                  <a:pos x="353" y="740"/>
                </a:cxn>
                <a:cxn ang="0">
                  <a:pos x="427" y="599"/>
                </a:cxn>
                <a:cxn ang="0">
                  <a:pos x="492" y="563"/>
                </a:cxn>
                <a:cxn ang="0">
                  <a:pos x="566" y="440"/>
                </a:cxn>
                <a:cxn ang="0">
                  <a:pos x="640" y="740"/>
                </a:cxn>
                <a:cxn ang="0">
                  <a:pos x="714" y="810"/>
                </a:cxn>
                <a:cxn ang="0">
                  <a:pos x="789" y="467"/>
                </a:cxn>
                <a:cxn ang="0">
                  <a:pos x="863" y="669"/>
                </a:cxn>
                <a:cxn ang="0">
                  <a:pos x="928" y="863"/>
                </a:cxn>
                <a:cxn ang="0">
                  <a:pos x="1002" y="722"/>
                </a:cxn>
                <a:cxn ang="0">
                  <a:pos x="1076" y="696"/>
                </a:cxn>
                <a:cxn ang="0">
                  <a:pos x="1150" y="563"/>
                </a:cxn>
                <a:cxn ang="0">
                  <a:pos x="1225" y="678"/>
                </a:cxn>
                <a:cxn ang="0">
                  <a:pos x="1290" y="828"/>
                </a:cxn>
                <a:cxn ang="0">
                  <a:pos x="1364" y="423"/>
                </a:cxn>
                <a:cxn ang="0">
                  <a:pos x="1438" y="634"/>
                </a:cxn>
                <a:cxn ang="0">
                  <a:pos x="1512" y="696"/>
                </a:cxn>
                <a:cxn ang="0">
                  <a:pos x="1587" y="634"/>
                </a:cxn>
                <a:cxn ang="0">
                  <a:pos x="1661" y="625"/>
                </a:cxn>
                <a:cxn ang="0">
                  <a:pos x="1735" y="801"/>
                </a:cxn>
                <a:cxn ang="0">
                  <a:pos x="1809" y="546"/>
                </a:cxn>
                <a:cxn ang="0">
                  <a:pos x="1883" y="625"/>
                </a:cxn>
                <a:cxn ang="0">
                  <a:pos x="1948" y="528"/>
                </a:cxn>
                <a:cxn ang="0">
                  <a:pos x="2023" y="1101"/>
                </a:cxn>
                <a:cxn ang="0">
                  <a:pos x="2097" y="775"/>
                </a:cxn>
                <a:cxn ang="0">
                  <a:pos x="2162" y="625"/>
                </a:cxn>
                <a:cxn ang="0">
                  <a:pos x="2236" y="607"/>
                </a:cxn>
                <a:cxn ang="0">
                  <a:pos x="2310" y="616"/>
                </a:cxn>
                <a:cxn ang="0">
                  <a:pos x="2375" y="651"/>
                </a:cxn>
                <a:cxn ang="0">
                  <a:pos x="2449" y="775"/>
                </a:cxn>
                <a:cxn ang="0">
                  <a:pos x="2524" y="784"/>
                </a:cxn>
                <a:cxn ang="0">
                  <a:pos x="2589" y="511"/>
                </a:cxn>
                <a:cxn ang="0">
                  <a:pos x="2663" y="511"/>
                </a:cxn>
                <a:cxn ang="0">
                  <a:pos x="2737" y="651"/>
                </a:cxn>
                <a:cxn ang="0">
                  <a:pos x="2811" y="863"/>
                </a:cxn>
                <a:cxn ang="0">
                  <a:pos x="2876" y="431"/>
                </a:cxn>
                <a:cxn ang="0">
                  <a:pos x="2950" y="634"/>
                </a:cxn>
                <a:cxn ang="0">
                  <a:pos x="3025" y="836"/>
                </a:cxn>
                <a:cxn ang="0">
                  <a:pos x="3099" y="405"/>
                </a:cxn>
                <a:cxn ang="0">
                  <a:pos x="3164" y="484"/>
                </a:cxn>
                <a:cxn ang="0">
                  <a:pos x="3238" y="1013"/>
                </a:cxn>
                <a:cxn ang="0">
                  <a:pos x="3312" y="792"/>
                </a:cxn>
                <a:cxn ang="0">
                  <a:pos x="3377" y="696"/>
                </a:cxn>
                <a:cxn ang="0">
                  <a:pos x="3451" y="810"/>
                </a:cxn>
                <a:cxn ang="0">
                  <a:pos x="3526" y="916"/>
                </a:cxn>
                <a:cxn ang="0">
                  <a:pos x="3600" y="361"/>
                </a:cxn>
                <a:cxn ang="0">
                  <a:pos x="3665" y="1021"/>
                </a:cxn>
                <a:cxn ang="0">
                  <a:pos x="3739" y="405"/>
                </a:cxn>
                <a:cxn ang="0">
                  <a:pos x="3813" y="634"/>
                </a:cxn>
                <a:cxn ang="0">
                  <a:pos x="3878" y="810"/>
                </a:cxn>
                <a:cxn ang="0">
                  <a:pos x="3952" y="334"/>
                </a:cxn>
                <a:cxn ang="0">
                  <a:pos x="4027" y="449"/>
                </a:cxn>
                <a:cxn ang="0">
                  <a:pos x="4092" y="343"/>
                </a:cxn>
                <a:cxn ang="0">
                  <a:pos x="4166" y="889"/>
                </a:cxn>
                <a:cxn ang="0">
                  <a:pos x="4240" y="819"/>
                </a:cxn>
                <a:cxn ang="0">
                  <a:pos x="4305" y="660"/>
                </a:cxn>
              </a:cxnLst>
              <a:rect l="0" t="0" r="r" b="b"/>
              <a:pathLst>
                <a:path w="4323" h="1286">
                  <a:moveTo>
                    <a:pt x="0" y="696"/>
                  </a:moveTo>
                  <a:lnTo>
                    <a:pt x="0" y="678"/>
                  </a:lnTo>
                  <a:lnTo>
                    <a:pt x="9" y="625"/>
                  </a:lnTo>
                  <a:lnTo>
                    <a:pt x="9" y="660"/>
                  </a:lnTo>
                  <a:lnTo>
                    <a:pt x="19" y="880"/>
                  </a:lnTo>
                  <a:lnTo>
                    <a:pt x="19" y="801"/>
                  </a:lnTo>
                  <a:lnTo>
                    <a:pt x="28" y="493"/>
                  </a:lnTo>
                  <a:lnTo>
                    <a:pt x="28" y="484"/>
                  </a:lnTo>
                  <a:lnTo>
                    <a:pt x="28" y="775"/>
                  </a:lnTo>
                  <a:lnTo>
                    <a:pt x="37" y="625"/>
                  </a:lnTo>
                  <a:lnTo>
                    <a:pt x="37" y="555"/>
                  </a:lnTo>
                  <a:lnTo>
                    <a:pt x="46" y="634"/>
                  </a:lnTo>
                  <a:lnTo>
                    <a:pt x="46" y="528"/>
                  </a:lnTo>
                  <a:lnTo>
                    <a:pt x="56" y="722"/>
                  </a:lnTo>
                  <a:lnTo>
                    <a:pt x="56" y="634"/>
                  </a:lnTo>
                  <a:lnTo>
                    <a:pt x="65" y="704"/>
                  </a:lnTo>
                  <a:lnTo>
                    <a:pt x="65" y="678"/>
                  </a:lnTo>
                  <a:lnTo>
                    <a:pt x="65" y="792"/>
                  </a:lnTo>
                  <a:lnTo>
                    <a:pt x="74" y="819"/>
                  </a:lnTo>
                  <a:lnTo>
                    <a:pt x="74" y="555"/>
                  </a:lnTo>
                  <a:lnTo>
                    <a:pt x="84" y="634"/>
                  </a:lnTo>
                  <a:lnTo>
                    <a:pt x="84" y="616"/>
                  </a:lnTo>
                  <a:lnTo>
                    <a:pt x="93" y="713"/>
                  </a:lnTo>
                  <a:lnTo>
                    <a:pt x="93" y="599"/>
                  </a:lnTo>
                  <a:lnTo>
                    <a:pt x="102" y="343"/>
                  </a:lnTo>
                  <a:lnTo>
                    <a:pt x="102" y="643"/>
                  </a:lnTo>
                  <a:lnTo>
                    <a:pt x="111" y="810"/>
                  </a:lnTo>
                  <a:lnTo>
                    <a:pt x="111" y="651"/>
                  </a:lnTo>
                  <a:lnTo>
                    <a:pt x="111" y="423"/>
                  </a:lnTo>
                  <a:lnTo>
                    <a:pt x="121" y="555"/>
                  </a:lnTo>
                  <a:lnTo>
                    <a:pt x="121" y="854"/>
                  </a:lnTo>
                  <a:lnTo>
                    <a:pt x="130" y="616"/>
                  </a:lnTo>
                  <a:lnTo>
                    <a:pt x="130" y="502"/>
                  </a:lnTo>
                  <a:lnTo>
                    <a:pt x="139" y="669"/>
                  </a:lnTo>
                  <a:lnTo>
                    <a:pt x="139" y="643"/>
                  </a:lnTo>
                  <a:lnTo>
                    <a:pt x="148" y="1004"/>
                  </a:lnTo>
                  <a:lnTo>
                    <a:pt x="148" y="519"/>
                  </a:lnTo>
                  <a:lnTo>
                    <a:pt x="148" y="810"/>
                  </a:lnTo>
                  <a:lnTo>
                    <a:pt x="158" y="792"/>
                  </a:lnTo>
                  <a:lnTo>
                    <a:pt x="158" y="740"/>
                  </a:lnTo>
                  <a:lnTo>
                    <a:pt x="167" y="387"/>
                  </a:lnTo>
                  <a:lnTo>
                    <a:pt x="167" y="493"/>
                  </a:lnTo>
                  <a:lnTo>
                    <a:pt x="176" y="634"/>
                  </a:lnTo>
                  <a:lnTo>
                    <a:pt x="176" y="458"/>
                  </a:lnTo>
                  <a:lnTo>
                    <a:pt x="186" y="731"/>
                  </a:lnTo>
                  <a:lnTo>
                    <a:pt x="186" y="616"/>
                  </a:lnTo>
                  <a:lnTo>
                    <a:pt x="195" y="819"/>
                  </a:lnTo>
                  <a:lnTo>
                    <a:pt x="195" y="625"/>
                  </a:lnTo>
                  <a:lnTo>
                    <a:pt x="195" y="951"/>
                  </a:lnTo>
                  <a:lnTo>
                    <a:pt x="204" y="942"/>
                  </a:lnTo>
                  <a:lnTo>
                    <a:pt x="204" y="616"/>
                  </a:lnTo>
                  <a:lnTo>
                    <a:pt x="213" y="775"/>
                  </a:lnTo>
                  <a:lnTo>
                    <a:pt x="213" y="766"/>
                  </a:lnTo>
                  <a:lnTo>
                    <a:pt x="223" y="801"/>
                  </a:lnTo>
                  <a:lnTo>
                    <a:pt x="223" y="669"/>
                  </a:lnTo>
                  <a:lnTo>
                    <a:pt x="232" y="836"/>
                  </a:lnTo>
                  <a:lnTo>
                    <a:pt x="232" y="722"/>
                  </a:lnTo>
                  <a:lnTo>
                    <a:pt x="232" y="581"/>
                  </a:lnTo>
                  <a:lnTo>
                    <a:pt x="241" y="581"/>
                  </a:lnTo>
                  <a:lnTo>
                    <a:pt x="241" y="651"/>
                  </a:lnTo>
                  <a:lnTo>
                    <a:pt x="251" y="643"/>
                  </a:lnTo>
                  <a:lnTo>
                    <a:pt x="251" y="669"/>
                  </a:lnTo>
                  <a:lnTo>
                    <a:pt x="260" y="784"/>
                  </a:lnTo>
                  <a:lnTo>
                    <a:pt x="260" y="537"/>
                  </a:lnTo>
                  <a:lnTo>
                    <a:pt x="269" y="607"/>
                  </a:lnTo>
                  <a:lnTo>
                    <a:pt x="269" y="643"/>
                  </a:lnTo>
                  <a:lnTo>
                    <a:pt x="278" y="748"/>
                  </a:lnTo>
                  <a:lnTo>
                    <a:pt x="278" y="616"/>
                  </a:lnTo>
                  <a:lnTo>
                    <a:pt x="278" y="678"/>
                  </a:lnTo>
                  <a:lnTo>
                    <a:pt x="288" y="687"/>
                  </a:lnTo>
                  <a:lnTo>
                    <a:pt x="288" y="784"/>
                  </a:lnTo>
                  <a:lnTo>
                    <a:pt x="297" y="555"/>
                  </a:lnTo>
                  <a:lnTo>
                    <a:pt x="297" y="546"/>
                  </a:lnTo>
                  <a:lnTo>
                    <a:pt x="306" y="378"/>
                  </a:lnTo>
                  <a:lnTo>
                    <a:pt x="306" y="326"/>
                  </a:lnTo>
                  <a:lnTo>
                    <a:pt x="315" y="687"/>
                  </a:lnTo>
                  <a:lnTo>
                    <a:pt x="315" y="678"/>
                  </a:lnTo>
                  <a:lnTo>
                    <a:pt x="315" y="555"/>
                  </a:lnTo>
                  <a:lnTo>
                    <a:pt x="325" y="607"/>
                  </a:lnTo>
                  <a:lnTo>
                    <a:pt x="325" y="308"/>
                  </a:lnTo>
                  <a:lnTo>
                    <a:pt x="334" y="484"/>
                  </a:lnTo>
                  <a:lnTo>
                    <a:pt x="334" y="660"/>
                  </a:lnTo>
                  <a:lnTo>
                    <a:pt x="343" y="563"/>
                  </a:lnTo>
                  <a:lnTo>
                    <a:pt x="343" y="537"/>
                  </a:lnTo>
                  <a:lnTo>
                    <a:pt x="353" y="740"/>
                  </a:lnTo>
                  <a:lnTo>
                    <a:pt x="353" y="643"/>
                  </a:lnTo>
                  <a:lnTo>
                    <a:pt x="362" y="475"/>
                  </a:lnTo>
                  <a:lnTo>
                    <a:pt x="362" y="528"/>
                  </a:lnTo>
                  <a:lnTo>
                    <a:pt x="362" y="651"/>
                  </a:lnTo>
                  <a:lnTo>
                    <a:pt x="371" y="590"/>
                  </a:lnTo>
                  <a:lnTo>
                    <a:pt x="371" y="502"/>
                  </a:lnTo>
                  <a:lnTo>
                    <a:pt x="380" y="449"/>
                  </a:lnTo>
                  <a:lnTo>
                    <a:pt x="380" y="757"/>
                  </a:lnTo>
                  <a:lnTo>
                    <a:pt x="390" y="784"/>
                  </a:lnTo>
                  <a:lnTo>
                    <a:pt x="390" y="493"/>
                  </a:lnTo>
                  <a:lnTo>
                    <a:pt x="399" y="511"/>
                  </a:lnTo>
                  <a:lnTo>
                    <a:pt x="399" y="519"/>
                  </a:lnTo>
                  <a:lnTo>
                    <a:pt x="408" y="414"/>
                  </a:lnTo>
                  <a:lnTo>
                    <a:pt x="408" y="581"/>
                  </a:lnTo>
                  <a:lnTo>
                    <a:pt x="418" y="643"/>
                  </a:lnTo>
                  <a:lnTo>
                    <a:pt x="418" y="537"/>
                  </a:lnTo>
                  <a:lnTo>
                    <a:pt x="427" y="599"/>
                  </a:lnTo>
                  <a:lnTo>
                    <a:pt x="427" y="836"/>
                  </a:lnTo>
                  <a:lnTo>
                    <a:pt x="436" y="449"/>
                  </a:lnTo>
                  <a:lnTo>
                    <a:pt x="436" y="387"/>
                  </a:lnTo>
                  <a:lnTo>
                    <a:pt x="445" y="572"/>
                  </a:lnTo>
                  <a:lnTo>
                    <a:pt x="445" y="740"/>
                  </a:lnTo>
                  <a:lnTo>
                    <a:pt x="445" y="880"/>
                  </a:lnTo>
                  <a:lnTo>
                    <a:pt x="455" y="704"/>
                  </a:lnTo>
                  <a:lnTo>
                    <a:pt x="455" y="555"/>
                  </a:lnTo>
                  <a:lnTo>
                    <a:pt x="464" y="775"/>
                  </a:lnTo>
                  <a:lnTo>
                    <a:pt x="464" y="713"/>
                  </a:lnTo>
                  <a:lnTo>
                    <a:pt x="473" y="916"/>
                  </a:lnTo>
                  <a:lnTo>
                    <a:pt x="473" y="581"/>
                  </a:lnTo>
                  <a:lnTo>
                    <a:pt x="482" y="792"/>
                  </a:lnTo>
                  <a:lnTo>
                    <a:pt x="482" y="599"/>
                  </a:lnTo>
                  <a:lnTo>
                    <a:pt x="482" y="449"/>
                  </a:lnTo>
                  <a:lnTo>
                    <a:pt x="492" y="616"/>
                  </a:lnTo>
                  <a:lnTo>
                    <a:pt x="492" y="563"/>
                  </a:lnTo>
                  <a:lnTo>
                    <a:pt x="501" y="924"/>
                  </a:lnTo>
                  <a:lnTo>
                    <a:pt x="501" y="722"/>
                  </a:lnTo>
                  <a:lnTo>
                    <a:pt x="510" y="537"/>
                  </a:lnTo>
                  <a:lnTo>
                    <a:pt x="510" y="625"/>
                  </a:lnTo>
                  <a:lnTo>
                    <a:pt x="520" y="766"/>
                  </a:lnTo>
                  <a:lnTo>
                    <a:pt x="520" y="801"/>
                  </a:lnTo>
                  <a:lnTo>
                    <a:pt x="529" y="819"/>
                  </a:lnTo>
                  <a:lnTo>
                    <a:pt x="529" y="599"/>
                  </a:lnTo>
                  <a:lnTo>
                    <a:pt x="529" y="687"/>
                  </a:lnTo>
                  <a:lnTo>
                    <a:pt x="538" y="581"/>
                  </a:lnTo>
                  <a:lnTo>
                    <a:pt x="538" y="290"/>
                  </a:lnTo>
                  <a:lnTo>
                    <a:pt x="547" y="572"/>
                  </a:lnTo>
                  <a:lnTo>
                    <a:pt x="547" y="669"/>
                  </a:lnTo>
                  <a:lnTo>
                    <a:pt x="557" y="643"/>
                  </a:lnTo>
                  <a:lnTo>
                    <a:pt x="557" y="590"/>
                  </a:lnTo>
                  <a:lnTo>
                    <a:pt x="566" y="431"/>
                  </a:lnTo>
                  <a:lnTo>
                    <a:pt x="566" y="440"/>
                  </a:lnTo>
                  <a:lnTo>
                    <a:pt x="566" y="704"/>
                  </a:lnTo>
                  <a:lnTo>
                    <a:pt x="575" y="784"/>
                  </a:lnTo>
                  <a:lnTo>
                    <a:pt x="575" y="616"/>
                  </a:lnTo>
                  <a:lnTo>
                    <a:pt x="585" y="458"/>
                  </a:lnTo>
                  <a:lnTo>
                    <a:pt x="585" y="581"/>
                  </a:lnTo>
                  <a:lnTo>
                    <a:pt x="594" y="713"/>
                  </a:lnTo>
                  <a:lnTo>
                    <a:pt x="594" y="599"/>
                  </a:lnTo>
                  <a:lnTo>
                    <a:pt x="603" y="704"/>
                  </a:lnTo>
                  <a:lnTo>
                    <a:pt x="603" y="634"/>
                  </a:lnTo>
                  <a:lnTo>
                    <a:pt x="612" y="563"/>
                  </a:lnTo>
                  <a:lnTo>
                    <a:pt x="612" y="792"/>
                  </a:lnTo>
                  <a:lnTo>
                    <a:pt x="622" y="634"/>
                  </a:lnTo>
                  <a:lnTo>
                    <a:pt x="622" y="414"/>
                  </a:lnTo>
                  <a:lnTo>
                    <a:pt x="631" y="290"/>
                  </a:lnTo>
                  <a:lnTo>
                    <a:pt x="631" y="528"/>
                  </a:lnTo>
                  <a:lnTo>
                    <a:pt x="640" y="845"/>
                  </a:lnTo>
                  <a:lnTo>
                    <a:pt x="640" y="740"/>
                  </a:lnTo>
                  <a:lnTo>
                    <a:pt x="649" y="581"/>
                  </a:lnTo>
                  <a:lnTo>
                    <a:pt x="649" y="836"/>
                  </a:lnTo>
                  <a:lnTo>
                    <a:pt x="649" y="898"/>
                  </a:lnTo>
                  <a:lnTo>
                    <a:pt x="659" y="757"/>
                  </a:lnTo>
                  <a:lnTo>
                    <a:pt x="659" y="775"/>
                  </a:lnTo>
                  <a:lnTo>
                    <a:pt x="668" y="660"/>
                  </a:lnTo>
                  <a:lnTo>
                    <a:pt x="668" y="616"/>
                  </a:lnTo>
                  <a:lnTo>
                    <a:pt x="677" y="669"/>
                  </a:lnTo>
                  <a:lnTo>
                    <a:pt x="677" y="651"/>
                  </a:lnTo>
                  <a:lnTo>
                    <a:pt x="687" y="757"/>
                  </a:lnTo>
                  <a:lnTo>
                    <a:pt x="687" y="511"/>
                  </a:lnTo>
                  <a:lnTo>
                    <a:pt x="696" y="590"/>
                  </a:lnTo>
                  <a:lnTo>
                    <a:pt x="696" y="616"/>
                  </a:lnTo>
                  <a:lnTo>
                    <a:pt x="696" y="423"/>
                  </a:lnTo>
                  <a:lnTo>
                    <a:pt x="705" y="493"/>
                  </a:lnTo>
                  <a:lnTo>
                    <a:pt x="705" y="784"/>
                  </a:lnTo>
                  <a:lnTo>
                    <a:pt x="714" y="810"/>
                  </a:lnTo>
                  <a:lnTo>
                    <a:pt x="714" y="581"/>
                  </a:lnTo>
                  <a:lnTo>
                    <a:pt x="724" y="678"/>
                  </a:lnTo>
                  <a:lnTo>
                    <a:pt x="724" y="405"/>
                  </a:lnTo>
                  <a:lnTo>
                    <a:pt x="733" y="678"/>
                  </a:lnTo>
                  <a:lnTo>
                    <a:pt x="733" y="784"/>
                  </a:lnTo>
                  <a:lnTo>
                    <a:pt x="733" y="687"/>
                  </a:lnTo>
                  <a:lnTo>
                    <a:pt x="742" y="1021"/>
                  </a:lnTo>
                  <a:lnTo>
                    <a:pt x="742" y="731"/>
                  </a:lnTo>
                  <a:lnTo>
                    <a:pt x="752" y="801"/>
                  </a:lnTo>
                  <a:lnTo>
                    <a:pt x="761" y="396"/>
                  </a:lnTo>
                  <a:lnTo>
                    <a:pt x="761" y="528"/>
                  </a:lnTo>
                  <a:lnTo>
                    <a:pt x="770" y="784"/>
                  </a:lnTo>
                  <a:lnTo>
                    <a:pt x="770" y="317"/>
                  </a:lnTo>
                  <a:lnTo>
                    <a:pt x="779" y="449"/>
                  </a:lnTo>
                  <a:lnTo>
                    <a:pt x="779" y="528"/>
                  </a:lnTo>
                  <a:lnTo>
                    <a:pt x="779" y="660"/>
                  </a:lnTo>
                  <a:lnTo>
                    <a:pt x="789" y="467"/>
                  </a:lnTo>
                  <a:lnTo>
                    <a:pt x="789" y="572"/>
                  </a:lnTo>
                  <a:lnTo>
                    <a:pt x="798" y="616"/>
                  </a:lnTo>
                  <a:lnTo>
                    <a:pt x="798" y="502"/>
                  </a:lnTo>
                  <a:lnTo>
                    <a:pt x="807" y="493"/>
                  </a:lnTo>
                  <a:lnTo>
                    <a:pt x="807" y="854"/>
                  </a:lnTo>
                  <a:lnTo>
                    <a:pt x="816" y="484"/>
                  </a:lnTo>
                  <a:lnTo>
                    <a:pt x="816" y="449"/>
                  </a:lnTo>
                  <a:lnTo>
                    <a:pt x="816" y="0"/>
                  </a:lnTo>
                  <a:lnTo>
                    <a:pt x="826" y="467"/>
                  </a:lnTo>
                  <a:lnTo>
                    <a:pt x="826" y="484"/>
                  </a:lnTo>
                  <a:lnTo>
                    <a:pt x="835" y="273"/>
                  </a:lnTo>
                  <a:lnTo>
                    <a:pt x="835" y="493"/>
                  </a:lnTo>
                  <a:lnTo>
                    <a:pt x="844" y="845"/>
                  </a:lnTo>
                  <a:lnTo>
                    <a:pt x="844" y="704"/>
                  </a:lnTo>
                  <a:lnTo>
                    <a:pt x="854" y="423"/>
                  </a:lnTo>
                  <a:lnTo>
                    <a:pt x="854" y="537"/>
                  </a:lnTo>
                  <a:lnTo>
                    <a:pt x="863" y="669"/>
                  </a:lnTo>
                  <a:lnTo>
                    <a:pt x="863" y="880"/>
                  </a:lnTo>
                  <a:lnTo>
                    <a:pt x="863" y="722"/>
                  </a:lnTo>
                  <a:lnTo>
                    <a:pt x="872" y="792"/>
                  </a:lnTo>
                  <a:lnTo>
                    <a:pt x="872" y="757"/>
                  </a:lnTo>
                  <a:lnTo>
                    <a:pt x="881" y="845"/>
                  </a:lnTo>
                  <a:lnTo>
                    <a:pt x="881" y="634"/>
                  </a:lnTo>
                  <a:lnTo>
                    <a:pt x="891" y="696"/>
                  </a:lnTo>
                  <a:lnTo>
                    <a:pt x="891" y="563"/>
                  </a:lnTo>
                  <a:lnTo>
                    <a:pt x="900" y="845"/>
                  </a:lnTo>
                  <a:lnTo>
                    <a:pt x="900" y="678"/>
                  </a:lnTo>
                  <a:lnTo>
                    <a:pt x="900" y="916"/>
                  </a:lnTo>
                  <a:lnTo>
                    <a:pt x="909" y="766"/>
                  </a:lnTo>
                  <a:lnTo>
                    <a:pt x="909" y="731"/>
                  </a:lnTo>
                  <a:lnTo>
                    <a:pt x="919" y="801"/>
                  </a:lnTo>
                  <a:lnTo>
                    <a:pt x="919" y="810"/>
                  </a:lnTo>
                  <a:lnTo>
                    <a:pt x="928" y="581"/>
                  </a:lnTo>
                  <a:lnTo>
                    <a:pt x="928" y="863"/>
                  </a:lnTo>
                  <a:lnTo>
                    <a:pt x="937" y="775"/>
                  </a:lnTo>
                  <a:lnTo>
                    <a:pt x="937" y="713"/>
                  </a:lnTo>
                  <a:lnTo>
                    <a:pt x="946" y="678"/>
                  </a:lnTo>
                  <a:lnTo>
                    <a:pt x="946" y="819"/>
                  </a:lnTo>
                  <a:lnTo>
                    <a:pt x="946" y="898"/>
                  </a:lnTo>
                  <a:lnTo>
                    <a:pt x="956" y="907"/>
                  </a:lnTo>
                  <a:lnTo>
                    <a:pt x="956" y="625"/>
                  </a:lnTo>
                  <a:lnTo>
                    <a:pt x="965" y="1162"/>
                  </a:lnTo>
                  <a:lnTo>
                    <a:pt x="965" y="1039"/>
                  </a:lnTo>
                  <a:lnTo>
                    <a:pt x="974" y="854"/>
                  </a:lnTo>
                  <a:lnTo>
                    <a:pt x="974" y="1039"/>
                  </a:lnTo>
                  <a:lnTo>
                    <a:pt x="983" y="924"/>
                  </a:lnTo>
                  <a:lnTo>
                    <a:pt x="983" y="898"/>
                  </a:lnTo>
                  <a:lnTo>
                    <a:pt x="983" y="863"/>
                  </a:lnTo>
                  <a:lnTo>
                    <a:pt x="993" y="801"/>
                  </a:lnTo>
                  <a:lnTo>
                    <a:pt x="993" y="687"/>
                  </a:lnTo>
                  <a:lnTo>
                    <a:pt x="1002" y="722"/>
                  </a:lnTo>
                  <a:lnTo>
                    <a:pt x="1011" y="599"/>
                  </a:lnTo>
                  <a:lnTo>
                    <a:pt x="1011" y="722"/>
                  </a:lnTo>
                  <a:lnTo>
                    <a:pt x="1021" y="828"/>
                  </a:lnTo>
                  <a:lnTo>
                    <a:pt x="1021" y="651"/>
                  </a:lnTo>
                  <a:lnTo>
                    <a:pt x="1030" y="651"/>
                  </a:lnTo>
                  <a:lnTo>
                    <a:pt x="1030" y="722"/>
                  </a:lnTo>
                  <a:lnTo>
                    <a:pt x="1030" y="784"/>
                  </a:lnTo>
                  <a:lnTo>
                    <a:pt x="1039" y="713"/>
                  </a:lnTo>
                  <a:lnTo>
                    <a:pt x="1039" y="731"/>
                  </a:lnTo>
                  <a:lnTo>
                    <a:pt x="1048" y="634"/>
                  </a:lnTo>
                  <a:lnTo>
                    <a:pt x="1048" y="440"/>
                  </a:lnTo>
                  <a:lnTo>
                    <a:pt x="1058" y="467"/>
                  </a:lnTo>
                  <a:lnTo>
                    <a:pt x="1058" y="572"/>
                  </a:lnTo>
                  <a:lnTo>
                    <a:pt x="1067" y="660"/>
                  </a:lnTo>
                  <a:lnTo>
                    <a:pt x="1067" y="651"/>
                  </a:lnTo>
                  <a:lnTo>
                    <a:pt x="1067" y="616"/>
                  </a:lnTo>
                  <a:lnTo>
                    <a:pt x="1076" y="696"/>
                  </a:lnTo>
                  <a:lnTo>
                    <a:pt x="1076" y="458"/>
                  </a:lnTo>
                  <a:lnTo>
                    <a:pt x="1086" y="378"/>
                  </a:lnTo>
                  <a:lnTo>
                    <a:pt x="1095" y="687"/>
                  </a:lnTo>
                  <a:lnTo>
                    <a:pt x="1095" y="590"/>
                  </a:lnTo>
                  <a:lnTo>
                    <a:pt x="1104" y="475"/>
                  </a:lnTo>
                  <a:lnTo>
                    <a:pt x="1104" y="255"/>
                  </a:lnTo>
                  <a:lnTo>
                    <a:pt x="1113" y="423"/>
                  </a:lnTo>
                  <a:lnTo>
                    <a:pt x="1113" y="334"/>
                  </a:lnTo>
                  <a:lnTo>
                    <a:pt x="1113" y="475"/>
                  </a:lnTo>
                  <a:lnTo>
                    <a:pt x="1123" y="511"/>
                  </a:lnTo>
                  <a:lnTo>
                    <a:pt x="1123" y="660"/>
                  </a:lnTo>
                  <a:lnTo>
                    <a:pt x="1132" y="334"/>
                  </a:lnTo>
                  <a:lnTo>
                    <a:pt x="1132" y="828"/>
                  </a:lnTo>
                  <a:lnTo>
                    <a:pt x="1141" y="572"/>
                  </a:lnTo>
                  <a:lnTo>
                    <a:pt x="1141" y="863"/>
                  </a:lnTo>
                  <a:lnTo>
                    <a:pt x="1150" y="607"/>
                  </a:lnTo>
                  <a:lnTo>
                    <a:pt x="1150" y="563"/>
                  </a:lnTo>
                  <a:lnTo>
                    <a:pt x="1150" y="546"/>
                  </a:lnTo>
                  <a:lnTo>
                    <a:pt x="1160" y="590"/>
                  </a:lnTo>
                  <a:lnTo>
                    <a:pt x="1160" y="836"/>
                  </a:lnTo>
                  <a:lnTo>
                    <a:pt x="1169" y="634"/>
                  </a:lnTo>
                  <a:lnTo>
                    <a:pt x="1169" y="792"/>
                  </a:lnTo>
                  <a:lnTo>
                    <a:pt x="1178" y="731"/>
                  </a:lnTo>
                  <a:lnTo>
                    <a:pt x="1178" y="801"/>
                  </a:lnTo>
                  <a:lnTo>
                    <a:pt x="1188" y="784"/>
                  </a:lnTo>
                  <a:lnTo>
                    <a:pt x="1188" y="414"/>
                  </a:lnTo>
                  <a:lnTo>
                    <a:pt x="1197" y="722"/>
                  </a:lnTo>
                  <a:lnTo>
                    <a:pt x="1197" y="396"/>
                  </a:lnTo>
                  <a:lnTo>
                    <a:pt x="1197" y="625"/>
                  </a:lnTo>
                  <a:lnTo>
                    <a:pt x="1206" y="581"/>
                  </a:lnTo>
                  <a:lnTo>
                    <a:pt x="1206" y="546"/>
                  </a:lnTo>
                  <a:lnTo>
                    <a:pt x="1215" y="687"/>
                  </a:lnTo>
                  <a:lnTo>
                    <a:pt x="1215" y="669"/>
                  </a:lnTo>
                  <a:lnTo>
                    <a:pt x="1225" y="678"/>
                  </a:lnTo>
                  <a:lnTo>
                    <a:pt x="1225" y="458"/>
                  </a:lnTo>
                  <a:lnTo>
                    <a:pt x="1234" y="607"/>
                  </a:lnTo>
                  <a:lnTo>
                    <a:pt x="1234" y="748"/>
                  </a:lnTo>
                  <a:lnTo>
                    <a:pt x="1234" y="449"/>
                  </a:lnTo>
                  <a:lnTo>
                    <a:pt x="1243" y="731"/>
                  </a:lnTo>
                  <a:lnTo>
                    <a:pt x="1243" y="854"/>
                  </a:lnTo>
                  <a:lnTo>
                    <a:pt x="1253" y="572"/>
                  </a:lnTo>
                  <a:lnTo>
                    <a:pt x="1253" y="704"/>
                  </a:lnTo>
                  <a:lnTo>
                    <a:pt x="1262" y="616"/>
                  </a:lnTo>
                  <a:lnTo>
                    <a:pt x="1262" y="748"/>
                  </a:lnTo>
                  <a:lnTo>
                    <a:pt x="1271" y="696"/>
                  </a:lnTo>
                  <a:lnTo>
                    <a:pt x="1271" y="722"/>
                  </a:lnTo>
                  <a:lnTo>
                    <a:pt x="1280" y="563"/>
                  </a:lnTo>
                  <a:lnTo>
                    <a:pt x="1280" y="660"/>
                  </a:lnTo>
                  <a:lnTo>
                    <a:pt x="1280" y="678"/>
                  </a:lnTo>
                  <a:lnTo>
                    <a:pt x="1290" y="792"/>
                  </a:lnTo>
                  <a:lnTo>
                    <a:pt x="1290" y="828"/>
                  </a:lnTo>
                  <a:lnTo>
                    <a:pt x="1299" y="484"/>
                  </a:lnTo>
                  <a:lnTo>
                    <a:pt x="1299" y="748"/>
                  </a:lnTo>
                  <a:lnTo>
                    <a:pt x="1308" y="308"/>
                  </a:lnTo>
                  <a:lnTo>
                    <a:pt x="1308" y="334"/>
                  </a:lnTo>
                  <a:lnTo>
                    <a:pt x="1317" y="775"/>
                  </a:lnTo>
                  <a:lnTo>
                    <a:pt x="1317" y="792"/>
                  </a:lnTo>
                  <a:lnTo>
                    <a:pt x="1317" y="828"/>
                  </a:lnTo>
                  <a:lnTo>
                    <a:pt x="1327" y="519"/>
                  </a:lnTo>
                  <a:lnTo>
                    <a:pt x="1327" y="563"/>
                  </a:lnTo>
                  <a:lnTo>
                    <a:pt x="1336" y="431"/>
                  </a:lnTo>
                  <a:lnTo>
                    <a:pt x="1336" y="616"/>
                  </a:lnTo>
                  <a:lnTo>
                    <a:pt x="1345" y="660"/>
                  </a:lnTo>
                  <a:lnTo>
                    <a:pt x="1355" y="651"/>
                  </a:lnTo>
                  <a:lnTo>
                    <a:pt x="1355" y="423"/>
                  </a:lnTo>
                  <a:lnTo>
                    <a:pt x="1364" y="449"/>
                  </a:lnTo>
                  <a:lnTo>
                    <a:pt x="1364" y="713"/>
                  </a:lnTo>
                  <a:lnTo>
                    <a:pt x="1364" y="423"/>
                  </a:lnTo>
                  <a:lnTo>
                    <a:pt x="1373" y="775"/>
                  </a:lnTo>
                  <a:lnTo>
                    <a:pt x="1373" y="528"/>
                  </a:lnTo>
                  <a:lnTo>
                    <a:pt x="1382" y="396"/>
                  </a:lnTo>
                  <a:lnTo>
                    <a:pt x="1382" y="255"/>
                  </a:lnTo>
                  <a:lnTo>
                    <a:pt x="1392" y="607"/>
                  </a:lnTo>
                  <a:lnTo>
                    <a:pt x="1392" y="634"/>
                  </a:lnTo>
                  <a:lnTo>
                    <a:pt x="1401" y="546"/>
                  </a:lnTo>
                  <a:lnTo>
                    <a:pt x="1401" y="960"/>
                  </a:lnTo>
                  <a:lnTo>
                    <a:pt x="1401" y="317"/>
                  </a:lnTo>
                  <a:lnTo>
                    <a:pt x="1410" y="467"/>
                  </a:lnTo>
                  <a:lnTo>
                    <a:pt x="1410" y="423"/>
                  </a:lnTo>
                  <a:lnTo>
                    <a:pt x="1420" y="528"/>
                  </a:lnTo>
                  <a:lnTo>
                    <a:pt x="1420" y="748"/>
                  </a:lnTo>
                  <a:lnTo>
                    <a:pt x="1429" y="563"/>
                  </a:lnTo>
                  <a:lnTo>
                    <a:pt x="1429" y="528"/>
                  </a:lnTo>
                  <a:lnTo>
                    <a:pt x="1438" y="766"/>
                  </a:lnTo>
                  <a:lnTo>
                    <a:pt x="1438" y="634"/>
                  </a:lnTo>
                  <a:lnTo>
                    <a:pt x="1447" y="722"/>
                  </a:lnTo>
                  <a:lnTo>
                    <a:pt x="1447" y="880"/>
                  </a:lnTo>
                  <a:lnTo>
                    <a:pt x="1447" y="599"/>
                  </a:lnTo>
                  <a:lnTo>
                    <a:pt x="1457" y="696"/>
                  </a:lnTo>
                  <a:lnTo>
                    <a:pt x="1457" y="880"/>
                  </a:lnTo>
                  <a:lnTo>
                    <a:pt x="1466" y="977"/>
                  </a:lnTo>
                  <a:lnTo>
                    <a:pt x="1466" y="748"/>
                  </a:lnTo>
                  <a:lnTo>
                    <a:pt x="1475" y="704"/>
                  </a:lnTo>
                  <a:lnTo>
                    <a:pt x="1475" y="616"/>
                  </a:lnTo>
                  <a:lnTo>
                    <a:pt x="1484" y="828"/>
                  </a:lnTo>
                  <a:lnTo>
                    <a:pt x="1484" y="581"/>
                  </a:lnTo>
                  <a:lnTo>
                    <a:pt x="1484" y="898"/>
                  </a:lnTo>
                  <a:lnTo>
                    <a:pt x="1494" y="836"/>
                  </a:lnTo>
                  <a:lnTo>
                    <a:pt x="1494" y="766"/>
                  </a:lnTo>
                  <a:lnTo>
                    <a:pt x="1503" y="792"/>
                  </a:lnTo>
                  <a:lnTo>
                    <a:pt x="1503" y="555"/>
                  </a:lnTo>
                  <a:lnTo>
                    <a:pt x="1512" y="696"/>
                  </a:lnTo>
                  <a:lnTo>
                    <a:pt x="1512" y="704"/>
                  </a:lnTo>
                  <a:lnTo>
                    <a:pt x="1522" y="995"/>
                  </a:lnTo>
                  <a:lnTo>
                    <a:pt x="1522" y="863"/>
                  </a:lnTo>
                  <a:lnTo>
                    <a:pt x="1531" y="731"/>
                  </a:lnTo>
                  <a:lnTo>
                    <a:pt x="1531" y="836"/>
                  </a:lnTo>
                  <a:lnTo>
                    <a:pt x="1540" y="740"/>
                  </a:lnTo>
                  <a:lnTo>
                    <a:pt x="1540" y="872"/>
                  </a:lnTo>
                  <a:lnTo>
                    <a:pt x="1549" y="731"/>
                  </a:lnTo>
                  <a:lnTo>
                    <a:pt x="1549" y="722"/>
                  </a:lnTo>
                  <a:lnTo>
                    <a:pt x="1559" y="678"/>
                  </a:lnTo>
                  <a:lnTo>
                    <a:pt x="1559" y="775"/>
                  </a:lnTo>
                  <a:lnTo>
                    <a:pt x="1568" y="969"/>
                  </a:lnTo>
                  <a:lnTo>
                    <a:pt x="1568" y="484"/>
                  </a:lnTo>
                  <a:lnTo>
                    <a:pt x="1568" y="581"/>
                  </a:lnTo>
                  <a:lnTo>
                    <a:pt x="1577" y="607"/>
                  </a:lnTo>
                  <a:lnTo>
                    <a:pt x="1577" y="599"/>
                  </a:lnTo>
                  <a:lnTo>
                    <a:pt x="1587" y="634"/>
                  </a:lnTo>
                  <a:lnTo>
                    <a:pt x="1587" y="757"/>
                  </a:lnTo>
                  <a:lnTo>
                    <a:pt x="1596" y="572"/>
                  </a:lnTo>
                  <a:lnTo>
                    <a:pt x="1605" y="625"/>
                  </a:lnTo>
                  <a:lnTo>
                    <a:pt x="1605" y="537"/>
                  </a:lnTo>
                  <a:lnTo>
                    <a:pt x="1614" y="581"/>
                  </a:lnTo>
                  <a:lnTo>
                    <a:pt x="1614" y="475"/>
                  </a:lnTo>
                  <a:lnTo>
                    <a:pt x="1614" y="519"/>
                  </a:lnTo>
                  <a:lnTo>
                    <a:pt x="1624" y="607"/>
                  </a:lnTo>
                  <a:lnTo>
                    <a:pt x="1624" y="511"/>
                  </a:lnTo>
                  <a:lnTo>
                    <a:pt x="1633" y="581"/>
                  </a:lnTo>
                  <a:lnTo>
                    <a:pt x="1642" y="537"/>
                  </a:lnTo>
                  <a:lnTo>
                    <a:pt x="1642" y="493"/>
                  </a:lnTo>
                  <a:lnTo>
                    <a:pt x="1651" y="678"/>
                  </a:lnTo>
                  <a:lnTo>
                    <a:pt x="1651" y="766"/>
                  </a:lnTo>
                  <a:lnTo>
                    <a:pt x="1651" y="581"/>
                  </a:lnTo>
                  <a:lnTo>
                    <a:pt x="1661" y="546"/>
                  </a:lnTo>
                  <a:lnTo>
                    <a:pt x="1661" y="625"/>
                  </a:lnTo>
                  <a:lnTo>
                    <a:pt x="1670" y="625"/>
                  </a:lnTo>
                  <a:lnTo>
                    <a:pt x="1670" y="669"/>
                  </a:lnTo>
                  <a:lnTo>
                    <a:pt x="1679" y="378"/>
                  </a:lnTo>
                  <a:lnTo>
                    <a:pt x="1679" y="651"/>
                  </a:lnTo>
                  <a:lnTo>
                    <a:pt x="1689" y="607"/>
                  </a:lnTo>
                  <a:lnTo>
                    <a:pt x="1689" y="502"/>
                  </a:lnTo>
                  <a:lnTo>
                    <a:pt x="1698" y="563"/>
                  </a:lnTo>
                  <a:lnTo>
                    <a:pt x="1698" y="757"/>
                  </a:lnTo>
                  <a:lnTo>
                    <a:pt x="1707" y="704"/>
                  </a:lnTo>
                  <a:lnTo>
                    <a:pt x="1707" y="563"/>
                  </a:lnTo>
                  <a:lnTo>
                    <a:pt x="1716" y="810"/>
                  </a:lnTo>
                  <a:lnTo>
                    <a:pt x="1716" y="757"/>
                  </a:lnTo>
                  <a:lnTo>
                    <a:pt x="1726" y="511"/>
                  </a:lnTo>
                  <a:lnTo>
                    <a:pt x="1726" y="581"/>
                  </a:lnTo>
                  <a:lnTo>
                    <a:pt x="1735" y="678"/>
                  </a:lnTo>
                  <a:lnTo>
                    <a:pt x="1735" y="572"/>
                  </a:lnTo>
                  <a:lnTo>
                    <a:pt x="1735" y="801"/>
                  </a:lnTo>
                  <a:lnTo>
                    <a:pt x="1744" y="828"/>
                  </a:lnTo>
                  <a:lnTo>
                    <a:pt x="1744" y="784"/>
                  </a:lnTo>
                  <a:lnTo>
                    <a:pt x="1754" y="555"/>
                  </a:lnTo>
                  <a:lnTo>
                    <a:pt x="1754" y="616"/>
                  </a:lnTo>
                  <a:lnTo>
                    <a:pt x="1763" y="775"/>
                  </a:lnTo>
                  <a:lnTo>
                    <a:pt x="1763" y="669"/>
                  </a:lnTo>
                  <a:lnTo>
                    <a:pt x="1772" y="678"/>
                  </a:lnTo>
                  <a:lnTo>
                    <a:pt x="1772" y="740"/>
                  </a:lnTo>
                  <a:lnTo>
                    <a:pt x="1781" y="731"/>
                  </a:lnTo>
                  <a:lnTo>
                    <a:pt x="1781" y="722"/>
                  </a:lnTo>
                  <a:lnTo>
                    <a:pt x="1781" y="819"/>
                  </a:lnTo>
                  <a:lnTo>
                    <a:pt x="1791" y="634"/>
                  </a:lnTo>
                  <a:lnTo>
                    <a:pt x="1791" y="678"/>
                  </a:lnTo>
                  <a:lnTo>
                    <a:pt x="1800" y="836"/>
                  </a:lnTo>
                  <a:lnTo>
                    <a:pt x="1800" y="713"/>
                  </a:lnTo>
                  <a:lnTo>
                    <a:pt x="1809" y="784"/>
                  </a:lnTo>
                  <a:lnTo>
                    <a:pt x="1809" y="546"/>
                  </a:lnTo>
                  <a:lnTo>
                    <a:pt x="1818" y="334"/>
                  </a:lnTo>
                  <a:lnTo>
                    <a:pt x="1818" y="722"/>
                  </a:lnTo>
                  <a:lnTo>
                    <a:pt x="1818" y="590"/>
                  </a:lnTo>
                  <a:lnTo>
                    <a:pt x="1828" y="651"/>
                  </a:lnTo>
                  <a:lnTo>
                    <a:pt x="1828" y="775"/>
                  </a:lnTo>
                  <a:lnTo>
                    <a:pt x="1837" y="801"/>
                  </a:lnTo>
                  <a:lnTo>
                    <a:pt x="1837" y="731"/>
                  </a:lnTo>
                  <a:lnTo>
                    <a:pt x="1846" y="607"/>
                  </a:lnTo>
                  <a:lnTo>
                    <a:pt x="1846" y="599"/>
                  </a:lnTo>
                  <a:lnTo>
                    <a:pt x="1856" y="651"/>
                  </a:lnTo>
                  <a:lnTo>
                    <a:pt x="1856" y="414"/>
                  </a:lnTo>
                  <a:lnTo>
                    <a:pt x="1865" y="423"/>
                  </a:lnTo>
                  <a:lnTo>
                    <a:pt x="1865" y="449"/>
                  </a:lnTo>
                  <a:lnTo>
                    <a:pt x="1865" y="511"/>
                  </a:lnTo>
                  <a:lnTo>
                    <a:pt x="1874" y="414"/>
                  </a:lnTo>
                  <a:lnTo>
                    <a:pt x="1874" y="616"/>
                  </a:lnTo>
                  <a:lnTo>
                    <a:pt x="1883" y="625"/>
                  </a:lnTo>
                  <a:lnTo>
                    <a:pt x="1883" y="528"/>
                  </a:lnTo>
                  <a:lnTo>
                    <a:pt x="1893" y="528"/>
                  </a:lnTo>
                  <a:lnTo>
                    <a:pt x="1893" y="440"/>
                  </a:lnTo>
                  <a:lnTo>
                    <a:pt x="1902" y="581"/>
                  </a:lnTo>
                  <a:lnTo>
                    <a:pt x="1902" y="467"/>
                  </a:lnTo>
                  <a:lnTo>
                    <a:pt x="1902" y="343"/>
                  </a:lnTo>
                  <a:lnTo>
                    <a:pt x="1911" y="537"/>
                  </a:lnTo>
                  <a:lnTo>
                    <a:pt x="1911" y="387"/>
                  </a:lnTo>
                  <a:lnTo>
                    <a:pt x="1921" y="696"/>
                  </a:lnTo>
                  <a:lnTo>
                    <a:pt x="1921" y="572"/>
                  </a:lnTo>
                  <a:lnTo>
                    <a:pt x="1930" y="238"/>
                  </a:lnTo>
                  <a:lnTo>
                    <a:pt x="1930" y="590"/>
                  </a:lnTo>
                  <a:lnTo>
                    <a:pt x="1939" y="563"/>
                  </a:lnTo>
                  <a:lnTo>
                    <a:pt x="1939" y="872"/>
                  </a:lnTo>
                  <a:lnTo>
                    <a:pt x="1948" y="766"/>
                  </a:lnTo>
                  <a:lnTo>
                    <a:pt x="1948" y="511"/>
                  </a:lnTo>
                  <a:lnTo>
                    <a:pt x="1948" y="528"/>
                  </a:lnTo>
                  <a:lnTo>
                    <a:pt x="1958" y="889"/>
                  </a:lnTo>
                  <a:lnTo>
                    <a:pt x="1958" y="854"/>
                  </a:lnTo>
                  <a:lnTo>
                    <a:pt x="1967" y="977"/>
                  </a:lnTo>
                  <a:lnTo>
                    <a:pt x="1967" y="863"/>
                  </a:lnTo>
                  <a:lnTo>
                    <a:pt x="1976" y="599"/>
                  </a:lnTo>
                  <a:lnTo>
                    <a:pt x="1976" y="1030"/>
                  </a:lnTo>
                  <a:lnTo>
                    <a:pt x="1985" y="828"/>
                  </a:lnTo>
                  <a:lnTo>
                    <a:pt x="1985" y="898"/>
                  </a:lnTo>
                  <a:lnTo>
                    <a:pt x="1985" y="563"/>
                  </a:lnTo>
                  <a:lnTo>
                    <a:pt x="1995" y="828"/>
                  </a:lnTo>
                  <a:lnTo>
                    <a:pt x="1995" y="986"/>
                  </a:lnTo>
                  <a:lnTo>
                    <a:pt x="2004" y="572"/>
                  </a:lnTo>
                  <a:lnTo>
                    <a:pt x="2004" y="845"/>
                  </a:lnTo>
                  <a:lnTo>
                    <a:pt x="2013" y="942"/>
                  </a:lnTo>
                  <a:lnTo>
                    <a:pt x="2013" y="1171"/>
                  </a:lnTo>
                  <a:lnTo>
                    <a:pt x="2023" y="1039"/>
                  </a:lnTo>
                  <a:lnTo>
                    <a:pt x="2023" y="1101"/>
                  </a:lnTo>
                  <a:lnTo>
                    <a:pt x="2032" y="1021"/>
                  </a:lnTo>
                  <a:lnTo>
                    <a:pt x="2032" y="977"/>
                  </a:lnTo>
                  <a:lnTo>
                    <a:pt x="2032" y="792"/>
                  </a:lnTo>
                  <a:lnTo>
                    <a:pt x="2041" y="986"/>
                  </a:lnTo>
                  <a:lnTo>
                    <a:pt x="2041" y="889"/>
                  </a:lnTo>
                  <a:lnTo>
                    <a:pt x="2050" y="1013"/>
                  </a:lnTo>
                  <a:lnTo>
                    <a:pt x="2050" y="819"/>
                  </a:lnTo>
                  <a:lnTo>
                    <a:pt x="2060" y="810"/>
                  </a:lnTo>
                  <a:lnTo>
                    <a:pt x="2060" y="951"/>
                  </a:lnTo>
                  <a:lnTo>
                    <a:pt x="2069" y="880"/>
                  </a:lnTo>
                  <a:lnTo>
                    <a:pt x="2069" y="960"/>
                  </a:lnTo>
                  <a:lnTo>
                    <a:pt x="2069" y="792"/>
                  </a:lnTo>
                  <a:lnTo>
                    <a:pt x="2078" y="924"/>
                  </a:lnTo>
                  <a:lnTo>
                    <a:pt x="2078" y="907"/>
                  </a:lnTo>
                  <a:lnTo>
                    <a:pt x="2088" y="704"/>
                  </a:lnTo>
                  <a:lnTo>
                    <a:pt x="2088" y="836"/>
                  </a:lnTo>
                  <a:lnTo>
                    <a:pt x="2097" y="775"/>
                  </a:lnTo>
                  <a:lnTo>
                    <a:pt x="2097" y="951"/>
                  </a:lnTo>
                  <a:lnTo>
                    <a:pt x="2106" y="889"/>
                  </a:lnTo>
                  <a:lnTo>
                    <a:pt x="2106" y="687"/>
                  </a:lnTo>
                  <a:lnTo>
                    <a:pt x="2115" y="784"/>
                  </a:lnTo>
                  <a:lnTo>
                    <a:pt x="2115" y="792"/>
                  </a:lnTo>
                  <a:lnTo>
                    <a:pt x="2115" y="924"/>
                  </a:lnTo>
                  <a:lnTo>
                    <a:pt x="2125" y="889"/>
                  </a:lnTo>
                  <a:lnTo>
                    <a:pt x="2125" y="475"/>
                  </a:lnTo>
                  <a:lnTo>
                    <a:pt x="2134" y="740"/>
                  </a:lnTo>
                  <a:lnTo>
                    <a:pt x="2134" y="1286"/>
                  </a:lnTo>
                  <a:lnTo>
                    <a:pt x="2143" y="537"/>
                  </a:lnTo>
                  <a:lnTo>
                    <a:pt x="2143" y="863"/>
                  </a:lnTo>
                  <a:lnTo>
                    <a:pt x="2152" y="854"/>
                  </a:lnTo>
                  <a:lnTo>
                    <a:pt x="2152" y="502"/>
                  </a:lnTo>
                  <a:lnTo>
                    <a:pt x="2152" y="801"/>
                  </a:lnTo>
                  <a:lnTo>
                    <a:pt x="2162" y="414"/>
                  </a:lnTo>
                  <a:lnTo>
                    <a:pt x="2162" y="625"/>
                  </a:lnTo>
                  <a:lnTo>
                    <a:pt x="2171" y="528"/>
                  </a:lnTo>
                  <a:lnTo>
                    <a:pt x="2171" y="916"/>
                  </a:lnTo>
                  <a:lnTo>
                    <a:pt x="2180" y="475"/>
                  </a:lnTo>
                  <a:lnTo>
                    <a:pt x="2180" y="519"/>
                  </a:lnTo>
                  <a:lnTo>
                    <a:pt x="2190" y="423"/>
                  </a:lnTo>
                  <a:lnTo>
                    <a:pt x="2190" y="352"/>
                  </a:lnTo>
                  <a:lnTo>
                    <a:pt x="2199" y="211"/>
                  </a:lnTo>
                  <a:lnTo>
                    <a:pt x="2199" y="546"/>
                  </a:lnTo>
                  <a:lnTo>
                    <a:pt x="2199" y="493"/>
                  </a:lnTo>
                  <a:lnTo>
                    <a:pt x="2208" y="599"/>
                  </a:lnTo>
                  <a:lnTo>
                    <a:pt x="2208" y="775"/>
                  </a:lnTo>
                  <a:lnTo>
                    <a:pt x="2217" y="423"/>
                  </a:lnTo>
                  <a:lnTo>
                    <a:pt x="2217" y="519"/>
                  </a:lnTo>
                  <a:lnTo>
                    <a:pt x="2227" y="387"/>
                  </a:lnTo>
                  <a:lnTo>
                    <a:pt x="2227" y="431"/>
                  </a:lnTo>
                  <a:lnTo>
                    <a:pt x="2236" y="396"/>
                  </a:lnTo>
                  <a:lnTo>
                    <a:pt x="2236" y="607"/>
                  </a:lnTo>
                  <a:lnTo>
                    <a:pt x="2236" y="572"/>
                  </a:lnTo>
                  <a:lnTo>
                    <a:pt x="2245" y="1013"/>
                  </a:lnTo>
                  <a:lnTo>
                    <a:pt x="2245" y="537"/>
                  </a:lnTo>
                  <a:lnTo>
                    <a:pt x="2255" y="660"/>
                  </a:lnTo>
                  <a:lnTo>
                    <a:pt x="2255" y="784"/>
                  </a:lnTo>
                  <a:lnTo>
                    <a:pt x="2264" y="766"/>
                  </a:lnTo>
                  <a:lnTo>
                    <a:pt x="2264" y="590"/>
                  </a:lnTo>
                  <a:lnTo>
                    <a:pt x="2273" y="493"/>
                  </a:lnTo>
                  <a:lnTo>
                    <a:pt x="2273" y="431"/>
                  </a:lnTo>
                  <a:lnTo>
                    <a:pt x="2282" y="625"/>
                  </a:lnTo>
                  <a:lnTo>
                    <a:pt x="2282" y="361"/>
                  </a:lnTo>
                  <a:lnTo>
                    <a:pt x="2282" y="616"/>
                  </a:lnTo>
                  <a:lnTo>
                    <a:pt x="2292" y="581"/>
                  </a:lnTo>
                  <a:lnTo>
                    <a:pt x="2292" y="343"/>
                  </a:lnTo>
                  <a:lnTo>
                    <a:pt x="2301" y="660"/>
                  </a:lnTo>
                  <a:lnTo>
                    <a:pt x="2301" y="775"/>
                  </a:lnTo>
                  <a:lnTo>
                    <a:pt x="2310" y="616"/>
                  </a:lnTo>
                  <a:lnTo>
                    <a:pt x="2310" y="546"/>
                  </a:lnTo>
                  <a:lnTo>
                    <a:pt x="2319" y="475"/>
                  </a:lnTo>
                  <a:lnTo>
                    <a:pt x="2319" y="572"/>
                  </a:lnTo>
                  <a:lnTo>
                    <a:pt x="2319" y="757"/>
                  </a:lnTo>
                  <a:lnTo>
                    <a:pt x="2329" y="431"/>
                  </a:lnTo>
                  <a:lnTo>
                    <a:pt x="2329" y="810"/>
                  </a:lnTo>
                  <a:lnTo>
                    <a:pt x="2338" y="625"/>
                  </a:lnTo>
                  <a:lnTo>
                    <a:pt x="2338" y="696"/>
                  </a:lnTo>
                  <a:lnTo>
                    <a:pt x="2347" y="898"/>
                  </a:lnTo>
                  <a:lnTo>
                    <a:pt x="2347" y="801"/>
                  </a:lnTo>
                  <a:lnTo>
                    <a:pt x="2357" y="537"/>
                  </a:lnTo>
                  <a:lnTo>
                    <a:pt x="2357" y="484"/>
                  </a:lnTo>
                  <a:lnTo>
                    <a:pt x="2366" y="740"/>
                  </a:lnTo>
                  <a:lnTo>
                    <a:pt x="2366" y="563"/>
                  </a:lnTo>
                  <a:lnTo>
                    <a:pt x="2366" y="511"/>
                  </a:lnTo>
                  <a:lnTo>
                    <a:pt x="2375" y="607"/>
                  </a:lnTo>
                  <a:lnTo>
                    <a:pt x="2375" y="651"/>
                  </a:lnTo>
                  <a:lnTo>
                    <a:pt x="2384" y="519"/>
                  </a:lnTo>
                  <a:lnTo>
                    <a:pt x="2384" y="651"/>
                  </a:lnTo>
                  <a:lnTo>
                    <a:pt x="2394" y="590"/>
                  </a:lnTo>
                  <a:lnTo>
                    <a:pt x="2394" y="748"/>
                  </a:lnTo>
                  <a:lnTo>
                    <a:pt x="2403" y="467"/>
                  </a:lnTo>
                  <a:lnTo>
                    <a:pt x="2403" y="625"/>
                  </a:lnTo>
                  <a:lnTo>
                    <a:pt x="2403" y="696"/>
                  </a:lnTo>
                  <a:lnTo>
                    <a:pt x="2412" y="651"/>
                  </a:lnTo>
                  <a:lnTo>
                    <a:pt x="2412" y="669"/>
                  </a:lnTo>
                  <a:lnTo>
                    <a:pt x="2422" y="713"/>
                  </a:lnTo>
                  <a:lnTo>
                    <a:pt x="2422" y="625"/>
                  </a:lnTo>
                  <a:lnTo>
                    <a:pt x="2431" y="502"/>
                  </a:lnTo>
                  <a:lnTo>
                    <a:pt x="2431" y="942"/>
                  </a:lnTo>
                  <a:lnTo>
                    <a:pt x="2440" y="740"/>
                  </a:lnTo>
                  <a:lnTo>
                    <a:pt x="2440" y="748"/>
                  </a:lnTo>
                  <a:lnTo>
                    <a:pt x="2449" y="889"/>
                  </a:lnTo>
                  <a:lnTo>
                    <a:pt x="2449" y="775"/>
                  </a:lnTo>
                  <a:lnTo>
                    <a:pt x="2449" y="599"/>
                  </a:lnTo>
                  <a:lnTo>
                    <a:pt x="2459" y="687"/>
                  </a:lnTo>
                  <a:lnTo>
                    <a:pt x="2459" y="467"/>
                  </a:lnTo>
                  <a:lnTo>
                    <a:pt x="2468" y="819"/>
                  </a:lnTo>
                  <a:lnTo>
                    <a:pt x="2468" y="836"/>
                  </a:lnTo>
                  <a:lnTo>
                    <a:pt x="2477" y="713"/>
                  </a:lnTo>
                  <a:lnTo>
                    <a:pt x="2477" y="836"/>
                  </a:lnTo>
                  <a:lnTo>
                    <a:pt x="2486" y="625"/>
                  </a:lnTo>
                  <a:lnTo>
                    <a:pt x="2486" y="475"/>
                  </a:lnTo>
                  <a:lnTo>
                    <a:pt x="2486" y="942"/>
                  </a:lnTo>
                  <a:lnTo>
                    <a:pt x="2496" y="854"/>
                  </a:lnTo>
                  <a:lnTo>
                    <a:pt x="2496" y="616"/>
                  </a:lnTo>
                  <a:lnTo>
                    <a:pt x="2505" y="458"/>
                  </a:lnTo>
                  <a:lnTo>
                    <a:pt x="2505" y="784"/>
                  </a:lnTo>
                  <a:lnTo>
                    <a:pt x="2514" y="651"/>
                  </a:lnTo>
                  <a:lnTo>
                    <a:pt x="2514" y="660"/>
                  </a:lnTo>
                  <a:lnTo>
                    <a:pt x="2524" y="784"/>
                  </a:lnTo>
                  <a:lnTo>
                    <a:pt x="2524" y="519"/>
                  </a:lnTo>
                  <a:lnTo>
                    <a:pt x="2533" y="740"/>
                  </a:lnTo>
                  <a:lnTo>
                    <a:pt x="2533" y="792"/>
                  </a:lnTo>
                  <a:lnTo>
                    <a:pt x="2533" y="458"/>
                  </a:lnTo>
                  <a:lnTo>
                    <a:pt x="2542" y="467"/>
                  </a:lnTo>
                  <a:lnTo>
                    <a:pt x="2542" y="995"/>
                  </a:lnTo>
                  <a:lnTo>
                    <a:pt x="2551" y="572"/>
                  </a:lnTo>
                  <a:lnTo>
                    <a:pt x="2551" y="405"/>
                  </a:lnTo>
                  <a:lnTo>
                    <a:pt x="2561" y="555"/>
                  </a:lnTo>
                  <a:lnTo>
                    <a:pt x="2561" y="502"/>
                  </a:lnTo>
                  <a:lnTo>
                    <a:pt x="2570" y="449"/>
                  </a:lnTo>
                  <a:lnTo>
                    <a:pt x="2570" y="616"/>
                  </a:lnTo>
                  <a:lnTo>
                    <a:pt x="2570" y="766"/>
                  </a:lnTo>
                  <a:lnTo>
                    <a:pt x="2579" y="405"/>
                  </a:lnTo>
                  <a:lnTo>
                    <a:pt x="2579" y="607"/>
                  </a:lnTo>
                  <a:lnTo>
                    <a:pt x="2589" y="801"/>
                  </a:lnTo>
                  <a:lnTo>
                    <a:pt x="2589" y="511"/>
                  </a:lnTo>
                  <a:lnTo>
                    <a:pt x="2598" y="114"/>
                  </a:lnTo>
                  <a:lnTo>
                    <a:pt x="2598" y="590"/>
                  </a:lnTo>
                  <a:lnTo>
                    <a:pt x="2607" y="625"/>
                  </a:lnTo>
                  <a:lnTo>
                    <a:pt x="2607" y="634"/>
                  </a:lnTo>
                  <a:lnTo>
                    <a:pt x="2616" y="194"/>
                  </a:lnTo>
                  <a:lnTo>
                    <a:pt x="2616" y="326"/>
                  </a:lnTo>
                  <a:lnTo>
                    <a:pt x="2616" y="854"/>
                  </a:lnTo>
                  <a:lnTo>
                    <a:pt x="2626" y="220"/>
                  </a:lnTo>
                  <a:lnTo>
                    <a:pt x="2626" y="475"/>
                  </a:lnTo>
                  <a:lnTo>
                    <a:pt x="2635" y="423"/>
                  </a:lnTo>
                  <a:lnTo>
                    <a:pt x="2635" y="581"/>
                  </a:lnTo>
                  <a:lnTo>
                    <a:pt x="2644" y="599"/>
                  </a:lnTo>
                  <a:lnTo>
                    <a:pt x="2644" y="493"/>
                  </a:lnTo>
                  <a:lnTo>
                    <a:pt x="2653" y="563"/>
                  </a:lnTo>
                  <a:lnTo>
                    <a:pt x="2653" y="819"/>
                  </a:lnTo>
                  <a:lnTo>
                    <a:pt x="2653" y="687"/>
                  </a:lnTo>
                  <a:lnTo>
                    <a:pt x="2663" y="511"/>
                  </a:lnTo>
                  <a:lnTo>
                    <a:pt x="2663" y="493"/>
                  </a:lnTo>
                  <a:lnTo>
                    <a:pt x="2672" y="740"/>
                  </a:lnTo>
                  <a:lnTo>
                    <a:pt x="2672" y="528"/>
                  </a:lnTo>
                  <a:lnTo>
                    <a:pt x="2681" y="563"/>
                  </a:lnTo>
                  <a:lnTo>
                    <a:pt x="2691" y="625"/>
                  </a:lnTo>
                  <a:lnTo>
                    <a:pt x="2691" y="616"/>
                  </a:lnTo>
                  <a:lnTo>
                    <a:pt x="2700" y="643"/>
                  </a:lnTo>
                  <a:lnTo>
                    <a:pt x="2700" y="317"/>
                  </a:lnTo>
                  <a:lnTo>
                    <a:pt x="2700" y="581"/>
                  </a:lnTo>
                  <a:lnTo>
                    <a:pt x="2709" y="784"/>
                  </a:lnTo>
                  <a:lnTo>
                    <a:pt x="2709" y="687"/>
                  </a:lnTo>
                  <a:lnTo>
                    <a:pt x="2718" y="651"/>
                  </a:lnTo>
                  <a:lnTo>
                    <a:pt x="2718" y="845"/>
                  </a:lnTo>
                  <a:lnTo>
                    <a:pt x="2728" y="951"/>
                  </a:lnTo>
                  <a:lnTo>
                    <a:pt x="2728" y="581"/>
                  </a:lnTo>
                  <a:lnTo>
                    <a:pt x="2737" y="757"/>
                  </a:lnTo>
                  <a:lnTo>
                    <a:pt x="2737" y="651"/>
                  </a:lnTo>
                  <a:lnTo>
                    <a:pt x="2737" y="731"/>
                  </a:lnTo>
                  <a:lnTo>
                    <a:pt x="2746" y="660"/>
                  </a:lnTo>
                  <a:lnTo>
                    <a:pt x="2746" y="916"/>
                  </a:lnTo>
                  <a:lnTo>
                    <a:pt x="2756" y="933"/>
                  </a:lnTo>
                  <a:lnTo>
                    <a:pt x="2756" y="704"/>
                  </a:lnTo>
                  <a:lnTo>
                    <a:pt x="2765" y="546"/>
                  </a:lnTo>
                  <a:lnTo>
                    <a:pt x="2765" y="792"/>
                  </a:lnTo>
                  <a:lnTo>
                    <a:pt x="2774" y="757"/>
                  </a:lnTo>
                  <a:lnTo>
                    <a:pt x="2774" y="740"/>
                  </a:lnTo>
                  <a:lnTo>
                    <a:pt x="2783" y="740"/>
                  </a:lnTo>
                  <a:lnTo>
                    <a:pt x="2783" y="581"/>
                  </a:lnTo>
                  <a:lnTo>
                    <a:pt x="2783" y="704"/>
                  </a:lnTo>
                  <a:lnTo>
                    <a:pt x="2793" y="916"/>
                  </a:lnTo>
                  <a:lnTo>
                    <a:pt x="2793" y="634"/>
                  </a:lnTo>
                  <a:lnTo>
                    <a:pt x="2802" y="757"/>
                  </a:lnTo>
                  <a:lnTo>
                    <a:pt x="2802" y="854"/>
                  </a:lnTo>
                  <a:lnTo>
                    <a:pt x="2811" y="863"/>
                  </a:lnTo>
                  <a:lnTo>
                    <a:pt x="2811" y="775"/>
                  </a:lnTo>
                  <a:lnTo>
                    <a:pt x="2820" y="872"/>
                  </a:lnTo>
                  <a:lnTo>
                    <a:pt x="2820" y="651"/>
                  </a:lnTo>
                  <a:lnTo>
                    <a:pt x="2820" y="643"/>
                  </a:lnTo>
                  <a:lnTo>
                    <a:pt x="2830" y="616"/>
                  </a:lnTo>
                  <a:lnTo>
                    <a:pt x="2830" y="563"/>
                  </a:lnTo>
                  <a:lnTo>
                    <a:pt x="2839" y="792"/>
                  </a:lnTo>
                  <a:lnTo>
                    <a:pt x="2839" y="590"/>
                  </a:lnTo>
                  <a:lnTo>
                    <a:pt x="2848" y="651"/>
                  </a:lnTo>
                  <a:lnTo>
                    <a:pt x="2848" y="828"/>
                  </a:lnTo>
                  <a:lnTo>
                    <a:pt x="2858" y="748"/>
                  </a:lnTo>
                  <a:lnTo>
                    <a:pt x="2858" y="537"/>
                  </a:lnTo>
                  <a:lnTo>
                    <a:pt x="2867" y="396"/>
                  </a:lnTo>
                  <a:lnTo>
                    <a:pt x="2867" y="740"/>
                  </a:lnTo>
                  <a:lnTo>
                    <a:pt x="2867" y="634"/>
                  </a:lnTo>
                  <a:lnTo>
                    <a:pt x="2876" y="766"/>
                  </a:lnTo>
                  <a:lnTo>
                    <a:pt x="2876" y="431"/>
                  </a:lnTo>
                  <a:lnTo>
                    <a:pt x="2885" y="625"/>
                  </a:lnTo>
                  <a:lnTo>
                    <a:pt x="2885" y="528"/>
                  </a:lnTo>
                  <a:lnTo>
                    <a:pt x="2895" y="775"/>
                  </a:lnTo>
                  <a:lnTo>
                    <a:pt x="2895" y="801"/>
                  </a:lnTo>
                  <a:lnTo>
                    <a:pt x="2904" y="704"/>
                  </a:lnTo>
                  <a:lnTo>
                    <a:pt x="2904" y="775"/>
                  </a:lnTo>
                  <a:lnTo>
                    <a:pt x="2904" y="784"/>
                  </a:lnTo>
                  <a:lnTo>
                    <a:pt x="2913" y="625"/>
                  </a:lnTo>
                  <a:lnTo>
                    <a:pt x="2913" y="722"/>
                  </a:lnTo>
                  <a:lnTo>
                    <a:pt x="2923" y="951"/>
                  </a:lnTo>
                  <a:lnTo>
                    <a:pt x="2923" y="511"/>
                  </a:lnTo>
                  <a:lnTo>
                    <a:pt x="2932" y="784"/>
                  </a:lnTo>
                  <a:lnTo>
                    <a:pt x="2932" y="634"/>
                  </a:lnTo>
                  <a:lnTo>
                    <a:pt x="2941" y="660"/>
                  </a:lnTo>
                  <a:lnTo>
                    <a:pt x="2941" y="361"/>
                  </a:lnTo>
                  <a:lnTo>
                    <a:pt x="2950" y="607"/>
                  </a:lnTo>
                  <a:lnTo>
                    <a:pt x="2950" y="634"/>
                  </a:lnTo>
                  <a:lnTo>
                    <a:pt x="2950" y="898"/>
                  </a:lnTo>
                  <a:lnTo>
                    <a:pt x="2960" y="634"/>
                  </a:lnTo>
                  <a:lnTo>
                    <a:pt x="2960" y="678"/>
                  </a:lnTo>
                  <a:lnTo>
                    <a:pt x="2969" y="933"/>
                  </a:lnTo>
                  <a:lnTo>
                    <a:pt x="2969" y="528"/>
                  </a:lnTo>
                  <a:lnTo>
                    <a:pt x="2978" y="731"/>
                  </a:lnTo>
                  <a:lnTo>
                    <a:pt x="2978" y="775"/>
                  </a:lnTo>
                  <a:lnTo>
                    <a:pt x="2987" y="784"/>
                  </a:lnTo>
                  <a:lnTo>
                    <a:pt x="2987" y="810"/>
                  </a:lnTo>
                  <a:lnTo>
                    <a:pt x="2987" y="528"/>
                  </a:lnTo>
                  <a:lnTo>
                    <a:pt x="2997" y="423"/>
                  </a:lnTo>
                  <a:lnTo>
                    <a:pt x="2997" y="528"/>
                  </a:lnTo>
                  <a:lnTo>
                    <a:pt x="3006" y="766"/>
                  </a:lnTo>
                  <a:lnTo>
                    <a:pt x="3015" y="704"/>
                  </a:lnTo>
                  <a:lnTo>
                    <a:pt x="3015" y="643"/>
                  </a:lnTo>
                  <a:lnTo>
                    <a:pt x="3025" y="713"/>
                  </a:lnTo>
                  <a:lnTo>
                    <a:pt x="3025" y="836"/>
                  </a:lnTo>
                  <a:lnTo>
                    <a:pt x="3034" y="1065"/>
                  </a:lnTo>
                  <a:lnTo>
                    <a:pt x="3034" y="810"/>
                  </a:lnTo>
                  <a:lnTo>
                    <a:pt x="3034" y="616"/>
                  </a:lnTo>
                  <a:lnTo>
                    <a:pt x="3043" y="572"/>
                  </a:lnTo>
                  <a:lnTo>
                    <a:pt x="3043" y="960"/>
                  </a:lnTo>
                  <a:lnTo>
                    <a:pt x="3052" y="625"/>
                  </a:lnTo>
                  <a:lnTo>
                    <a:pt x="3052" y="537"/>
                  </a:lnTo>
                  <a:lnTo>
                    <a:pt x="3062" y="484"/>
                  </a:lnTo>
                  <a:lnTo>
                    <a:pt x="3062" y="607"/>
                  </a:lnTo>
                  <a:lnTo>
                    <a:pt x="3071" y="555"/>
                  </a:lnTo>
                  <a:lnTo>
                    <a:pt x="3071" y="528"/>
                  </a:lnTo>
                  <a:lnTo>
                    <a:pt x="3071" y="775"/>
                  </a:lnTo>
                  <a:lnTo>
                    <a:pt x="3080" y="528"/>
                  </a:lnTo>
                  <a:lnTo>
                    <a:pt x="3080" y="467"/>
                  </a:lnTo>
                  <a:lnTo>
                    <a:pt x="3090" y="801"/>
                  </a:lnTo>
                  <a:lnTo>
                    <a:pt x="3090" y="581"/>
                  </a:lnTo>
                  <a:lnTo>
                    <a:pt x="3099" y="405"/>
                  </a:lnTo>
                  <a:lnTo>
                    <a:pt x="3099" y="1101"/>
                  </a:lnTo>
                  <a:lnTo>
                    <a:pt x="3108" y="696"/>
                  </a:lnTo>
                  <a:lnTo>
                    <a:pt x="3108" y="687"/>
                  </a:lnTo>
                  <a:lnTo>
                    <a:pt x="3117" y="740"/>
                  </a:lnTo>
                  <a:lnTo>
                    <a:pt x="3117" y="502"/>
                  </a:lnTo>
                  <a:lnTo>
                    <a:pt x="3117" y="475"/>
                  </a:lnTo>
                  <a:lnTo>
                    <a:pt x="3127" y="423"/>
                  </a:lnTo>
                  <a:lnTo>
                    <a:pt x="3127" y="546"/>
                  </a:lnTo>
                  <a:lnTo>
                    <a:pt x="3136" y="1013"/>
                  </a:lnTo>
                  <a:lnTo>
                    <a:pt x="3136" y="775"/>
                  </a:lnTo>
                  <a:lnTo>
                    <a:pt x="3145" y="555"/>
                  </a:lnTo>
                  <a:lnTo>
                    <a:pt x="3145" y="775"/>
                  </a:lnTo>
                  <a:lnTo>
                    <a:pt x="3154" y="1153"/>
                  </a:lnTo>
                  <a:lnTo>
                    <a:pt x="3154" y="757"/>
                  </a:lnTo>
                  <a:lnTo>
                    <a:pt x="3154" y="942"/>
                  </a:lnTo>
                  <a:lnTo>
                    <a:pt x="3164" y="810"/>
                  </a:lnTo>
                  <a:lnTo>
                    <a:pt x="3164" y="484"/>
                  </a:lnTo>
                  <a:lnTo>
                    <a:pt x="3173" y="396"/>
                  </a:lnTo>
                  <a:lnTo>
                    <a:pt x="3173" y="607"/>
                  </a:lnTo>
                  <a:lnTo>
                    <a:pt x="3182" y="1013"/>
                  </a:lnTo>
                  <a:lnTo>
                    <a:pt x="3182" y="775"/>
                  </a:lnTo>
                  <a:lnTo>
                    <a:pt x="3192" y="704"/>
                  </a:lnTo>
                  <a:lnTo>
                    <a:pt x="3192" y="563"/>
                  </a:lnTo>
                  <a:lnTo>
                    <a:pt x="3201" y="555"/>
                  </a:lnTo>
                  <a:lnTo>
                    <a:pt x="3201" y="1092"/>
                  </a:lnTo>
                  <a:lnTo>
                    <a:pt x="3201" y="713"/>
                  </a:lnTo>
                  <a:lnTo>
                    <a:pt x="3210" y="528"/>
                  </a:lnTo>
                  <a:lnTo>
                    <a:pt x="3210" y="1013"/>
                  </a:lnTo>
                  <a:lnTo>
                    <a:pt x="3219" y="1004"/>
                  </a:lnTo>
                  <a:lnTo>
                    <a:pt x="3219" y="872"/>
                  </a:lnTo>
                  <a:lnTo>
                    <a:pt x="3229" y="819"/>
                  </a:lnTo>
                  <a:lnTo>
                    <a:pt x="3229" y="757"/>
                  </a:lnTo>
                  <a:lnTo>
                    <a:pt x="3238" y="924"/>
                  </a:lnTo>
                  <a:lnTo>
                    <a:pt x="3238" y="1013"/>
                  </a:lnTo>
                  <a:lnTo>
                    <a:pt x="3238" y="889"/>
                  </a:lnTo>
                  <a:lnTo>
                    <a:pt x="3247" y="942"/>
                  </a:lnTo>
                  <a:lnTo>
                    <a:pt x="3247" y="977"/>
                  </a:lnTo>
                  <a:lnTo>
                    <a:pt x="3257" y="651"/>
                  </a:lnTo>
                  <a:lnTo>
                    <a:pt x="3257" y="722"/>
                  </a:lnTo>
                  <a:lnTo>
                    <a:pt x="3266" y="748"/>
                  </a:lnTo>
                  <a:lnTo>
                    <a:pt x="3266" y="1189"/>
                  </a:lnTo>
                  <a:lnTo>
                    <a:pt x="3275" y="722"/>
                  </a:lnTo>
                  <a:lnTo>
                    <a:pt x="3275" y="977"/>
                  </a:lnTo>
                  <a:lnTo>
                    <a:pt x="3284" y="748"/>
                  </a:lnTo>
                  <a:lnTo>
                    <a:pt x="3284" y="766"/>
                  </a:lnTo>
                  <a:lnTo>
                    <a:pt x="3284" y="872"/>
                  </a:lnTo>
                  <a:lnTo>
                    <a:pt x="3294" y="740"/>
                  </a:lnTo>
                  <a:lnTo>
                    <a:pt x="3294" y="933"/>
                  </a:lnTo>
                  <a:lnTo>
                    <a:pt x="3303" y="951"/>
                  </a:lnTo>
                  <a:lnTo>
                    <a:pt x="3303" y="810"/>
                  </a:lnTo>
                  <a:lnTo>
                    <a:pt x="3312" y="792"/>
                  </a:lnTo>
                  <a:lnTo>
                    <a:pt x="3312" y="696"/>
                  </a:lnTo>
                  <a:lnTo>
                    <a:pt x="3321" y="757"/>
                  </a:lnTo>
                  <a:lnTo>
                    <a:pt x="3321" y="704"/>
                  </a:lnTo>
                  <a:lnTo>
                    <a:pt x="3321" y="458"/>
                  </a:lnTo>
                  <a:lnTo>
                    <a:pt x="3331" y="792"/>
                  </a:lnTo>
                  <a:lnTo>
                    <a:pt x="3331" y="942"/>
                  </a:lnTo>
                  <a:lnTo>
                    <a:pt x="3340" y="431"/>
                  </a:lnTo>
                  <a:lnTo>
                    <a:pt x="3340" y="581"/>
                  </a:lnTo>
                  <a:lnTo>
                    <a:pt x="3349" y="740"/>
                  </a:lnTo>
                  <a:lnTo>
                    <a:pt x="3349" y="572"/>
                  </a:lnTo>
                  <a:lnTo>
                    <a:pt x="3359" y="607"/>
                  </a:lnTo>
                  <a:lnTo>
                    <a:pt x="3359" y="863"/>
                  </a:lnTo>
                  <a:lnTo>
                    <a:pt x="3368" y="607"/>
                  </a:lnTo>
                  <a:lnTo>
                    <a:pt x="3368" y="740"/>
                  </a:lnTo>
                  <a:lnTo>
                    <a:pt x="3368" y="643"/>
                  </a:lnTo>
                  <a:lnTo>
                    <a:pt x="3377" y="687"/>
                  </a:lnTo>
                  <a:lnTo>
                    <a:pt x="3377" y="696"/>
                  </a:lnTo>
                  <a:lnTo>
                    <a:pt x="3386" y="713"/>
                  </a:lnTo>
                  <a:lnTo>
                    <a:pt x="3386" y="519"/>
                  </a:lnTo>
                  <a:lnTo>
                    <a:pt x="3396" y="678"/>
                  </a:lnTo>
                  <a:lnTo>
                    <a:pt x="3396" y="449"/>
                  </a:lnTo>
                  <a:lnTo>
                    <a:pt x="3405" y="634"/>
                  </a:lnTo>
                  <a:lnTo>
                    <a:pt x="3405" y="836"/>
                  </a:lnTo>
                  <a:lnTo>
                    <a:pt x="3414" y="1048"/>
                  </a:lnTo>
                  <a:lnTo>
                    <a:pt x="3414" y="546"/>
                  </a:lnTo>
                  <a:lnTo>
                    <a:pt x="3424" y="669"/>
                  </a:lnTo>
                  <a:lnTo>
                    <a:pt x="3424" y="836"/>
                  </a:lnTo>
                  <a:lnTo>
                    <a:pt x="3433" y="643"/>
                  </a:lnTo>
                  <a:lnTo>
                    <a:pt x="3433" y="581"/>
                  </a:lnTo>
                  <a:lnTo>
                    <a:pt x="3442" y="563"/>
                  </a:lnTo>
                  <a:lnTo>
                    <a:pt x="3442" y="581"/>
                  </a:lnTo>
                  <a:lnTo>
                    <a:pt x="3451" y="784"/>
                  </a:lnTo>
                  <a:lnTo>
                    <a:pt x="3451" y="590"/>
                  </a:lnTo>
                  <a:lnTo>
                    <a:pt x="3451" y="810"/>
                  </a:lnTo>
                  <a:lnTo>
                    <a:pt x="3461" y="414"/>
                  </a:lnTo>
                  <a:lnTo>
                    <a:pt x="3461" y="440"/>
                  </a:lnTo>
                  <a:lnTo>
                    <a:pt x="3470" y="872"/>
                  </a:lnTo>
                  <a:lnTo>
                    <a:pt x="3470" y="784"/>
                  </a:lnTo>
                  <a:lnTo>
                    <a:pt x="3479" y="696"/>
                  </a:lnTo>
                  <a:lnTo>
                    <a:pt x="3479" y="651"/>
                  </a:lnTo>
                  <a:lnTo>
                    <a:pt x="3488" y="669"/>
                  </a:lnTo>
                  <a:lnTo>
                    <a:pt x="3488" y="334"/>
                  </a:lnTo>
                  <a:lnTo>
                    <a:pt x="3488" y="678"/>
                  </a:lnTo>
                  <a:lnTo>
                    <a:pt x="3498" y="916"/>
                  </a:lnTo>
                  <a:lnTo>
                    <a:pt x="3498" y="722"/>
                  </a:lnTo>
                  <a:lnTo>
                    <a:pt x="3507" y="423"/>
                  </a:lnTo>
                  <a:lnTo>
                    <a:pt x="3507" y="484"/>
                  </a:lnTo>
                  <a:lnTo>
                    <a:pt x="3516" y="678"/>
                  </a:lnTo>
                  <a:lnTo>
                    <a:pt x="3516" y="607"/>
                  </a:lnTo>
                  <a:lnTo>
                    <a:pt x="3526" y="634"/>
                  </a:lnTo>
                  <a:lnTo>
                    <a:pt x="3526" y="916"/>
                  </a:lnTo>
                  <a:lnTo>
                    <a:pt x="3535" y="872"/>
                  </a:lnTo>
                  <a:lnTo>
                    <a:pt x="3535" y="704"/>
                  </a:lnTo>
                  <a:lnTo>
                    <a:pt x="3535" y="643"/>
                  </a:lnTo>
                  <a:lnTo>
                    <a:pt x="3544" y="581"/>
                  </a:lnTo>
                  <a:lnTo>
                    <a:pt x="3544" y="748"/>
                  </a:lnTo>
                  <a:lnTo>
                    <a:pt x="3553" y="740"/>
                  </a:lnTo>
                  <a:lnTo>
                    <a:pt x="3553" y="810"/>
                  </a:lnTo>
                  <a:lnTo>
                    <a:pt x="3563" y="757"/>
                  </a:lnTo>
                  <a:lnTo>
                    <a:pt x="3563" y="731"/>
                  </a:lnTo>
                  <a:lnTo>
                    <a:pt x="3572" y="889"/>
                  </a:lnTo>
                  <a:lnTo>
                    <a:pt x="3572" y="590"/>
                  </a:lnTo>
                  <a:lnTo>
                    <a:pt x="3572" y="599"/>
                  </a:lnTo>
                  <a:lnTo>
                    <a:pt x="3581" y="669"/>
                  </a:lnTo>
                  <a:lnTo>
                    <a:pt x="3581" y="740"/>
                  </a:lnTo>
                  <a:lnTo>
                    <a:pt x="3591" y="977"/>
                  </a:lnTo>
                  <a:lnTo>
                    <a:pt x="3591" y="431"/>
                  </a:lnTo>
                  <a:lnTo>
                    <a:pt x="3600" y="361"/>
                  </a:lnTo>
                  <a:lnTo>
                    <a:pt x="3600" y="660"/>
                  </a:lnTo>
                  <a:lnTo>
                    <a:pt x="3609" y="810"/>
                  </a:lnTo>
                  <a:lnTo>
                    <a:pt x="3609" y="687"/>
                  </a:lnTo>
                  <a:lnTo>
                    <a:pt x="3618" y="933"/>
                  </a:lnTo>
                  <a:lnTo>
                    <a:pt x="3618" y="784"/>
                  </a:lnTo>
                  <a:lnTo>
                    <a:pt x="3618" y="801"/>
                  </a:lnTo>
                  <a:lnTo>
                    <a:pt x="3628" y="889"/>
                  </a:lnTo>
                  <a:lnTo>
                    <a:pt x="3628" y="775"/>
                  </a:lnTo>
                  <a:lnTo>
                    <a:pt x="3637" y="669"/>
                  </a:lnTo>
                  <a:lnTo>
                    <a:pt x="3637" y="740"/>
                  </a:lnTo>
                  <a:lnTo>
                    <a:pt x="3646" y="872"/>
                  </a:lnTo>
                  <a:lnTo>
                    <a:pt x="3646" y="731"/>
                  </a:lnTo>
                  <a:lnTo>
                    <a:pt x="3655" y="458"/>
                  </a:lnTo>
                  <a:lnTo>
                    <a:pt x="3655" y="969"/>
                  </a:lnTo>
                  <a:lnTo>
                    <a:pt x="3655" y="757"/>
                  </a:lnTo>
                  <a:lnTo>
                    <a:pt x="3665" y="704"/>
                  </a:lnTo>
                  <a:lnTo>
                    <a:pt x="3665" y="1021"/>
                  </a:lnTo>
                  <a:lnTo>
                    <a:pt x="3674" y="528"/>
                  </a:lnTo>
                  <a:lnTo>
                    <a:pt x="3674" y="863"/>
                  </a:lnTo>
                  <a:lnTo>
                    <a:pt x="3683" y="651"/>
                  </a:lnTo>
                  <a:lnTo>
                    <a:pt x="3683" y="563"/>
                  </a:lnTo>
                  <a:lnTo>
                    <a:pt x="3693" y="731"/>
                  </a:lnTo>
                  <a:lnTo>
                    <a:pt x="3693" y="713"/>
                  </a:lnTo>
                  <a:lnTo>
                    <a:pt x="3702" y="748"/>
                  </a:lnTo>
                  <a:lnTo>
                    <a:pt x="3702" y="599"/>
                  </a:lnTo>
                  <a:lnTo>
                    <a:pt x="3702" y="678"/>
                  </a:lnTo>
                  <a:lnTo>
                    <a:pt x="3711" y="704"/>
                  </a:lnTo>
                  <a:lnTo>
                    <a:pt x="3711" y="387"/>
                  </a:lnTo>
                  <a:lnTo>
                    <a:pt x="3720" y="740"/>
                  </a:lnTo>
                  <a:lnTo>
                    <a:pt x="3720" y="898"/>
                  </a:lnTo>
                  <a:lnTo>
                    <a:pt x="3730" y="185"/>
                  </a:lnTo>
                  <a:lnTo>
                    <a:pt x="3730" y="273"/>
                  </a:lnTo>
                  <a:lnTo>
                    <a:pt x="3739" y="740"/>
                  </a:lnTo>
                  <a:lnTo>
                    <a:pt x="3739" y="405"/>
                  </a:lnTo>
                  <a:lnTo>
                    <a:pt x="3739" y="696"/>
                  </a:lnTo>
                  <a:lnTo>
                    <a:pt x="3748" y="370"/>
                  </a:lnTo>
                  <a:lnTo>
                    <a:pt x="3748" y="546"/>
                  </a:lnTo>
                  <a:lnTo>
                    <a:pt x="3758" y="660"/>
                  </a:lnTo>
                  <a:lnTo>
                    <a:pt x="3758" y="370"/>
                  </a:lnTo>
                  <a:lnTo>
                    <a:pt x="3767" y="405"/>
                  </a:lnTo>
                  <a:lnTo>
                    <a:pt x="3767" y="660"/>
                  </a:lnTo>
                  <a:lnTo>
                    <a:pt x="3776" y="704"/>
                  </a:lnTo>
                  <a:lnTo>
                    <a:pt x="3776" y="202"/>
                  </a:lnTo>
                  <a:lnTo>
                    <a:pt x="3785" y="378"/>
                  </a:lnTo>
                  <a:lnTo>
                    <a:pt x="3785" y="405"/>
                  </a:lnTo>
                  <a:lnTo>
                    <a:pt x="3785" y="537"/>
                  </a:lnTo>
                  <a:lnTo>
                    <a:pt x="3795" y="599"/>
                  </a:lnTo>
                  <a:lnTo>
                    <a:pt x="3795" y="828"/>
                  </a:lnTo>
                  <a:lnTo>
                    <a:pt x="3804" y="669"/>
                  </a:lnTo>
                  <a:lnTo>
                    <a:pt x="3804" y="132"/>
                  </a:lnTo>
                  <a:lnTo>
                    <a:pt x="3813" y="634"/>
                  </a:lnTo>
                  <a:lnTo>
                    <a:pt x="3813" y="511"/>
                  </a:lnTo>
                  <a:lnTo>
                    <a:pt x="3822" y="475"/>
                  </a:lnTo>
                  <a:lnTo>
                    <a:pt x="3822" y="784"/>
                  </a:lnTo>
                  <a:lnTo>
                    <a:pt x="3822" y="828"/>
                  </a:lnTo>
                  <a:lnTo>
                    <a:pt x="3832" y="352"/>
                  </a:lnTo>
                  <a:lnTo>
                    <a:pt x="3832" y="924"/>
                  </a:lnTo>
                  <a:lnTo>
                    <a:pt x="3841" y="317"/>
                  </a:lnTo>
                  <a:lnTo>
                    <a:pt x="3841" y="625"/>
                  </a:lnTo>
                  <a:lnTo>
                    <a:pt x="3850" y="828"/>
                  </a:lnTo>
                  <a:lnTo>
                    <a:pt x="3850" y="458"/>
                  </a:lnTo>
                  <a:lnTo>
                    <a:pt x="3860" y="872"/>
                  </a:lnTo>
                  <a:lnTo>
                    <a:pt x="3860" y="625"/>
                  </a:lnTo>
                  <a:lnTo>
                    <a:pt x="3869" y="810"/>
                  </a:lnTo>
                  <a:lnTo>
                    <a:pt x="3869" y="607"/>
                  </a:lnTo>
                  <a:lnTo>
                    <a:pt x="3869" y="731"/>
                  </a:lnTo>
                  <a:lnTo>
                    <a:pt x="3878" y="722"/>
                  </a:lnTo>
                  <a:lnTo>
                    <a:pt x="3878" y="810"/>
                  </a:lnTo>
                  <a:lnTo>
                    <a:pt x="3887" y="581"/>
                  </a:lnTo>
                  <a:lnTo>
                    <a:pt x="3887" y="907"/>
                  </a:lnTo>
                  <a:lnTo>
                    <a:pt x="3897" y="819"/>
                  </a:lnTo>
                  <a:lnTo>
                    <a:pt x="3897" y="599"/>
                  </a:lnTo>
                  <a:lnTo>
                    <a:pt x="3906" y="458"/>
                  </a:lnTo>
                  <a:lnTo>
                    <a:pt x="3906" y="766"/>
                  </a:lnTo>
                  <a:lnTo>
                    <a:pt x="3906" y="696"/>
                  </a:lnTo>
                  <a:lnTo>
                    <a:pt x="3915" y="854"/>
                  </a:lnTo>
                  <a:lnTo>
                    <a:pt x="3915" y="766"/>
                  </a:lnTo>
                  <a:lnTo>
                    <a:pt x="3925" y="687"/>
                  </a:lnTo>
                  <a:lnTo>
                    <a:pt x="3925" y="405"/>
                  </a:lnTo>
                  <a:lnTo>
                    <a:pt x="3934" y="740"/>
                  </a:lnTo>
                  <a:lnTo>
                    <a:pt x="3934" y="696"/>
                  </a:lnTo>
                  <a:lnTo>
                    <a:pt x="3943" y="334"/>
                  </a:lnTo>
                  <a:lnTo>
                    <a:pt x="3943" y="475"/>
                  </a:lnTo>
                  <a:lnTo>
                    <a:pt x="3952" y="1136"/>
                  </a:lnTo>
                  <a:lnTo>
                    <a:pt x="3952" y="334"/>
                  </a:lnTo>
                  <a:lnTo>
                    <a:pt x="3952" y="572"/>
                  </a:lnTo>
                  <a:lnTo>
                    <a:pt x="3962" y="924"/>
                  </a:lnTo>
                  <a:lnTo>
                    <a:pt x="3962" y="449"/>
                  </a:lnTo>
                  <a:lnTo>
                    <a:pt x="3971" y="546"/>
                  </a:lnTo>
                  <a:lnTo>
                    <a:pt x="3971" y="599"/>
                  </a:lnTo>
                  <a:lnTo>
                    <a:pt x="3980" y="696"/>
                  </a:lnTo>
                  <a:lnTo>
                    <a:pt x="3980" y="810"/>
                  </a:lnTo>
                  <a:lnTo>
                    <a:pt x="3989" y="581"/>
                  </a:lnTo>
                  <a:lnTo>
                    <a:pt x="3989" y="511"/>
                  </a:lnTo>
                  <a:lnTo>
                    <a:pt x="3989" y="713"/>
                  </a:lnTo>
                  <a:lnTo>
                    <a:pt x="3999" y="616"/>
                  </a:lnTo>
                  <a:lnTo>
                    <a:pt x="3999" y="766"/>
                  </a:lnTo>
                  <a:lnTo>
                    <a:pt x="4008" y="599"/>
                  </a:lnTo>
                  <a:lnTo>
                    <a:pt x="4008" y="924"/>
                  </a:lnTo>
                  <a:lnTo>
                    <a:pt x="4017" y="563"/>
                  </a:lnTo>
                  <a:lnTo>
                    <a:pt x="4017" y="757"/>
                  </a:lnTo>
                  <a:lnTo>
                    <a:pt x="4027" y="449"/>
                  </a:lnTo>
                  <a:lnTo>
                    <a:pt x="4027" y="484"/>
                  </a:lnTo>
                  <a:lnTo>
                    <a:pt x="4036" y="643"/>
                  </a:lnTo>
                  <a:lnTo>
                    <a:pt x="4036" y="731"/>
                  </a:lnTo>
                  <a:lnTo>
                    <a:pt x="4036" y="607"/>
                  </a:lnTo>
                  <a:lnTo>
                    <a:pt x="4045" y="836"/>
                  </a:lnTo>
                  <a:lnTo>
                    <a:pt x="4045" y="651"/>
                  </a:lnTo>
                  <a:lnTo>
                    <a:pt x="4054" y="511"/>
                  </a:lnTo>
                  <a:lnTo>
                    <a:pt x="4054" y="696"/>
                  </a:lnTo>
                  <a:lnTo>
                    <a:pt x="4064" y="819"/>
                  </a:lnTo>
                  <a:lnTo>
                    <a:pt x="4064" y="546"/>
                  </a:lnTo>
                  <a:lnTo>
                    <a:pt x="4073" y="458"/>
                  </a:lnTo>
                  <a:lnTo>
                    <a:pt x="4073" y="845"/>
                  </a:lnTo>
                  <a:lnTo>
                    <a:pt x="4073" y="634"/>
                  </a:lnTo>
                  <a:lnTo>
                    <a:pt x="4082" y="484"/>
                  </a:lnTo>
                  <a:lnTo>
                    <a:pt x="4082" y="599"/>
                  </a:lnTo>
                  <a:lnTo>
                    <a:pt x="4092" y="748"/>
                  </a:lnTo>
                  <a:lnTo>
                    <a:pt x="4092" y="343"/>
                  </a:lnTo>
                  <a:lnTo>
                    <a:pt x="4101" y="898"/>
                  </a:lnTo>
                  <a:lnTo>
                    <a:pt x="4101" y="792"/>
                  </a:lnTo>
                  <a:lnTo>
                    <a:pt x="4110" y="872"/>
                  </a:lnTo>
                  <a:lnTo>
                    <a:pt x="4110" y="722"/>
                  </a:lnTo>
                  <a:lnTo>
                    <a:pt x="4119" y="731"/>
                  </a:lnTo>
                  <a:lnTo>
                    <a:pt x="4119" y="722"/>
                  </a:lnTo>
                  <a:lnTo>
                    <a:pt x="4119" y="607"/>
                  </a:lnTo>
                  <a:lnTo>
                    <a:pt x="4129" y="449"/>
                  </a:lnTo>
                  <a:lnTo>
                    <a:pt x="4129" y="660"/>
                  </a:lnTo>
                  <a:lnTo>
                    <a:pt x="4138" y="607"/>
                  </a:lnTo>
                  <a:lnTo>
                    <a:pt x="4138" y="423"/>
                  </a:lnTo>
                  <a:lnTo>
                    <a:pt x="4147" y="572"/>
                  </a:lnTo>
                  <a:lnTo>
                    <a:pt x="4147" y="440"/>
                  </a:lnTo>
                  <a:lnTo>
                    <a:pt x="4156" y="334"/>
                  </a:lnTo>
                  <a:lnTo>
                    <a:pt x="4156" y="766"/>
                  </a:lnTo>
                  <a:lnTo>
                    <a:pt x="4156" y="625"/>
                  </a:lnTo>
                  <a:lnTo>
                    <a:pt x="4166" y="889"/>
                  </a:lnTo>
                  <a:lnTo>
                    <a:pt x="4166" y="766"/>
                  </a:lnTo>
                  <a:lnTo>
                    <a:pt x="4175" y="387"/>
                  </a:lnTo>
                  <a:lnTo>
                    <a:pt x="4175" y="696"/>
                  </a:lnTo>
                  <a:lnTo>
                    <a:pt x="4184" y="643"/>
                  </a:lnTo>
                  <a:lnTo>
                    <a:pt x="4184" y="969"/>
                  </a:lnTo>
                  <a:lnTo>
                    <a:pt x="4194" y="378"/>
                  </a:lnTo>
                  <a:lnTo>
                    <a:pt x="4194" y="88"/>
                  </a:lnTo>
                  <a:lnTo>
                    <a:pt x="4203" y="387"/>
                  </a:lnTo>
                  <a:lnTo>
                    <a:pt x="4203" y="722"/>
                  </a:lnTo>
                  <a:lnTo>
                    <a:pt x="4203" y="687"/>
                  </a:lnTo>
                  <a:lnTo>
                    <a:pt x="4212" y="651"/>
                  </a:lnTo>
                  <a:lnTo>
                    <a:pt x="4212" y="599"/>
                  </a:lnTo>
                  <a:lnTo>
                    <a:pt x="4221" y="519"/>
                  </a:lnTo>
                  <a:lnTo>
                    <a:pt x="4221" y="467"/>
                  </a:lnTo>
                  <a:lnTo>
                    <a:pt x="4231" y="687"/>
                  </a:lnTo>
                  <a:lnTo>
                    <a:pt x="4231" y="651"/>
                  </a:lnTo>
                  <a:lnTo>
                    <a:pt x="4240" y="819"/>
                  </a:lnTo>
                  <a:lnTo>
                    <a:pt x="4240" y="669"/>
                  </a:lnTo>
                  <a:lnTo>
                    <a:pt x="4240" y="607"/>
                  </a:lnTo>
                  <a:lnTo>
                    <a:pt x="4249" y="713"/>
                  </a:lnTo>
                  <a:lnTo>
                    <a:pt x="4249" y="722"/>
                  </a:lnTo>
                  <a:lnTo>
                    <a:pt x="4259" y="810"/>
                  </a:lnTo>
                  <a:lnTo>
                    <a:pt x="4259" y="607"/>
                  </a:lnTo>
                  <a:lnTo>
                    <a:pt x="4268" y="467"/>
                  </a:lnTo>
                  <a:lnTo>
                    <a:pt x="4268" y="616"/>
                  </a:lnTo>
                  <a:lnTo>
                    <a:pt x="4277" y="766"/>
                  </a:lnTo>
                  <a:lnTo>
                    <a:pt x="4277" y="845"/>
                  </a:lnTo>
                  <a:lnTo>
                    <a:pt x="4286" y="1145"/>
                  </a:lnTo>
                  <a:lnTo>
                    <a:pt x="4286" y="898"/>
                  </a:lnTo>
                  <a:lnTo>
                    <a:pt x="4286" y="810"/>
                  </a:lnTo>
                  <a:lnTo>
                    <a:pt x="4296" y="678"/>
                  </a:lnTo>
                  <a:lnTo>
                    <a:pt x="4296" y="784"/>
                  </a:lnTo>
                  <a:lnTo>
                    <a:pt x="4305" y="828"/>
                  </a:lnTo>
                  <a:lnTo>
                    <a:pt x="4305" y="660"/>
                  </a:lnTo>
                  <a:lnTo>
                    <a:pt x="4314" y="1021"/>
                  </a:lnTo>
                  <a:lnTo>
                    <a:pt x="4314" y="810"/>
                  </a:lnTo>
                  <a:lnTo>
                    <a:pt x="4323" y="607"/>
                  </a:lnTo>
                  <a:lnTo>
                    <a:pt x="4323" y="872"/>
                  </a:lnTo>
                </a:path>
              </a:pathLst>
            </a:custGeom>
            <a:noFill/>
            <a:ln w="12700">
              <a:solidFill>
                <a:srgbClr val="0000FF"/>
              </a:solidFill>
              <a:prstDash val="solid"/>
              <a:round/>
              <a:headEnd/>
              <a:tailEnd/>
            </a:ln>
          </p:spPr>
          <p:txBody>
            <a:bodyPr/>
            <a:lstStyle/>
            <a:p>
              <a:endParaRPr lang="en-CA" dirty="0"/>
            </a:p>
          </p:txBody>
        </p:sp>
        <p:sp>
          <p:nvSpPr>
            <p:cNvPr id="349222" name="Freeform 38"/>
            <p:cNvSpPr>
              <a:spLocks/>
            </p:cNvSpPr>
            <p:nvPr/>
          </p:nvSpPr>
          <p:spPr bwMode="auto">
            <a:xfrm>
              <a:off x="4162" y="1150"/>
              <a:ext cx="635" cy="407"/>
            </a:xfrm>
            <a:custGeom>
              <a:avLst/>
              <a:gdLst/>
              <a:ahLst/>
              <a:cxnLst>
                <a:cxn ang="0">
                  <a:pos x="10" y="766"/>
                </a:cxn>
                <a:cxn ang="0">
                  <a:pos x="28" y="607"/>
                </a:cxn>
                <a:cxn ang="0">
                  <a:pos x="38" y="634"/>
                </a:cxn>
                <a:cxn ang="0">
                  <a:pos x="56" y="502"/>
                </a:cxn>
                <a:cxn ang="0">
                  <a:pos x="65" y="493"/>
                </a:cxn>
                <a:cxn ang="0">
                  <a:pos x="84" y="528"/>
                </a:cxn>
                <a:cxn ang="0">
                  <a:pos x="93" y="299"/>
                </a:cxn>
                <a:cxn ang="0">
                  <a:pos x="103" y="475"/>
                </a:cxn>
                <a:cxn ang="0">
                  <a:pos x="121" y="458"/>
                </a:cxn>
                <a:cxn ang="0">
                  <a:pos x="130" y="431"/>
                </a:cxn>
                <a:cxn ang="0">
                  <a:pos x="140" y="202"/>
                </a:cxn>
                <a:cxn ang="0">
                  <a:pos x="158" y="423"/>
                </a:cxn>
                <a:cxn ang="0">
                  <a:pos x="167" y="528"/>
                </a:cxn>
                <a:cxn ang="0">
                  <a:pos x="177" y="387"/>
                </a:cxn>
                <a:cxn ang="0">
                  <a:pos x="195" y="273"/>
                </a:cxn>
                <a:cxn ang="0">
                  <a:pos x="205" y="317"/>
                </a:cxn>
                <a:cxn ang="0">
                  <a:pos x="214" y="431"/>
                </a:cxn>
                <a:cxn ang="0">
                  <a:pos x="232" y="194"/>
                </a:cxn>
                <a:cxn ang="0">
                  <a:pos x="242" y="361"/>
                </a:cxn>
                <a:cxn ang="0">
                  <a:pos x="251" y="273"/>
                </a:cxn>
                <a:cxn ang="0">
                  <a:pos x="270" y="290"/>
                </a:cxn>
                <a:cxn ang="0">
                  <a:pos x="279" y="607"/>
                </a:cxn>
                <a:cxn ang="0">
                  <a:pos x="297" y="423"/>
                </a:cxn>
                <a:cxn ang="0">
                  <a:pos x="307" y="370"/>
                </a:cxn>
                <a:cxn ang="0">
                  <a:pos x="316" y="405"/>
                </a:cxn>
                <a:cxn ang="0">
                  <a:pos x="334" y="79"/>
                </a:cxn>
                <a:cxn ang="0">
                  <a:pos x="344" y="467"/>
                </a:cxn>
                <a:cxn ang="0">
                  <a:pos x="353" y="431"/>
                </a:cxn>
                <a:cxn ang="0">
                  <a:pos x="372" y="379"/>
                </a:cxn>
                <a:cxn ang="0">
                  <a:pos x="381" y="414"/>
                </a:cxn>
                <a:cxn ang="0">
                  <a:pos x="390" y="352"/>
                </a:cxn>
                <a:cxn ang="0">
                  <a:pos x="409" y="607"/>
                </a:cxn>
                <a:cxn ang="0">
                  <a:pos x="418" y="123"/>
                </a:cxn>
                <a:cxn ang="0">
                  <a:pos x="427" y="449"/>
                </a:cxn>
                <a:cxn ang="0">
                  <a:pos x="446" y="343"/>
                </a:cxn>
                <a:cxn ang="0">
                  <a:pos x="455" y="502"/>
                </a:cxn>
                <a:cxn ang="0">
                  <a:pos x="464" y="343"/>
                </a:cxn>
                <a:cxn ang="0">
                  <a:pos x="483" y="326"/>
                </a:cxn>
                <a:cxn ang="0">
                  <a:pos x="492" y="431"/>
                </a:cxn>
                <a:cxn ang="0">
                  <a:pos x="501" y="317"/>
                </a:cxn>
                <a:cxn ang="0">
                  <a:pos x="520" y="246"/>
                </a:cxn>
                <a:cxn ang="0">
                  <a:pos x="529" y="634"/>
                </a:cxn>
                <a:cxn ang="0">
                  <a:pos x="548" y="334"/>
                </a:cxn>
                <a:cxn ang="0">
                  <a:pos x="557" y="211"/>
                </a:cxn>
                <a:cxn ang="0">
                  <a:pos x="566" y="0"/>
                </a:cxn>
                <a:cxn ang="0">
                  <a:pos x="585" y="132"/>
                </a:cxn>
                <a:cxn ang="0">
                  <a:pos x="594" y="150"/>
                </a:cxn>
                <a:cxn ang="0">
                  <a:pos x="604" y="308"/>
                </a:cxn>
                <a:cxn ang="0">
                  <a:pos x="622" y="123"/>
                </a:cxn>
                <a:cxn ang="0">
                  <a:pos x="631" y="379"/>
                </a:cxn>
                <a:cxn ang="0">
                  <a:pos x="641" y="290"/>
                </a:cxn>
                <a:cxn ang="0">
                  <a:pos x="659" y="449"/>
                </a:cxn>
                <a:cxn ang="0">
                  <a:pos x="668" y="334"/>
                </a:cxn>
                <a:cxn ang="0">
                  <a:pos x="678" y="475"/>
                </a:cxn>
                <a:cxn ang="0">
                  <a:pos x="696" y="440"/>
                </a:cxn>
                <a:cxn ang="0">
                  <a:pos x="706" y="273"/>
                </a:cxn>
                <a:cxn ang="0">
                  <a:pos x="715" y="660"/>
                </a:cxn>
                <a:cxn ang="0">
                  <a:pos x="733" y="299"/>
                </a:cxn>
                <a:cxn ang="0">
                  <a:pos x="743" y="255"/>
                </a:cxn>
                <a:cxn ang="0">
                  <a:pos x="752" y="326"/>
                </a:cxn>
                <a:cxn ang="0">
                  <a:pos x="771" y="528"/>
                </a:cxn>
                <a:cxn ang="0">
                  <a:pos x="789" y="379"/>
                </a:cxn>
                <a:cxn ang="0">
                  <a:pos x="798" y="158"/>
                </a:cxn>
              </a:cxnLst>
              <a:rect l="0" t="0" r="r" b="b"/>
              <a:pathLst>
                <a:path w="798" h="872">
                  <a:moveTo>
                    <a:pt x="0" y="555"/>
                  </a:moveTo>
                  <a:lnTo>
                    <a:pt x="10" y="379"/>
                  </a:lnTo>
                  <a:lnTo>
                    <a:pt x="10" y="766"/>
                  </a:lnTo>
                  <a:lnTo>
                    <a:pt x="19" y="625"/>
                  </a:lnTo>
                  <a:lnTo>
                    <a:pt x="19" y="467"/>
                  </a:lnTo>
                  <a:lnTo>
                    <a:pt x="28" y="607"/>
                  </a:lnTo>
                  <a:lnTo>
                    <a:pt x="28" y="352"/>
                  </a:lnTo>
                  <a:lnTo>
                    <a:pt x="38" y="643"/>
                  </a:lnTo>
                  <a:lnTo>
                    <a:pt x="38" y="634"/>
                  </a:lnTo>
                  <a:lnTo>
                    <a:pt x="47" y="616"/>
                  </a:lnTo>
                  <a:lnTo>
                    <a:pt x="47" y="387"/>
                  </a:lnTo>
                  <a:lnTo>
                    <a:pt x="56" y="502"/>
                  </a:lnTo>
                  <a:lnTo>
                    <a:pt x="56" y="652"/>
                  </a:lnTo>
                  <a:lnTo>
                    <a:pt x="65" y="502"/>
                  </a:lnTo>
                  <a:lnTo>
                    <a:pt x="65" y="493"/>
                  </a:lnTo>
                  <a:lnTo>
                    <a:pt x="75" y="370"/>
                  </a:lnTo>
                  <a:lnTo>
                    <a:pt x="75" y="555"/>
                  </a:lnTo>
                  <a:lnTo>
                    <a:pt x="84" y="528"/>
                  </a:lnTo>
                  <a:lnTo>
                    <a:pt x="84" y="370"/>
                  </a:lnTo>
                  <a:lnTo>
                    <a:pt x="84" y="449"/>
                  </a:lnTo>
                  <a:lnTo>
                    <a:pt x="93" y="299"/>
                  </a:lnTo>
                  <a:lnTo>
                    <a:pt x="93" y="202"/>
                  </a:lnTo>
                  <a:lnTo>
                    <a:pt x="103" y="132"/>
                  </a:lnTo>
                  <a:lnTo>
                    <a:pt x="103" y="475"/>
                  </a:lnTo>
                  <a:lnTo>
                    <a:pt x="112" y="458"/>
                  </a:lnTo>
                  <a:lnTo>
                    <a:pt x="112" y="528"/>
                  </a:lnTo>
                  <a:lnTo>
                    <a:pt x="121" y="458"/>
                  </a:lnTo>
                  <a:lnTo>
                    <a:pt x="121" y="379"/>
                  </a:lnTo>
                  <a:lnTo>
                    <a:pt x="130" y="246"/>
                  </a:lnTo>
                  <a:lnTo>
                    <a:pt x="130" y="431"/>
                  </a:lnTo>
                  <a:lnTo>
                    <a:pt x="130" y="352"/>
                  </a:lnTo>
                  <a:lnTo>
                    <a:pt x="140" y="396"/>
                  </a:lnTo>
                  <a:lnTo>
                    <a:pt x="140" y="202"/>
                  </a:lnTo>
                  <a:lnTo>
                    <a:pt x="149" y="379"/>
                  </a:lnTo>
                  <a:lnTo>
                    <a:pt x="149" y="563"/>
                  </a:lnTo>
                  <a:lnTo>
                    <a:pt x="158" y="423"/>
                  </a:lnTo>
                  <a:lnTo>
                    <a:pt x="158" y="211"/>
                  </a:lnTo>
                  <a:lnTo>
                    <a:pt x="167" y="370"/>
                  </a:lnTo>
                  <a:lnTo>
                    <a:pt x="167" y="528"/>
                  </a:lnTo>
                  <a:lnTo>
                    <a:pt x="167" y="229"/>
                  </a:lnTo>
                  <a:lnTo>
                    <a:pt x="177" y="97"/>
                  </a:lnTo>
                  <a:lnTo>
                    <a:pt x="177" y="387"/>
                  </a:lnTo>
                  <a:lnTo>
                    <a:pt x="186" y="493"/>
                  </a:lnTo>
                  <a:lnTo>
                    <a:pt x="186" y="528"/>
                  </a:lnTo>
                  <a:lnTo>
                    <a:pt x="195" y="273"/>
                  </a:lnTo>
                  <a:lnTo>
                    <a:pt x="195" y="317"/>
                  </a:lnTo>
                  <a:lnTo>
                    <a:pt x="205" y="872"/>
                  </a:lnTo>
                  <a:lnTo>
                    <a:pt x="205" y="317"/>
                  </a:lnTo>
                  <a:lnTo>
                    <a:pt x="214" y="511"/>
                  </a:lnTo>
                  <a:lnTo>
                    <a:pt x="214" y="194"/>
                  </a:lnTo>
                  <a:lnTo>
                    <a:pt x="214" y="431"/>
                  </a:lnTo>
                  <a:lnTo>
                    <a:pt x="223" y="493"/>
                  </a:lnTo>
                  <a:lnTo>
                    <a:pt x="223" y="423"/>
                  </a:lnTo>
                  <a:lnTo>
                    <a:pt x="232" y="194"/>
                  </a:lnTo>
                  <a:lnTo>
                    <a:pt x="232" y="431"/>
                  </a:lnTo>
                  <a:lnTo>
                    <a:pt x="242" y="334"/>
                  </a:lnTo>
                  <a:lnTo>
                    <a:pt x="242" y="361"/>
                  </a:lnTo>
                  <a:lnTo>
                    <a:pt x="251" y="308"/>
                  </a:lnTo>
                  <a:lnTo>
                    <a:pt x="251" y="194"/>
                  </a:lnTo>
                  <a:lnTo>
                    <a:pt x="251" y="273"/>
                  </a:lnTo>
                  <a:lnTo>
                    <a:pt x="260" y="158"/>
                  </a:lnTo>
                  <a:lnTo>
                    <a:pt x="260" y="308"/>
                  </a:lnTo>
                  <a:lnTo>
                    <a:pt x="270" y="290"/>
                  </a:lnTo>
                  <a:lnTo>
                    <a:pt x="270" y="141"/>
                  </a:lnTo>
                  <a:lnTo>
                    <a:pt x="279" y="326"/>
                  </a:lnTo>
                  <a:lnTo>
                    <a:pt x="279" y="607"/>
                  </a:lnTo>
                  <a:lnTo>
                    <a:pt x="288" y="264"/>
                  </a:lnTo>
                  <a:lnTo>
                    <a:pt x="288" y="555"/>
                  </a:lnTo>
                  <a:lnTo>
                    <a:pt x="297" y="423"/>
                  </a:lnTo>
                  <a:lnTo>
                    <a:pt x="297" y="431"/>
                  </a:lnTo>
                  <a:lnTo>
                    <a:pt x="297" y="458"/>
                  </a:lnTo>
                  <a:lnTo>
                    <a:pt x="307" y="370"/>
                  </a:lnTo>
                  <a:lnTo>
                    <a:pt x="307" y="537"/>
                  </a:lnTo>
                  <a:lnTo>
                    <a:pt x="316" y="290"/>
                  </a:lnTo>
                  <a:lnTo>
                    <a:pt x="316" y="405"/>
                  </a:lnTo>
                  <a:lnTo>
                    <a:pt x="325" y="405"/>
                  </a:lnTo>
                  <a:lnTo>
                    <a:pt x="325" y="290"/>
                  </a:lnTo>
                  <a:lnTo>
                    <a:pt x="334" y="79"/>
                  </a:lnTo>
                  <a:lnTo>
                    <a:pt x="334" y="546"/>
                  </a:lnTo>
                  <a:lnTo>
                    <a:pt x="334" y="475"/>
                  </a:lnTo>
                  <a:lnTo>
                    <a:pt x="344" y="467"/>
                  </a:lnTo>
                  <a:lnTo>
                    <a:pt x="344" y="123"/>
                  </a:lnTo>
                  <a:lnTo>
                    <a:pt x="353" y="167"/>
                  </a:lnTo>
                  <a:lnTo>
                    <a:pt x="353" y="431"/>
                  </a:lnTo>
                  <a:lnTo>
                    <a:pt x="362" y="590"/>
                  </a:lnTo>
                  <a:lnTo>
                    <a:pt x="362" y="150"/>
                  </a:lnTo>
                  <a:lnTo>
                    <a:pt x="372" y="379"/>
                  </a:lnTo>
                  <a:lnTo>
                    <a:pt x="372" y="123"/>
                  </a:lnTo>
                  <a:lnTo>
                    <a:pt x="381" y="290"/>
                  </a:lnTo>
                  <a:lnTo>
                    <a:pt x="381" y="414"/>
                  </a:lnTo>
                  <a:lnTo>
                    <a:pt x="381" y="546"/>
                  </a:lnTo>
                  <a:lnTo>
                    <a:pt x="390" y="290"/>
                  </a:lnTo>
                  <a:lnTo>
                    <a:pt x="390" y="352"/>
                  </a:lnTo>
                  <a:lnTo>
                    <a:pt x="399" y="211"/>
                  </a:lnTo>
                  <a:lnTo>
                    <a:pt x="399" y="475"/>
                  </a:lnTo>
                  <a:lnTo>
                    <a:pt x="409" y="607"/>
                  </a:lnTo>
                  <a:lnTo>
                    <a:pt x="409" y="202"/>
                  </a:lnTo>
                  <a:lnTo>
                    <a:pt x="418" y="308"/>
                  </a:lnTo>
                  <a:lnTo>
                    <a:pt x="418" y="123"/>
                  </a:lnTo>
                  <a:lnTo>
                    <a:pt x="418" y="511"/>
                  </a:lnTo>
                  <a:lnTo>
                    <a:pt x="427" y="290"/>
                  </a:lnTo>
                  <a:lnTo>
                    <a:pt x="427" y="449"/>
                  </a:lnTo>
                  <a:lnTo>
                    <a:pt x="437" y="440"/>
                  </a:lnTo>
                  <a:lnTo>
                    <a:pt x="437" y="546"/>
                  </a:lnTo>
                  <a:lnTo>
                    <a:pt x="446" y="343"/>
                  </a:lnTo>
                  <a:lnTo>
                    <a:pt x="446" y="282"/>
                  </a:lnTo>
                  <a:lnTo>
                    <a:pt x="455" y="211"/>
                  </a:lnTo>
                  <a:lnTo>
                    <a:pt x="455" y="502"/>
                  </a:lnTo>
                  <a:lnTo>
                    <a:pt x="464" y="343"/>
                  </a:lnTo>
                  <a:lnTo>
                    <a:pt x="464" y="387"/>
                  </a:lnTo>
                  <a:lnTo>
                    <a:pt x="464" y="343"/>
                  </a:lnTo>
                  <a:lnTo>
                    <a:pt x="474" y="493"/>
                  </a:lnTo>
                  <a:lnTo>
                    <a:pt x="474" y="299"/>
                  </a:lnTo>
                  <a:lnTo>
                    <a:pt x="483" y="326"/>
                  </a:lnTo>
                  <a:lnTo>
                    <a:pt x="483" y="343"/>
                  </a:lnTo>
                  <a:lnTo>
                    <a:pt x="492" y="220"/>
                  </a:lnTo>
                  <a:lnTo>
                    <a:pt x="492" y="431"/>
                  </a:lnTo>
                  <a:lnTo>
                    <a:pt x="501" y="343"/>
                  </a:lnTo>
                  <a:lnTo>
                    <a:pt x="501" y="423"/>
                  </a:lnTo>
                  <a:lnTo>
                    <a:pt x="501" y="317"/>
                  </a:lnTo>
                  <a:lnTo>
                    <a:pt x="511" y="458"/>
                  </a:lnTo>
                  <a:lnTo>
                    <a:pt x="511" y="229"/>
                  </a:lnTo>
                  <a:lnTo>
                    <a:pt x="520" y="246"/>
                  </a:lnTo>
                  <a:lnTo>
                    <a:pt x="520" y="150"/>
                  </a:lnTo>
                  <a:lnTo>
                    <a:pt x="529" y="458"/>
                  </a:lnTo>
                  <a:lnTo>
                    <a:pt x="529" y="634"/>
                  </a:lnTo>
                  <a:lnTo>
                    <a:pt x="539" y="484"/>
                  </a:lnTo>
                  <a:lnTo>
                    <a:pt x="539" y="361"/>
                  </a:lnTo>
                  <a:lnTo>
                    <a:pt x="548" y="334"/>
                  </a:lnTo>
                  <a:lnTo>
                    <a:pt x="548" y="440"/>
                  </a:lnTo>
                  <a:lnTo>
                    <a:pt x="548" y="308"/>
                  </a:lnTo>
                  <a:lnTo>
                    <a:pt x="557" y="211"/>
                  </a:lnTo>
                  <a:lnTo>
                    <a:pt x="557" y="396"/>
                  </a:lnTo>
                  <a:lnTo>
                    <a:pt x="566" y="308"/>
                  </a:lnTo>
                  <a:lnTo>
                    <a:pt x="566" y="0"/>
                  </a:lnTo>
                  <a:lnTo>
                    <a:pt x="576" y="449"/>
                  </a:lnTo>
                  <a:lnTo>
                    <a:pt x="576" y="220"/>
                  </a:lnTo>
                  <a:lnTo>
                    <a:pt x="585" y="132"/>
                  </a:lnTo>
                  <a:lnTo>
                    <a:pt x="585" y="519"/>
                  </a:lnTo>
                  <a:lnTo>
                    <a:pt x="585" y="238"/>
                  </a:lnTo>
                  <a:lnTo>
                    <a:pt x="594" y="150"/>
                  </a:lnTo>
                  <a:lnTo>
                    <a:pt x="594" y="537"/>
                  </a:lnTo>
                  <a:lnTo>
                    <a:pt x="604" y="299"/>
                  </a:lnTo>
                  <a:lnTo>
                    <a:pt x="604" y="308"/>
                  </a:lnTo>
                  <a:lnTo>
                    <a:pt x="613" y="423"/>
                  </a:lnTo>
                  <a:lnTo>
                    <a:pt x="613" y="405"/>
                  </a:lnTo>
                  <a:lnTo>
                    <a:pt x="622" y="123"/>
                  </a:lnTo>
                  <a:lnTo>
                    <a:pt x="622" y="290"/>
                  </a:lnTo>
                  <a:lnTo>
                    <a:pt x="631" y="185"/>
                  </a:lnTo>
                  <a:lnTo>
                    <a:pt x="631" y="379"/>
                  </a:lnTo>
                  <a:lnTo>
                    <a:pt x="631" y="167"/>
                  </a:lnTo>
                  <a:lnTo>
                    <a:pt x="641" y="246"/>
                  </a:lnTo>
                  <a:lnTo>
                    <a:pt x="641" y="290"/>
                  </a:lnTo>
                  <a:lnTo>
                    <a:pt x="650" y="299"/>
                  </a:lnTo>
                  <a:lnTo>
                    <a:pt x="650" y="167"/>
                  </a:lnTo>
                  <a:lnTo>
                    <a:pt x="659" y="449"/>
                  </a:lnTo>
                  <a:lnTo>
                    <a:pt x="659" y="97"/>
                  </a:lnTo>
                  <a:lnTo>
                    <a:pt x="668" y="370"/>
                  </a:lnTo>
                  <a:lnTo>
                    <a:pt x="668" y="334"/>
                  </a:lnTo>
                  <a:lnTo>
                    <a:pt x="668" y="431"/>
                  </a:lnTo>
                  <a:lnTo>
                    <a:pt x="678" y="343"/>
                  </a:lnTo>
                  <a:lnTo>
                    <a:pt x="678" y="475"/>
                  </a:lnTo>
                  <a:lnTo>
                    <a:pt x="687" y="431"/>
                  </a:lnTo>
                  <a:lnTo>
                    <a:pt x="687" y="317"/>
                  </a:lnTo>
                  <a:lnTo>
                    <a:pt x="696" y="440"/>
                  </a:lnTo>
                  <a:lnTo>
                    <a:pt x="696" y="211"/>
                  </a:lnTo>
                  <a:lnTo>
                    <a:pt x="706" y="185"/>
                  </a:lnTo>
                  <a:lnTo>
                    <a:pt x="706" y="273"/>
                  </a:lnTo>
                  <a:lnTo>
                    <a:pt x="715" y="176"/>
                  </a:lnTo>
                  <a:lnTo>
                    <a:pt x="715" y="440"/>
                  </a:lnTo>
                  <a:lnTo>
                    <a:pt x="715" y="660"/>
                  </a:lnTo>
                  <a:lnTo>
                    <a:pt x="724" y="229"/>
                  </a:lnTo>
                  <a:lnTo>
                    <a:pt x="724" y="246"/>
                  </a:lnTo>
                  <a:lnTo>
                    <a:pt x="733" y="299"/>
                  </a:lnTo>
                  <a:lnTo>
                    <a:pt x="733" y="61"/>
                  </a:lnTo>
                  <a:lnTo>
                    <a:pt x="743" y="176"/>
                  </a:lnTo>
                  <a:lnTo>
                    <a:pt x="743" y="255"/>
                  </a:lnTo>
                  <a:lnTo>
                    <a:pt x="752" y="308"/>
                  </a:lnTo>
                  <a:lnTo>
                    <a:pt x="752" y="449"/>
                  </a:lnTo>
                  <a:lnTo>
                    <a:pt x="752" y="326"/>
                  </a:lnTo>
                  <a:lnTo>
                    <a:pt x="761" y="185"/>
                  </a:lnTo>
                  <a:lnTo>
                    <a:pt x="771" y="123"/>
                  </a:lnTo>
                  <a:lnTo>
                    <a:pt x="771" y="528"/>
                  </a:lnTo>
                  <a:lnTo>
                    <a:pt x="780" y="35"/>
                  </a:lnTo>
                  <a:lnTo>
                    <a:pt x="780" y="352"/>
                  </a:lnTo>
                  <a:lnTo>
                    <a:pt x="789" y="379"/>
                  </a:lnTo>
                  <a:lnTo>
                    <a:pt x="789" y="475"/>
                  </a:lnTo>
                  <a:lnTo>
                    <a:pt x="798" y="202"/>
                  </a:lnTo>
                  <a:lnTo>
                    <a:pt x="798" y="158"/>
                  </a:lnTo>
                  <a:lnTo>
                    <a:pt x="798" y="405"/>
                  </a:lnTo>
                </a:path>
              </a:pathLst>
            </a:custGeom>
            <a:noFill/>
            <a:ln w="12700">
              <a:solidFill>
                <a:srgbClr val="0000FF"/>
              </a:solidFill>
              <a:prstDash val="solid"/>
              <a:round/>
              <a:headEnd/>
              <a:tailEnd/>
            </a:ln>
          </p:spPr>
          <p:txBody>
            <a:bodyPr/>
            <a:lstStyle/>
            <a:p>
              <a:endParaRPr lang="en-CA" dirty="0"/>
            </a:p>
          </p:txBody>
        </p:sp>
        <p:sp>
          <p:nvSpPr>
            <p:cNvPr id="349223" name="Freeform 39"/>
            <p:cNvSpPr>
              <a:spLocks/>
            </p:cNvSpPr>
            <p:nvPr/>
          </p:nvSpPr>
          <p:spPr bwMode="auto">
            <a:xfrm>
              <a:off x="731" y="1210"/>
              <a:ext cx="4070" cy="209"/>
            </a:xfrm>
            <a:custGeom>
              <a:avLst/>
              <a:gdLst/>
              <a:ahLst/>
              <a:cxnLst>
                <a:cxn ang="0">
                  <a:pos x="102" y="220"/>
                </a:cxn>
                <a:cxn ang="0">
                  <a:pos x="213" y="247"/>
                </a:cxn>
                <a:cxn ang="0">
                  <a:pos x="306" y="203"/>
                </a:cxn>
                <a:cxn ang="0">
                  <a:pos x="362" y="27"/>
                </a:cxn>
                <a:cxn ang="0">
                  <a:pos x="418" y="106"/>
                </a:cxn>
                <a:cxn ang="0">
                  <a:pos x="473" y="264"/>
                </a:cxn>
                <a:cxn ang="0">
                  <a:pos x="585" y="229"/>
                </a:cxn>
                <a:cxn ang="0">
                  <a:pos x="696" y="229"/>
                </a:cxn>
                <a:cxn ang="0">
                  <a:pos x="807" y="194"/>
                </a:cxn>
                <a:cxn ang="0">
                  <a:pos x="881" y="273"/>
                </a:cxn>
                <a:cxn ang="0">
                  <a:pos x="937" y="440"/>
                </a:cxn>
                <a:cxn ang="0">
                  <a:pos x="993" y="300"/>
                </a:cxn>
                <a:cxn ang="0">
                  <a:pos x="1058" y="176"/>
                </a:cxn>
                <a:cxn ang="0">
                  <a:pos x="1169" y="229"/>
                </a:cxn>
                <a:cxn ang="0">
                  <a:pos x="1280" y="229"/>
                </a:cxn>
                <a:cxn ang="0">
                  <a:pos x="1392" y="185"/>
                </a:cxn>
                <a:cxn ang="0">
                  <a:pos x="1466" y="308"/>
                </a:cxn>
                <a:cxn ang="0">
                  <a:pos x="1522" y="440"/>
                </a:cxn>
                <a:cxn ang="0">
                  <a:pos x="1568" y="282"/>
                </a:cxn>
                <a:cxn ang="0">
                  <a:pos x="1651" y="194"/>
                </a:cxn>
                <a:cxn ang="0">
                  <a:pos x="1763" y="229"/>
                </a:cxn>
                <a:cxn ang="0">
                  <a:pos x="1874" y="220"/>
                </a:cxn>
                <a:cxn ang="0">
                  <a:pos x="1985" y="185"/>
                </a:cxn>
                <a:cxn ang="0">
                  <a:pos x="2041" y="335"/>
                </a:cxn>
                <a:cxn ang="0">
                  <a:pos x="2106" y="423"/>
                </a:cxn>
                <a:cxn ang="0">
                  <a:pos x="2152" y="238"/>
                </a:cxn>
                <a:cxn ang="0">
                  <a:pos x="2236" y="203"/>
                </a:cxn>
                <a:cxn ang="0">
                  <a:pos x="2347" y="229"/>
                </a:cxn>
                <a:cxn ang="0">
                  <a:pos x="2459" y="229"/>
                </a:cxn>
                <a:cxn ang="0">
                  <a:pos x="2570" y="247"/>
                </a:cxn>
                <a:cxn ang="0">
                  <a:pos x="2616" y="71"/>
                </a:cxn>
                <a:cxn ang="0">
                  <a:pos x="2681" y="62"/>
                </a:cxn>
                <a:cxn ang="0">
                  <a:pos x="2737" y="238"/>
                </a:cxn>
                <a:cxn ang="0">
                  <a:pos x="2839" y="229"/>
                </a:cxn>
                <a:cxn ang="0">
                  <a:pos x="2950" y="229"/>
                </a:cxn>
                <a:cxn ang="0">
                  <a:pos x="3062" y="203"/>
                </a:cxn>
                <a:cxn ang="0">
                  <a:pos x="3154" y="247"/>
                </a:cxn>
                <a:cxn ang="0">
                  <a:pos x="3201" y="423"/>
                </a:cxn>
                <a:cxn ang="0">
                  <a:pos x="3266" y="335"/>
                </a:cxn>
                <a:cxn ang="0">
                  <a:pos x="3321" y="185"/>
                </a:cxn>
                <a:cxn ang="0">
                  <a:pos x="3433" y="220"/>
                </a:cxn>
                <a:cxn ang="0">
                  <a:pos x="3544" y="220"/>
                </a:cxn>
                <a:cxn ang="0">
                  <a:pos x="3655" y="264"/>
                </a:cxn>
                <a:cxn ang="0">
                  <a:pos x="3739" y="167"/>
                </a:cxn>
                <a:cxn ang="0">
                  <a:pos x="3795" y="0"/>
                </a:cxn>
                <a:cxn ang="0">
                  <a:pos x="3850" y="159"/>
                </a:cxn>
                <a:cxn ang="0">
                  <a:pos x="3925" y="264"/>
                </a:cxn>
                <a:cxn ang="0">
                  <a:pos x="4036" y="220"/>
                </a:cxn>
                <a:cxn ang="0">
                  <a:pos x="4147" y="220"/>
                </a:cxn>
                <a:cxn ang="0">
                  <a:pos x="4259" y="185"/>
                </a:cxn>
                <a:cxn ang="0">
                  <a:pos x="4323" y="335"/>
                </a:cxn>
                <a:cxn ang="0">
                  <a:pos x="4379" y="423"/>
                </a:cxn>
                <a:cxn ang="0">
                  <a:pos x="4435" y="238"/>
                </a:cxn>
                <a:cxn ang="0">
                  <a:pos x="4518" y="203"/>
                </a:cxn>
                <a:cxn ang="0">
                  <a:pos x="4630" y="229"/>
                </a:cxn>
                <a:cxn ang="0">
                  <a:pos x="4741" y="238"/>
                </a:cxn>
                <a:cxn ang="0">
                  <a:pos x="4834" y="229"/>
                </a:cxn>
                <a:cxn ang="0">
                  <a:pos x="4889" y="44"/>
                </a:cxn>
                <a:cxn ang="0">
                  <a:pos x="4954" y="88"/>
                </a:cxn>
                <a:cxn ang="0">
                  <a:pos x="5001" y="247"/>
                </a:cxn>
                <a:cxn ang="0">
                  <a:pos x="5103" y="229"/>
                </a:cxn>
              </a:cxnLst>
              <a:rect l="0" t="0" r="r" b="b"/>
              <a:pathLst>
                <a:path w="5121" h="449">
                  <a:moveTo>
                    <a:pt x="0" y="220"/>
                  </a:moveTo>
                  <a:lnTo>
                    <a:pt x="9" y="220"/>
                  </a:lnTo>
                  <a:lnTo>
                    <a:pt x="19" y="220"/>
                  </a:lnTo>
                  <a:lnTo>
                    <a:pt x="28" y="220"/>
                  </a:lnTo>
                  <a:lnTo>
                    <a:pt x="37" y="220"/>
                  </a:lnTo>
                  <a:lnTo>
                    <a:pt x="46" y="220"/>
                  </a:lnTo>
                  <a:lnTo>
                    <a:pt x="56" y="220"/>
                  </a:lnTo>
                  <a:lnTo>
                    <a:pt x="65" y="220"/>
                  </a:lnTo>
                  <a:lnTo>
                    <a:pt x="74" y="220"/>
                  </a:lnTo>
                  <a:lnTo>
                    <a:pt x="84" y="220"/>
                  </a:lnTo>
                  <a:lnTo>
                    <a:pt x="93" y="220"/>
                  </a:lnTo>
                  <a:lnTo>
                    <a:pt x="102" y="220"/>
                  </a:lnTo>
                  <a:lnTo>
                    <a:pt x="111" y="220"/>
                  </a:lnTo>
                  <a:lnTo>
                    <a:pt x="121" y="220"/>
                  </a:lnTo>
                  <a:lnTo>
                    <a:pt x="130" y="220"/>
                  </a:lnTo>
                  <a:lnTo>
                    <a:pt x="139" y="220"/>
                  </a:lnTo>
                  <a:lnTo>
                    <a:pt x="148" y="229"/>
                  </a:lnTo>
                  <a:lnTo>
                    <a:pt x="158" y="229"/>
                  </a:lnTo>
                  <a:lnTo>
                    <a:pt x="167" y="229"/>
                  </a:lnTo>
                  <a:lnTo>
                    <a:pt x="176" y="229"/>
                  </a:lnTo>
                  <a:lnTo>
                    <a:pt x="186" y="229"/>
                  </a:lnTo>
                  <a:lnTo>
                    <a:pt x="195" y="238"/>
                  </a:lnTo>
                  <a:lnTo>
                    <a:pt x="204" y="238"/>
                  </a:lnTo>
                  <a:lnTo>
                    <a:pt x="213" y="247"/>
                  </a:lnTo>
                  <a:lnTo>
                    <a:pt x="223" y="247"/>
                  </a:lnTo>
                  <a:lnTo>
                    <a:pt x="232" y="256"/>
                  </a:lnTo>
                  <a:lnTo>
                    <a:pt x="241" y="264"/>
                  </a:lnTo>
                  <a:lnTo>
                    <a:pt x="251" y="264"/>
                  </a:lnTo>
                  <a:lnTo>
                    <a:pt x="260" y="273"/>
                  </a:lnTo>
                  <a:lnTo>
                    <a:pt x="269" y="264"/>
                  </a:lnTo>
                  <a:lnTo>
                    <a:pt x="278" y="256"/>
                  </a:lnTo>
                  <a:lnTo>
                    <a:pt x="288" y="247"/>
                  </a:lnTo>
                  <a:lnTo>
                    <a:pt x="297" y="238"/>
                  </a:lnTo>
                  <a:lnTo>
                    <a:pt x="297" y="220"/>
                  </a:lnTo>
                  <a:lnTo>
                    <a:pt x="306" y="211"/>
                  </a:lnTo>
                  <a:lnTo>
                    <a:pt x="306" y="203"/>
                  </a:lnTo>
                  <a:lnTo>
                    <a:pt x="315" y="185"/>
                  </a:lnTo>
                  <a:lnTo>
                    <a:pt x="315" y="167"/>
                  </a:lnTo>
                  <a:lnTo>
                    <a:pt x="315" y="159"/>
                  </a:lnTo>
                  <a:lnTo>
                    <a:pt x="325" y="141"/>
                  </a:lnTo>
                  <a:lnTo>
                    <a:pt x="325" y="123"/>
                  </a:lnTo>
                  <a:lnTo>
                    <a:pt x="334" y="106"/>
                  </a:lnTo>
                  <a:lnTo>
                    <a:pt x="334" y="88"/>
                  </a:lnTo>
                  <a:lnTo>
                    <a:pt x="343" y="71"/>
                  </a:lnTo>
                  <a:lnTo>
                    <a:pt x="343" y="62"/>
                  </a:lnTo>
                  <a:lnTo>
                    <a:pt x="353" y="44"/>
                  </a:lnTo>
                  <a:lnTo>
                    <a:pt x="353" y="35"/>
                  </a:lnTo>
                  <a:lnTo>
                    <a:pt x="362" y="27"/>
                  </a:lnTo>
                  <a:lnTo>
                    <a:pt x="362" y="18"/>
                  </a:lnTo>
                  <a:lnTo>
                    <a:pt x="371" y="9"/>
                  </a:lnTo>
                  <a:lnTo>
                    <a:pt x="371" y="0"/>
                  </a:lnTo>
                  <a:lnTo>
                    <a:pt x="380" y="9"/>
                  </a:lnTo>
                  <a:lnTo>
                    <a:pt x="390" y="18"/>
                  </a:lnTo>
                  <a:lnTo>
                    <a:pt x="390" y="27"/>
                  </a:lnTo>
                  <a:lnTo>
                    <a:pt x="399" y="35"/>
                  </a:lnTo>
                  <a:lnTo>
                    <a:pt x="399" y="44"/>
                  </a:lnTo>
                  <a:lnTo>
                    <a:pt x="399" y="62"/>
                  </a:lnTo>
                  <a:lnTo>
                    <a:pt x="408" y="71"/>
                  </a:lnTo>
                  <a:lnTo>
                    <a:pt x="408" y="88"/>
                  </a:lnTo>
                  <a:lnTo>
                    <a:pt x="418" y="106"/>
                  </a:lnTo>
                  <a:lnTo>
                    <a:pt x="418" y="123"/>
                  </a:lnTo>
                  <a:lnTo>
                    <a:pt x="427" y="141"/>
                  </a:lnTo>
                  <a:lnTo>
                    <a:pt x="427" y="159"/>
                  </a:lnTo>
                  <a:lnTo>
                    <a:pt x="436" y="167"/>
                  </a:lnTo>
                  <a:lnTo>
                    <a:pt x="436" y="185"/>
                  </a:lnTo>
                  <a:lnTo>
                    <a:pt x="445" y="203"/>
                  </a:lnTo>
                  <a:lnTo>
                    <a:pt x="445" y="211"/>
                  </a:lnTo>
                  <a:lnTo>
                    <a:pt x="445" y="229"/>
                  </a:lnTo>
                  <a:lnTo>
                    <a:pt x="455" y="238"/>
                  </a:lnTo>
                  <a:lnTo>
                    <a:pt x="455" y="247"/>
                  </a:lnTo>
                  <a:lnTo>
                    <a:pt x="464" y="256"/>
                  </a:lnTo>
                  <a:lnTo>
                    <a:pt x="473" y="264"/>
                  </a:lnTo>
                  <a:lnTo>
                    <a:pt x="482" y="273"/>
                  </a:lnTo>
                  <a:lnTo>
                    <a:pt x="492" y="264"/>
                  </a:lnTo>
                  <a:lnTo>
                    <a:pt x="501" y="264"/>
                  </a:lnTo>
                  <a:lnTo>
                    <a:pt x="510" y="256"/>
                  </a:lnTo>
                  <a:lnTo>
                    <a:pt x="520" y="256"/>
                  </a:lnTo>
                  <a:lnTo>
                    <a:pt x="529" y="247"/>
                  </a:lnTo>
                  <a:lnTo>
                    <a:pt x="538" y="238"/>
                  </a:lnTo>
                  <a:lnTo>
                    <a:pt x="547" y="238"/>
                  </a:lnTo>
                  <a:lnTo>
                    <a:pt x="557" y="229"/>
                  </a:lnTo>
                  <a:lnTo>
                    <a:pt x="566" y="229"/>
                  </a:lnTo>
                  <a:lnTo>
                    <a:pt x="575" y="229"/>
                  </a:lnTo>
                  <a:lnTo>
                    <a:pt x="585" y="229"/>
                  </a:lnTo>
                  <a:lnTo>
                    <a:pt x="594" y="229"/>
                  </a:lnTo>
                  <a:lnTo>
                    <a:pt x="603" y="220"/>
                  </a:lnTo>
                  <a:lnTo>
                    <a:pt x="612" y="220"/>
                  </a:lnTo>
                  <a:lnTo>
                    <a:pt x="622" y="220"/>
                  </a:lnTo>
                  <a:lnTo>
                    <a:pt x="631" y="220"/>
                  </a:lnTo>
                  <a:lnTo>
                    <a:pt x="640" y="220"/>
                  </a:lnTo>
                  <a:lnTo>
                    <a:pt x="649" y="220"/>
                  </a:lnTo>
                  <a:lnTo>
                    <a:pt x="659" y="229"/>
                  </a:lnTo>
                  <a:lnTo>
                    <a:pt x="668" y="229"/>
                  </a:lnTo>
                  <a:lnTo>
                    <a:pt x="677" y="229"/>
                  </a:lnTo>
                  <a:lnTo>
                    <a:pt x="687" y="229"/>
                  </a:lnTo>
                  <a:lnTo>
                    <a:pt x="696" y="229"/>
                  </a:lnTo>
                  <a:lnTo>
                    <a:pt x="705" y="229"/>
                  </a:lnTo>
                  <a:lnTo>
                    <a:pt x="714" y="229"/>
                  </a:lnTo>
                  <a:lnTo>
                    <a:pt x="724" y="220"/>
                  </a:lnTo>
                  <a:lnTo>
                    <a:pt x="733" y="220"/>
                  </a:lnTo>
                  <a:lnTo>
                    <a:pt x="742" y="220"/>
                  </a:lnTo>
                  <a:lnTo>
                    <a:pt x="752" y="220"/>
                  </a:lnTo>
                  <a:lnTo>
                    <a:pt x="761" y="220"/>
                  </a:lnTo>
                  <a:lnTo>
                    <a:pt x="770" y="211"/>
                  </a:lnTo>
                  <a:lnTo>
                    <a:pt x="779" y="211"/>
                  </a:lnTo>
                  <a:lnTo>
                    <a:pt x="789" y="203"/>
                  </a:lnTo>
                  <a:lnTo>
                    <a:pt x="798" y="194"/>
                  </a:lnTo>
                  <a:lnTo>
                    <a:pt x="807" y="194"/>
                  </a:lnTo>
                  <a:lnTo>
                    <a:pt x="816" y="185"/>
                  </a:lnTo>
                  <a:lnTo>
                    <a:pt x="826" y="176"/>
                  </a:lnTo>
                  <a:lnTo>
                    <a:pt x="835" y="176"/>
                  </a:lnTo>
                  <a:lnTo>
                    <a:pt x="844" y="185"/>
                  </a:lnTo>
                  <a:lnTo>
                    <a:pt x="854" y="194"/>
                  </a:lnTo>
                  <a:lnTo>
                    <a:pt x="863" y="203"/>
                  </a:lnTo>
                  <a:lnTo>
                    <a:pt x="863" y="211"/>
                  </a:lnTo>
                  <a:lnTo>
                    <a:pt x="863" y="220"/>
                  </a:lnTo>
                  <a:lnTo>
                    <a:pt x="872" y="229"/>
                  </a:lnTo>
                  <a:lnTo>
                    <a:pt x="872" y="247"/>
                  </a:lnTo>
                  <a:lnTo>
                    <a:pt x="881" y="256"/>
                  </a:lnTo>
                  <a:lnTo>
                    <a:pt x="881" y="273"/>
                  </a:lnTo>
                  <a:lnTo>
                    <a:pt x="891" y="291"/>
                  </a:lnTo>
                  <a:lnTo>
                    <a:pt x="891" y="300"/>
                  </a:lnTo>
                  <a:lnTo>
                    <a:pt x="900" y="317"/>
                  </a:lnTo>
                  <a:lnTo>
                    <a:pt x="900" y="335"/>
                  </a:lnTo>
                  <a:lnTo>
                    <a:pt x="900" y="352"/>
                  </a:lnTo>
                  <a:lnTo>
                    <a:pt x="909" y="370"/>
                  </a:lnTo>
                  <a:lnTo>
                    <a:pt x="909" y="388"/>
                  </a:lnTo>
                  <a:lnTo>
                    <a:pt x="919" y="396"/>
                  </a:lnTo>
                  <a:lnTo>
                    <a:pt x="919" y="414"/>
                  </a:lnTo>
                  <a:lnTo>
                    <a:pt x="928" y="423"/>
                  </a:lnTo>
                  <a:lnTo>
                    <a:pt x="928" y="432"/>
                  </a:lnTo>
                  <a:lnTo>
                    <a:pt x="937" y="440"/>
                  </a:lnTo>
                  <a:lnTo>
                    <a:pt x="946" y="449"/>
                  </a:lnTo>
                  <a:lnTo>
                    <a:pt x="956" y="440"/>
                  </a:lnTo>
                  <a:lnTo>
                    <a:pt x="956" y="432"/>
                  </a:lnTo>
                  <a:lnTo>
                    <a:pt x="965" y="423"/>
                  </a:lnTo>
                  <a:lnTo>
                    <a:pt x="965" y="414"/>
                  </a:lnTo>
                  <a:lnTo>
                    <a:pt x="974" y="396"/>
                  </a:lnTo>
                  <a:lnTo>
                    <a:pt x="974" y="388"/>
                  </a:lnTo>
                  <a:lnTo>
                    <a:pt x="983" y="370"/>
                  </a:lnTo>
                  <a:lnTo>
                    <a:pt x="983" y="352"/>
                  </a:lnTo>
                  <a:lnTo>
                    <a:pt x="983" y="335"/>
                  </a:lnTo>
                  <a:lnTo>
                    <a:pt x="993" y="317"/>
                  </a:lnTo>
                  <a:lnTo>
                    <a:pt x="993" y="300"/>
                  </a:lnTo>
                  <a:lnTo>
                    <a:pt x="1002" y="282"/>
                  </a:lnTo>
                  <a:lnTo>
                    <a:pt x="1002" y="273"/>
                  </a:lnTo>
                  <a:lnTo>
                    <a:pt x="1011" y="256"/>
                  </a:lnTo>
                  <a:lnTo>
                    <a:pt x="1011" y="247"/>
                  </a:lnTo>
                  <a:lnTo>
                    <a:pt x="1021" y="229"/>
                  </a:lnTo>
                  <a:lnTo>
                    <a:pt x="1021" y="220"/>
                  </a:lnTo>
                  <a:lnTo>
                    <a:pt x="1030" y="211"/>
                  </a:lnTo>
                  <a:lnTo>
                    <a:pt x="1030" y="203"/>
                  </a:lnTo>
                  <a:lnTo>
                    <a:pt x="1030" y="194"/>
                  </a:lnTo>
                  <a:lnTo>
                    <a:pt x="1039" y="185"/>
                  </a:lnTo>
                  <a:lnTo>
                    <a:pt x="1048" y="176"/>
                  </a:lnTo>
                  <a:lnTo>
                    <a:pt x="1058" y="176"/>
                  </a:lnTo>
                  <a:lnTo>
                    <a:pt x="1067" y="185"/>
                  </a:lnTo>
                  <a:lnTo>
                    <a:pt x="1076" y="194"/>
                  </a:lnTo>
                  <a:lnTo>
                    <a:pt x="1086" y="194"/>
                  </a:lnTo>
                  <a:lnTo>
                    <a:pt x="1095" y="203"/>
                  </a:lnTo>
                  <a:lnTo>
                    <a:pt x="1104" y="211"/>
                  </a:lnTo>
                  <a:lnTo>
                    <a:pt x="1113" y="211"/>
                  </a:lnTo>
                  <a:lnTo>
                    <a:pt x="1123" y="220"/>
                  </a:lnTo>
                  <a:lnTo>
                    <a:pt x="1132" y="220"/>
                  </a:lnTo>
                  <a:lnTo>
                    <a:pt x="1141" y="220"/>
                  </a:lnTo>
                  <a:lnTo>
                    <a:pt x="1150" y="220"/>
                  </a:lnTo>
                  <a:lnTo>
                    <a:pt x="1160" y="220"/>
                  </a:lnTo>
                  <a:lnTo>
                    <a:pt x="1169" y="229"/>
                  </a:lnTo>
                  <a:lnTo>
                    <a:pt x="1178" y="229"/>
                  </a:lnTo>
                  <a:lnTo>
                    <a:pt x="1188" y="229"/>
                  </a:lnTo>
                  <a:lnTo>
                    <a:pt x="1197" y="229"/>
                  </a:lnTo>
                  <a:lnTo>
                    <a:pt x="1206" y="229"/>
                  </a:lnTo>
                  <a:lnTo>
                    <a:pt x="1215" y="229"/>
                  </a:lnTo>
                  <a:lnTo>
                    <a:pt x="1225" y="229"/>
                  </a:lnTo>
                  <a:lnTo>
                    <a:pt x="1234" y="229"/>
                  </a:lnTo>
                  <a:lnTo>
                    <a:pt x="1243" y="229"/>
                  </a:lnTo>
                  <a:lnTo>
                    <a:pt x="1253" y="229"/>
                  </a:lnTo>
                  <a:lnTo>
                    <a:pt x="1262" y="229"/>
                  </a:lnTo>
                  <a:lnTo>
                    <a:pt x="1271" y="229"/>
                  </a:lnTo>
                  <a:lnTo>
                    <a:pt x="1280" y="229"/>
                  </a:lnTo>
                  <a:lnTo>
                    <a:pt x="1290" y="220"/>
                  </a:lnTo>
                  <a:lnTo>
                    <a:pt x="1299" y="220"/>
                  </a:lnTo>
                  <a:lnTo>
                    <a:pt x="1308" y="220"/>
                  </a:lnTo>
                  <a:lnTo>
                    <a:pt x="1317" y="220"/>
                  </a:lnTo>
                  <a:lnTo>
                    <a:pt x="1327" y="220"/>
                  </a:lnTo>
                  <a:lnTo>
                    <a:pt x="1336" y="211"/>
                  </a:lnTo>
                  <a:lnTo>
                    <a:pt x="1345" y="211"/>
                  </a:lnTo>
                  <a:lnTo>
                    <a:pt x="1355" y="203"/>
                  </a:lnTo>
                  <a:lnTo>
                    <a:pt x="1364" y="194"/>
                  </a:lnTo>
                  <a:lnTo>
                    <a:pt x="1373" y="194"/>
                  </a:lnTo>
                  <a:lnTo>
                    <a:pt x="1382" y="185"/>
                  </a:lnTo>
                  <a:lnTo>
                    <a:pt x="1392" y="185"/>
                  </a:lnTo>
                  <a:lnTo>
                    <a:pt x="1401" y="176"/>
                  </a:lnTo>
                  <a:lnTo>
                    <a:pt x="1410" y="185"/>
                  </a:lnTo>
                  <a:lnTo>
                    <a:pt x="1420" y="194"/>
                  </a:lnTo>
                  <a:lnTo>
                    <a:pt x="1429" y="203"/>
                  </a:lnTo>
                  <a:lnTo>
                    <a:pt x="1438" y="211"/>
                  </a:lnTo>
                  <a:lnTo>
                    <a:pt x="1438" y="229"/>
                  </a:lnTo>
                  <a:lnTo>
                    <a:pt x="1447" y="238"/>
                  </a:lnTo>
                  <a:lnTo>
                    <a:pt x="1447" y="247"/>
                  </a:lnTo>
                  <a:lnTo>
                    <a:pt x="1447" y="264"/>
                  </a:lnTo>
                  <a:lnTo>
                    <a:pt x="1457" y="282"/>
                  </a:lnTo>
                  <a:lnTo>
                    <a:pt x="1457" y="300"/>
                  </a:lnTo>
                  <a:lnTo>
                    <a:pt x="1466" y="308"/>
                  </a:lnTo>
                  <a:lnTo>
                    <a:pt x="1466" y="326"/>
                  </a:lnTo>
                  <a:lnTo>
                    <a:pt x="1475" y="344"/>
                  </a:lnTo>
                  <a:lnTo>
                    <a:pt x="1475" y="361"/>
                  </a:lnTo>
                  <a:lnTo>
                    <a:pt x="1484" y="379"/>
                  </a:lnTo>
                  <a:lnTo>
                    <a:pt x="1484" y="388"/>
                  </a:lnTo>
                  <a:lnTo>
                    <a:pt x="1484" y="405"/>
                  </a:lnTo>
                  <a:lnTo>
                    <a:pt x="1494" y="414"/>
                  </a:lnTo>
                  <a:lnTo>
                    <a:pt x="1494" y="423"/>
                  </a:lnTo>
                  <a:lnTo>
                    <a:pt x="1503" y="432"/>
                  </a:lnTo>
                  <a:lnTo>
                    <a:pt x="1512" y="440"/>
                  </a:lnTo>
                  <a:lnTo>
                    <a:pt x="1512" y="449"/>
                  </a:lnTo>
                  <a:lnTo>
                    <a:pt x="1522" y="440"/>
                  </a:lnTo>
                  <a:lnTo>
                    <a:pt x="1531" y="432"/>
                  </a:lnTo>
                  <a:lnTo>
                    <a:pt x="1531" y="423"/>
                  </a:lnTo>
                  <a:lnTo>
                    <a:pt x="1531" y="414"/>
                  </a:lnTo>
                  <a:lnTo>
                    <a:pt x="1540" y="405"/>
                  </a:lnTo>
                  <a:lnTo>
                    <a:pt x="1540" y="388"/>
                  </a:lnTo>
                  <a:lnTo>
                    <a:pt x="1549" y="379"/>
                  </a:lnTo>
                  <a:lnTo>
                    <a:pt x="1549" y="361"/>
                  </a:lnTo>
                  <a:lnTo>
                    <a:pt x="1559" y="344"/>
                  </a:lnTo>
                  <a:lnTo>
                    <a:pt x="1559" y="326"/>
                  </a:lnTo>
                  <a:lnTo>
                    <a:pt x="1568" y="308"/>
                  </a:lnTo>
                  <a:lnTo>
                    <a:pt x="1568" y="291"/>
                  </a:lnTo>
                  <a:lnTo>
                    <a:pt x="1568" y="282"/>
                  </a:lnTo>
                  <a:lnTo>
                    <a:pt x="1577" y="264"/>
                  </a:lnTo>
                  <a:lnTo>
                    <a:pt x="1577" y="247"/>
                  </a:lnTo>
                  <a:lnTo>
                    <a:pt x="1587" y="238"/>
                  </a:lnTo>
                  <a:lnTo>
                    <a:pt x="1587" y="220"/>
                  </a:lnTo>
                  <a:lnTo>
                    <a:pt x="1596" y="211"/>
                  </a:lnTo>
                  <a:lnTo>
                    <a:pt x="1596" y="203"/>
                  </a:lnTo>
                  <a:lnTo>
                    <a:pt x="1605" y="194"/>
                  </a:lnTo>
                  <a:lnTo>
                    <a:pt x="1614" y="185"/>
                  </a:lnTo>
                  <a:lnTo>
                    <a:pt x="1624" y="176"/>
                  </a:lnTo>
                  <a:lnTo>
                    <a:pt x="1633" y="185"/>
                  </a:lnTo>
                  <a:lnTo>
                    <a:pt x="1642" y="185"/>
                  </a:lnTo>
                  <a:lnTo>
                    <a:pt x="1651" y="194"/>
                  </a:lnTo>
                  <a:lnTo>
                    <a:pt x="1661" y="203"/>
                  </a:lnTo>
                  <a:lnTo>
                    <a:pt x="1670" y="203"/>
                  </a:lnTo>
                  <a:lnTo>
                    <a:pt x="1679" y="211"/>
                  </a:lnTo>
                  <a:lnTo>
                    <a:pt x="1689" y="211"/>
                  </a:lnTo>
                  <a:lnTo>
                    <a:pt x="1698" y="220"/>
                  </a:lnTo>
                  <a:lnTo>
                    <a:pt x="1707" y="220"/>
                  </a:lnTo>
                  <a:lnTo>
                    <a:pt x="1716" y="220"/>
                  </a:lnTo>
                  <a:lnTo>
                    <a:pt x="1726" y="220"/>
                  </a:lnTo>
                  <a:lnTo>
                    <a:pt x="1735" y="229"/>
                  </a:lnTo>
                  <a:lnTo>
                    <a:pt x="1744" y="229"/>
                  </a:lnTo>
                  <a:lnTo>
                    <a:pt x="1754" y="229"/>
                  </a:lnTo>
                  <a:lnTo>
                    <a:pt x="1763" y="229"/>
                  </a:lnTo>
                  <a:lnTo>
                    <a:pt x="1772" y="229"/>
                  </a:lnTo>
                  <a:lnTo>
                    <a:pt x="1781" y="229"/>
                  </a:lnTo>
                  <a:lnTo>
                    <a:pt x="1791" y="229"/>
                  </a:lnTo>
                  <a:lnTo>
                    <a:pt x="1800" y="229"/>
                  </a:lnTo>
                  <a:lnTo>
                    <a:pt x="1809" y="229"/>
                  </a:lnTo>
                  <a:lnTo>
                    <a:pt x="1818" y="229"/>
                  </a:lnTo>
                  <a:lnTo>
                    <a:pt x="1828" y="229"/>
                  </a:lnTo>
                  <a:lnTo>
                    <a:pt x="1837" y="229"/>
                  </a:lnTo>
                  <a:lnTo>
                    <a:pt x="1846" y="229"/>
                  </a:lnTo>
                  <a:lnTo>
                    <a:pt x="1856" y="229"/>
                  </a:lnTo>
                  <a:lnTo>
                    <a:pt x="1865" y="220"/>
                  </a:lnTo>
                  <a:lnTo>
                    <a:pt x="1874" y="220"/>
                  </a:lnTo>
                  <a:lnTo>
                    <a:pt x="1883" y="220"/>
                  </a:lnTo>
                  <a:lnTo>
                    <a:pt x="1893" y="220"/>
                  </a:lnTo>
                  <a:lnTo>
                    <a:pt x="1902" y="211"/>
                  </a:lnTo>
                  <a:lnTo>
                    <a:pt x="1911" y="211"/>
                  </a:lnTo>
                  <a:lnTo>
                    <a:pt x="1921" y="203"/>
                  </a:lnTo>
                  <a:lnTo>
                    <a:pt x="1930" y="203"/>
                  </a:lnTo>
                  <a:lnTo>
                    <a:pt x="1939" y="194"/>
                  </a:lnTo>
                  <a:lnTo>
                    <a:pt x="1948" y="185"/>
                  </a:lnTo>
                  <a:lnTo>
                    <a:pt x="1958" y="185"/>
                  </a:lnTo>
                  <a:lnTo>
                    <a:pt x="1967" y="176"/>
                  </a:lnTo>
                  <a:lnTo>
                    <a:pt x="1976" y="176"/>
                  </a:lnTo>
                  <a:lnTo>
                    <a:pt x="1985" y="185"/>
                  </a:lnTo>
                  <a:lnTo>
                    <a:pt x="1995" y="194"/>
                  </a:lnTo>
                  <a:lnTo>
                    <a:pt x="1995" y="203"/>
                  </a:lnTo>
                  <a:lnTo>
                    <a:pt x="2004" y="211"/>
                  </a:lnTo>
                  <a:lnTo>
                    <a:pt x="2004" y="220"/>
                  </a:lnTo>
                  <a:lnTo>
                    <a:pt x="2013" y="229"/>
                  </a:lnTo>
                  <a:lnTo>
                    <a:pt x="2013" y="247"/>
                  </a:lnTo>
                  <a:lnTo>
                    <a:pt x="2023" y="256"/>
                  </a:lnTo>
                  <a:lnTo>
                    <a:pt x="2023" y="273"/>
                  </a:lnTo>
                  <a:lnTo>
                    <a:pt x="2032" y="291"/>
                  </a:lnTo>
                  <a:lnTo>
                    <a:pt x="2032" y="308"/>
                  </a:lnTo>
                  <a:lnTo>
                    <a:pt x="2032" y="317"/>
                  </a:lnTo>
                  <a:lnTo>
                    <a:pt x="2041" y="335"/>
                  </a:lnTo>
                  <a:lnTo>
                    <a:pt x="2041" y="352"/>
                  </a:lnTo>
                  <a:lnTo>
                    <a:pt x="2050" y="370"/>
                  </a:lnTo>
                  <a:lnTo>
                    <a:pt x="2050" y="388"/>
                  </a:lnTo>
                  <a:lnTo>
                    <a:pt x="2060" y="396"/>
                  </a:lnTo>
                  <a:lnTo>
                    <a:pt x="2060" y="414"/>
                  </a:lnTo>
                  <a:lnTo>
                    <a:pt x="2069" y="423"/>
                  </a:lnTo>
                  <a:lnTo>
                    <a:pt x="2069" y="432"/>
                  </a:lnTo>
                  <a:lnTo>
                    <a:pt x="2078" y="440"/>
                  </a:lnTo>
                  <a:lnTo>
                    <a:pt x="2088" y="449"/>
                  </a:lnTo>
                  <a:lnTo>
                    <a:pt x="2097" y="440"/>
                  </a:lnTo>
                  <a:lnTo>
                    <a:pt x="2097" y="432"/>
                  </a:lnTo>
                  <a:lnTo>
                    <a:pt x="2106" y="423"/>
                  </a:lnTo>
                  <a:lnTo>
                    <a:pt x="2106" y="414"/>
                  </a:lnTo>
                  <a:lnTo>
                    <a:pt x="2115" y="396"/>
                  </a:lnTo>
                  <a:lnTo>
                    <a:pt x="2115" y="379"/>
                  </a:lnTo>
                  <a:lnTo>
                    <a:pt x="2115" y="370"/>
                  </a:lnTo>
                  <a:lnTo>
                    <a:pt x="2125" y="352"/>
                  </a:lnTo>
                  <a:lnTo>
                    <a:pt x="2125" y="335"/>
                  </a:lnTo>
                  <a:lnTo>
                    <a:pt x="2134" y="317"/>
                  </a:lnTo>
                  <a:lnTo>
                    <a:pt x="2134" y="300"/>
                  </a:lnTo>
                  <a:lnTo>
                    <a:pt x="2143" y="282"/>
                  </a:lnTo>
                  <a:lnTo>
                    <a:pt x="2143" y="273"/>
                  </a:lnTo>
                  <a:lnTo>
                    <a:pt x="2152" y="256"/>
                  </a:lnTo>
                  <a:lnTo>
                    <a:pt x="2152" y="238"/>
                  </a:lnTo>
                  <a:lnTo>
                    <a:pt x="2152" y="229"/>
                  </a:lnTo>
                  <a:lnTo>
                    <a:pt x="2162" y="220"/>
                  </a:lnTo>
                  <a:lnTo>
                    <a:pt x="2162" y="211"/>
                  </a:lnTo>
                  <a:lnTo>
                    <a:pt x="2171" y="203"/>
                  </a:lnTo>
                  <a:lnTo>
                    <a:pt x="2171" y="194"/>
                  </a:lnTo>
                  <a:lnTo>
                    <a:pt x="2180" y="185"/>
                  </a:lnTo>
                  <a:lnTo>
                    <a:pt x="2190" y="176"/>
                  </a:lnTo>
                  <a:lnTo>
                    <a:pt x="2199" y="185"/>
                  </a:lnTo>
                  <a:lnTo>
                    <a:pt x="2208" y="185"/>
                  </a:lnTo>
                  <a:lnTo>
                    <a:pt x="2217" y="194"/>
                  </a:lnTo>
                  <a:lnTo>
                    <a:pt x="2227" y="194"/>
                  </a:lnTo>
                  <a:lnTo>
                    <a:pt x="2236" y="203"/>
                  </a:lnTo>
                  <a:lnTo>
                    <a:pt x="2245" y="211"/>
                  </a:lnTo>
                  <a:lnTo>
                    <a:pt x="2255" y="211"/>
                  </a:lnTo>
                  <a:lnTo>
                    <a:pt x="2264" y="220"/>
                  </a:lnTo>
                  <a:lnTo>
                    <a:pt x="2273" y="220"/>
                  </a:lnTo>
                  <a:lnTo>
                    <a:pt x="2282" y="220"/>
                  </a:lnTo>
                  <a:lnTo>
                    <a:pt x="2292" y="220"/>
                  </a:lnTo>
                  <a:lnTo>
                    <a:pt x="2301" y="220"/>
                  </a:lnTo>
                  <a:lnTo>
                    <a:pt x="2310" y="229"/>
                  </a:lnTo>
                  <a:lnTo>
                    <a:pt x="2319" y="229"/>
                  </a:lnTo>
                  <a:lnTo>
                    <a:pt x="2329" y="229"/>
                  </a:lnTo>
                  <a:lnTo>
                    <a:pt x="2338" y="229"/>
                  </a:lnTo>
                  <a:lnTo>
                    <a:pt x="2347" y="229"/>
                  </a:lnTo>
                  <a:lnTo>
                    <a:pt x="2357" y="229"/>
                  </a:lnTo>
                  <a:lnTo>
                    <a:pt x="2366" y="220"/>
                  </a:lnTo>
                  <a:lnTo>
                    <a:pt x="2375" y="220"/>
                  </a:lnTo>
                  <a:lnTo>
                    <a:pt x="2384" y="220"/>
                  </a:lnTo>
                  <a:lnTo>
                    <a:pt x="2394" y="220"/>
                  </a:lnTo>
                  <a:lnTo>
                    <a:pt x="2403" y="220"/>
                  </a:lnTo>
                  <a:lnTo>
                    <a:pt x="2412" y="220"/>
                  </a:lnTo>
                  <a:lnTo>
                    <a:pt x="2422" y="220"/>
                  </a:lnTo>
                  <a:lnTo>
                    <a:pt x="2431" y="229"/>
                  </a:lnTo>
                  <a:lnTo>
                    <a:pt x="2440" y="229"/>
                  </a:lnTo>
                  <a:lnTo>
                    <a:pt x="2449" y="229"/>
                  </a:lnTo>
                  <a:lnTo>
                    <a:pt x="2459" y="229"/>
                  </a:lnTo>
                  <a:lnTo>
                    <a:pt x="2468" y="229"/>
                  </a:lnTo>
                  <a:lnTo>
                    <a:pt x="2477" y="238"/>
                  </a:lnTo>
                  <a:lnTo>
                    <a:pt x="2486" y="238"/>
                  </a:lnTo>
                  <a:lnTo>
                    <a:pt x="2496" y="247"/>
                  </a:lnTo>
                  <a:lnTo>
                    <a:pt x="2505" y="256"/>
                  </a:lnTo>
                  <a:lnTo>
                    <a:pt x="2514" y="256"/>
                  </a:lnTo>
                  <a:lnTo>
                    <a:pt x="2524" y="264"/>
                  </a:lnTo>
                  <a:lnTo>
                    <a:pt x="2533" y="273"/>
                  </a:lnTo>
                  <a:lnTo>
                    <a:pt x="2542" y="273"/>
                  </a:lnTo>
                  <a:lnTo>
                    <a:pt x="2551" y="264"/>
                  </a:lnTo>
                  <a:lnTo>
                    <a:pt x="2561" y="256"/>
                  </a:lnTo>
                  <a:lnTo>
                    <a:pt x="2570" y="247"/>
                  </a:lnTo>
                  <a:lnTo>
                    <a:pt x="2570" y="238"/>
                  </a:lnTo>
                  <a:lnTo>
                    <a:pt x="2579" y="220"/>
                  </a:lnTo>
                  <a:lnTo>
                    <a:pt x="2579" y="211"/>
                  </a:lnTo>
                  <a:lnTo>
                    <a:pt x="2589" y="203"/>
                  </a:lnTo>
                  <a:lnTo>
                    <a:pt x="2589" y="185"/>
                  </a:lnTo>
                  <a:lnTo>
                    <a:pt x="2598" y="167"/>
                  </a:lnTo>
                  <a:lnTo>
                    <a:pt x="2598" y="150"/>
                  </a:lnTo>
                  <a:lnTo>
                    <a:pt x="2607" y="132"/>
                  </a:lnTo>
                  <a:lnTo>
                    <a:pt x="2607" y="123"/>
                  </a:lnTo>
                  <a:lnTo>
                    <a:pt x="2616" y="106"/>
                  </a:lnTo>
                  <a:lnTo>
                    <a:pt x="2616" y="88"/>
                  </a:lnTo>
                  <a:lnTo>
                    <a:pt x="2616" y="71"/>
                  </a:lnTo>
                  <a:lnTo>
                    <a:pt x="2626" y="53"/>
                  </a:lnTo>
                  <a:lnTo>
                    <a:pt x="2626" y="44"/>
                  </a:lnTo>
                  <a:lnTo>
                    <a:pt x="2635" y="35"/>
                  </a:lnTo>
                  <a:lnTo>
                    <a:pt x="2635" y="18"/>
                  </a:lnTo>
                  <a:lnTo>
                    <a:pt x="2644" y="9"/>
                  </a:lnTo>
                  <a:lnTo>
                    <a:pt x="2653" y="0"/>
                  </a:lnTo>
                  <a:lnTo>
                    <a:pt x="2663" y="9"/>
                  </a:lnTo>
                  <a:lnTo>
                    <a:pt x="2663" y="18"/>
                  </a:lnTo>
                  <a:lnTo>
                    <a:pt x="2672" y="27"/>
                  </a:lnTo>
                  <a:lnTo>
                    <a:pt x="2672" y="35"/>
                  </a:lnTo>
                  <a:lnTo>
                    <a:pt x="2681" y="44"/>
                  </a:lnTo>
                  <a:lnTo>
                    <a:pt x="2681" y="62"/>
                  </a:lnTo>
                  <a:lnTo>
                    <a:pt x="2691" y="71"/>
                  </a:lnTo>
                  <a:lnTo>
                    <a:pt x="2691" y="88"/>
                  </a:lnTo>
                  <a:lnTo>
                    <a:pt x="2700" y="106"/>
                  </a:lnTo>
                  <a:lnTo>
                    <a:pt x="2700" y="123"/>
                  </a:lnTo>
                  <a:lnTo>
                    <a:pt x="2700" y="141"/>
                  </a:lnTo>
                  <a:lnTo>
                    <a:pt x="2709" y="159"/>
                  </a:lnTo>
                  <a:lnTo>
                    <a:pt x="2709" y="176"/>
                  </a:lnTo>
                  <a:lnTo>
                    <a:pt x="2718" y="185"/>
                  </a:lnTo>
                  <a:lnTo>
                    <a:pt x="2718" y="203"/>
                  </a:lnTo>
                  <a:lnTo>
                    <a:pt x="2728" y="211"/>
                  </a:lnTo>
                  <a:lnTo>
                    <a:pt x="2728" y="229"/>
                  </a:lnTo>
                  <a:lnTo>
                    <a:pt x="2737" y="238"/>
                  </a:lnTo>
                  <a:lnTo>
                    <a:pt x="2737" y="247"/>
                  </a:lnTo>
                  <a:lnTo>
                    <a:pt x="2746" y="256"/>
                  </a:lnTo>
                  <a:lnTo>
                    <a:pt x="2756" y="264"/>
                  </a:lnTo>
                  <a:lnTo>
                    <a:pt x="2765" y="273"/>
                  </a:lnTo>
                  <a:lnTo>
                    <a:pt x="2774" y="264"/>
                  </a:lnTo>
                  <a:lnTo>
                    <a:pt x="2783" y="264"/>
                  </a:lnTo>
                  <a:lnTo>
                    <a:pt x="2793" y="256"/>
                  </a:lnTo>
                  <a:lnTo>
                    <a:pt x="2802" y="247"/>
                  </a:lnTo>
                  <a:lnTo>
                    <a:pt x="2811" y="247"/>
                  </a:lnTo>
                  <a:lnTo>
                    <a:pt x="2820" y="238"/>
                  </a:lnTo>
                  <a:lnTo>
                    <a:pt x="2830" y="229"/>
                  </a:lnTo>
                  <a:lnTo>
                    <a:pt x="2839" y="229"/>
                  </a:lnTo>
                  <a:lnTo>
                    <a:pt x="2848" y="229"/>
                  </a:lnTo>
                  <a:lnTo>
                    <a:pt x="2858" y="229"/>
                  </a:lnTo>
                  <a:lnTo>
                    <a:pt x="2867" y="229"/>
                  </a:lnTo>
                  <a:lnTo>
                    <a:pt x="2876" y="220"/>
                  </a:lnTo>
                  <a:lnTo>
                    <a:pt x="2885" y="220"/>
                  </a:lnTo>
                  <a:lnTo>
                    <a:pt x="2895" y="220"/>
                  </a:lnTo>
                  <a:lnTo>
                    <a:pt x="2904" y="220"/>
                  </a:lnTo>
                  <a:lnTo>
                    <a:pt x="2913" y="220"/>
                  </a:lnTo>
                  <a:lnTo>
                    <a:pt x="2923" y="220"/>
                  </a:lnTo>
                  <a:lnTo>
                    <a:pt x="2932" y="220"/>
                  </a:lnTo>
                  <a:lnTo>
                    <a:pt x="2941" y="229"/>
                  </a:lnTo>
                  <a:lnTo>
                    <a:pt x="2950" y="229"/>
                  </a:lnTo>
                  <a:lnTo>
                    <a:pt x="2960" y="229"/>
                  </a:lnTo>
                  <a:lnTo>
                    <a:pt x="2969" y="229"/>
                  </a:lnTo>
                  <a:lnTo>
                    <a:pt x="2978" y="229"/>
                  </a:lnTo>
                  <a:lnTo>
                    <a:pt x="2987" y="229"/>
                  </a:lnTo>
                  <a:lnTo>
                    <a:pt x="2997" y="220"/>
                  </a:lnTo>
                  <a:lnTo>
                    <a:pt x="3006" y="220"/>
                  </a:lnTo>
                  <a:lnTo>
                    <a:pt x="3015" y="220"/>
                  </a:lnTo>
                  <a:lnTo>
                    <a:pt x="3025" y="220"/>
                  </a:lnTo>
                  <a:lnTo>
                    <a:pt x="3034" y="220"/>
                  </a:lnTo>
                  <a:lnTo>
                    <a:pt x="3043" y="211"/>
                  </a:lnTo>
                  <a:lnTo>
                    <a:pt x="3052" y="211"/>
                  </a:lnTo>
                  <a:lnTo>
                    <a:pt x="3062" y="203"/>
                  </a:lnTo>
                  <a:lnTo>
                    <a:pt x="3071" y="203"/>
                  </a:lnTo>
                  <a:lnTo>
                    <a:pt x="3080" y="194"/>
                  </a:lnTo>
                  <a:lnTo>
                    <a:pt x="3090" y="185"/>
                  </a:lnTo>
                  <a:lnTo>
                    <a:pt x="3099" y="185"/>
                  </a:lnTo>
                  <a:lnTo>
                    <a:pt x="3108" y="176"/>
                  </a:lnTo>
                  <a:lnTo>
                    <a:pt x="3117" y="185"/>
                  </a:lnTo>
                  <a:lnTo>
                    <a:pt x="3127" y="194"/>
                  </a:lnTo>
                  <a:lnTo>
                    <a:pt x="3136" y="203"/>
                  </a:lnTo>
                  <a:lnTo>
                    <a:pt x="3145" y="211"/>
                  </a:lnTo>
                  <a:lnTo>
                    <a:pt x="3145" y="220"/>
                  </a:lnTo>
                  <a:lnTo>
                    <a:pt x="3154" y="229"/>
                  </a:lnTo>
                  <a:lnTo>
                    <a:pt x="3154" y="247"/>
                  </a:lnTo>
                  <a:lnTo>
                    <a:pt x="3154" y="256"/>
                  </a:lnTo>
                  <a:lnTo>
                    <a:pt x="3164" y="273"/>
                  </a:lnTo>
                  <a:lnTo>
                    <a:pt x="3164" y="291"/>
                  </a:lnTo>
                  <a:lnTo>
                    <a:pt x="3173" y="308"/>
                  </a:lnTo>
                  <a:lnTo>
                    <a:pt x="3173" y="326"/>
                  </a:lnTo>
                  <a:lnTo>
                    <a:pt x="3182" y="335"/>
                  </a:lnTo>
                  <a:lnTo>
                    <a:pt x="3182" y="352"/>
                  </a:lnTo>
                  <a:lnTo>
                    <a:pt x="3192" y="370"/>
                  </a:lnTo>
                  <a:lnTo>
                    <a:pt x="3192" y="388"/>
                  </a:lnTo>
                  <a:lnTo>
                    <a:pt x="3201" y="396"/>
                  </a:lnTo>
                  <a:lnTo>
                    <a:pt x="3201" y="414"/>
                  </a:lnTo>
                  <a:lnTo>
                    <a:pt x="3201" y="423"/>
                  </a:lnTo>
                  <a:lnTo>
                    <a:pt x="3210" y="432"/>
                  </a:lnTo>
                  <a:lnTo>
                    <a:pt x="3219" y="440"/>
                  </a:lnTo>
                  <a:lnTo>
                    <a:pt x="3229" y="449"/>
                  </a:lnTo>
                  <a:lnTo>
                    <a:pt x="3238" y="440"/>
                  </a:lnTo>
                  <a:lnTo>
                    <a:pt x="3238" y="432"/>
                  </a:lnTo>
                  <a:lnTo>
                    <a:pt x="3238" y="423"/>
                  </a:lnTo>
                  <a:lnTo>
                    <a:pt x="3247" y="405"/>
                  </a:lnTo>
                  <a:lnTo>
                    <a:pt x="3247" y="396"/>
                  </a:lnTo>
                  <a:lnTo>
                    <a:pt x="3257" y="379"/>
                  </a:lnTo>
                  <a:lnTo>
                    <a:pt x="3257" y="370"/>
                  </a:lnTo>
                  <a:lnTo>
                    <a:pt x="3266" y="352"/>
                  </a:lnTo>
                  <a:lnTo>
                    <a:pt x="3266" y="335"/>
                  </a:lnTo>
                  <a:lnTo>
                    <a:pt x="3275" y="317"/>
                  </a:lnTo>
                  <a:lnTo>
                    <a:pt x="3275" y="300"/>
                  </a:lnTo>
                  <a:lnTo>
                    <a:pt x="3284" y="282"/>
                  </a:lnTo>
                  <a:lnTo>
                    <a:pt x="3284" y="273"/>
                  </a:lnTo>
                  <a:lnTo>
                    <a:pt x="3284" y="256"/>
                  </a:lnTo>
                  <a:lnTo>
                    <a:pt x="3294" y="238"/>
                  </a:lnTo>
                  <a:lnTo>
                    <a:pt x="3294" y="229"/>
                  </a:lnTo>
                  <a:lnTo>
                    <a:pt x="3303" y="220"/>
                  </a:lnTo>
                  <a:lnTo>
                    <a:pt x="3303" y="211"/>
                  </a:lnTo>
                  <a:lnTo>
                    <a:pt x="3312" y="203"/>
                  </a:lnTo>
                  <a:lnTo>
                    <a:pt x="3312" y="194"/>
                  </a:lnTo>
                  <a:lnTo>
                    <a:pt x="3321" y="185"/>
                  </a:lnTo>
                  <a:lnTo>
                    <a:pt x="3331" y="176"/>
                  </a:lnTo>
                  <a:lnTo>
                    <a:pt x="3340" y="185"/>
                  </a:lnTo>
                  <a:lnTo>
                    <a:pt x="3349" y="185"/>
                  </a:lnTo>
                  <a:lnTo>
                    <a:pt x="3359" y="194"/>
                  </a:lnTo>
                  <a:lnTo>
                    <a:pt x="3368" y="203"/>
                  </a:lnTo>
                  <a:lnTo>
                    <a:pt x="3377" y="203"/>
                  </a:lnTo>
                  <a:lnTo>
                    <a:pt x="3386" y="211"/>
                  </a:lnTo>
                  <a:lnTo>
                    <a:pt x="3396" y="211"/>
                  </a:lnTo>
                  <a:lnTo>
                    <a:pt x="3405" y="220"/>
                  </a:lnTo>
                  <a:lnTo>
                    <a:pt x="3414" y="220"/>
                  </a:lnTo>
                  <a:lnTo>
                    <a:pt x="3424" y="220"/>
                  </a:lnTo>
                  <a:lnTo>
                    <a:pt x="3433" y="220"/>
                  </a:lnTo>
                  <a:lnTo>
                    <a:pt x="3442" y="220"/>
                  </a:lnTo>
                  <a:lnTo>
                    <a:pt x="3451" y="229"/>
                  </a:lnTo>
                  <a:lnTo>
                    <a:pt x="3461" y="229"/>
                  </a:lnTo>
                  <a:lnTo>
                    <a:pt x="3470" y="229"/>
                  </a:lnTo>
                  <a:lnTo>
                    <a:pt x="3479" y="229"/>
                  </a:lnTo>
                  <a:lnTo>
                    <a:pt x="3488" y="229"/>
                  </a:lnTo>
                  <a:lnTo>
                    <a:pt x="3498" y="229"/>
                  </a:lnTo>
                  <a:lnTo>
                    <a:pt x="3507" y="220"/>
                  </a:lnTo>
                  <a:lnTo>
                    <a:pt x="3516" y="220"/>
                  </a:lnTo>
                  <a:lnTo>
                    <a:pt x="3526" y="220"/>
                  </a:lnTo>
                  <a:lnTo>
                    <a:pt x="3535" y="220"/>
                  </a:lnTo>
                  <a:lnTo>
                    <a:pt x="3544" y="220"/>
                  </a:lnTo>
                  <a:lnTo>
                    <a:pt x="3553" y="220"/>
                  </a:lnTo>
                  <a:lnTo>
                    <a:pt x="3563" y="220"/>
                  </a:lnTo>
                  <a:lnTo>
                    <a:pt x="3572" y="229"/>
                  </a:lnTo>
                  <a:lnTo>
                    <a:pt x="3581" y="229"/>
                  </a:lnTo>
                  <a:lnTo>
                    <a:pt x="3591" y="229"/>
                  </a:lnTo>
                  <a:lnTo>
                    <a:pt x="3600" y="229"/>
                  </a:lnTo>
                  <a:lnTo>
                    <a:pt x="3609" y="229"/>
                  </a:lnTo>
                  <a:lnTo>
                    <a:pt x="3618" y="238"/>
                  </a:lnTo>
                  <a:lnTo>
                    <a:pt x="3628" y="238"/>
                  </a:lnTo>
                  <a:lnTo>
                    <a:pt x="3637" y="247"/>
                  </a:lnTo>
                  <a:lnTo>
                    <a:pt x="3646" y="256"/>
                  </a:lnTo>
                  <a:lnTo>
                    <a:pt x="3655" y="264"/>
                  </a:lnTo>
                  <a:lnTo>
                    <a:pt x="3665" y="264"/>
                  </a:lnTo>
                  <a:lnTo>
                    <a:pt x="3674" y="273"/>
                  </a:lnTo>
                  <a:lnTo>
                    <a:pt x="3683" y="273"/>
                  </a:lnTo>
                  <a:lnTo>
                    <a:pt x="3693" y="264"/>
                  </a:lnTo>
                  <a:lnTo>
                    <a:pt x="3702" y="256"/>
                  </a:lnTo>
                  <a:lnTo>
                    <a:pt x="3711" y="247"/>
                  </a:lnTo>
                  <a:lnTo>
                    <a:pt x="3711" y="238"/>
                  </a:lnTo>
                  <a:lnTo>
                    <a:pt x="3720" y="220"/>
                  </a:lnTo>
                  <a:lnTo>
                    <a:pt x="3720" y="211"/>
                  </a:lnTo>
                  <a:lnTo>
                    <a:pt x="3730" y="194"/>
                  </a:lnTo>
                  <a:lnTo>
                    <a:pt x="3730" y="185"/>
                  </a:lnTo>
                  <a:lnTo>
                    <a:pt x="3739" y="167"/>
                  </a:lnTo>
                  <a:lnTo>
                    <a:pt x="3739" y="150"/>
                  </a:lnTo>
                  <a:lnTo>
                    <a:pt x="3739" y="132"/>
                  </a:lnTo>
                  <a:lnTo>
                    <a:pt x="3748" y="115"/>
                  </a:lnTo>
                  <a:lnTo>
                    <a:pt x="3748" y="106"/>
                  </a:lnTo>
                  <a:lnTo>
                    <a:pt x="3758" y="88"/>
                  </a:lnTo>
                  <a:lnTo>
                    <a:pt x="3758" y="71"/>
                  </a:lnTo>
                  <a:lnTo>
                    <a:pt x="3767" y="53"/>
                  </a:lnTo>
                  <a:lnTo>
                    <a:pt x="3767" y="44"/>
                  </a:lnTo>
                  <a:lnTo>
                    <a:pt x="3776" y="35"/>
                  </a:lnTo>
                  <a:lnTo>
                    <a:pt x="3776" y="18"/>
                  </a:lnTo>
                  <a:lnTo>
                    <a:pt x="3785" y="9"/>
                  </a:lnTo>
                  <a:lnTo>
                    <a:pt x="3795" y="0"/>
                  </a:lnTo>
                  <a:lnTo>
                    <a:pt x="3804" y="9"/>
                  </a:lnTo>
                  <a:lnTo>
                    <a:pt x="3804" y="18"/>
                  </a:lnTo>
                  <a:lnTo>
                    <a:pt x="3813" y="27"/>
                  </a:lnTo>
                  <a:lnTo>
                    <a:pt x="3813" y="35"/>
                  </a:lnTo>
                  <a:lnTo>
                    <a:pt x="3822" y="44"/>
                  </a:lnTo>
                  <a:lnTo>
                    <a:pt x="3822" y="62"/>
                  </a:lnTo>
                  <a:lnTo>
                    <a:pt x="3822" y="79"/>
                  </a:lnTo>
                  <a:lnTo>
                    <a:pt x="3832" y="88"/>
                  </a:lnTo>
                  <a:lnTo>
                    <a:pt x="3832" y="106"/>
                  </a:lnTo>
                  <a:lnTo>
                    <a:pt x="3841" y="123"/>
                  </a:lnTo>
                  <a:lnTo>
                    <a:pt x="3841" y="141"/>
                  </a:lnTo>
                  <a:lnTo>
                    <a:pt x="3850" y="159"/>
                  </a:lnTo>
                  <a:lnTo>
                    <a:pt x="3850" y="176"/>
                  </a:lnTo>
                  <a:lnTo>
                    <a:pt x="3860" y="185"/>
                  </a:lnTo>
                  <a:lnTo>
                    <a:pt x="3860" y="203"/>
                  </a:lnTo>
                  <a:lnTo>
                    <a:pt x="3869" y="211"/>
                  </a:lnTo>
                  <a:lnTo>
                    <a:pt x="3869" y="229"/>
                  </a:lnTo>
                  <a:lnTo>
                    <a:pt x="3869" y="238"/>
                  </a:lnTo>
                  <a:lnTo>
                    <a:pt x="3878" y="247"/>
                  </a:lnTo>
                  <a:lnTo>
                    <a:pt x="3887" y="256"/>
                  </a:lnTo>
                  <a:lnTo>
                    <a:pt x="3897" y="264"/>
                  </a:lnTo>
                  <a:lnTo>
                    <a:pt x="3906" y="273"/>
                  </a:lnTo>
                  <a:lnTo>
                    <a:pt x="3915" y="264"/>
                  </a:lnTo>
                  <a:lnTo>
                    <a:pt x="3925" y="264"/>
                  </a:lnTo>
                  <a:lnTo>
                    <a:pt x="3934" y="256"/>
                  </a:lnTo>
                  <a:lnTo>
                    <a:pt x="3943" y="247"/>
                  </a:lnTo>
                  <a:lnTo>
                    <a:pt x="3952" y="238"/>
                  </a:lnTo>
                  <a:lnTo>
                    <a:pt x="3962" y="238"/>
                  </a:lnTo>
                  <a:lnTo>
                    <a:pt x="3971" y="229"/>
                  </a:lnTo>
                  <a:lnTo>
                    <a:pt x="3980" y="229"/>
                  </a:lnTo>
                  <a:lnTo>
                    <a:pt x="3989" y="229"/>
                  </a:lnTo>
                  <a:lnTo>
                    <a:pt x="3999" y="229"/>
                  </a:lnTo>
                  <a:lnTo>
                    <a:pt x="4008" y="229"/>
                  </a:lnTo>
                  <a:lnTo>
                    <a:pt x="4017" y="220"/>
                  </a:lnTo>
                  <a:lnTo>
                    <a:pt x="4027" y="220"/>
                  </a:lnTo>
                  <a:lnTo>
                    <a:pt x="4036" y="220"/>
                  </a:lnTo>
                  <a:lnTo>
                    <a:pt x="4045" y="220"/>
                  </a:lnTo>
                  <a:lnTo>
                    <a:pt x="4054" y="220"/>
                  </a:lnTo>
                  <a:lnTo>
                    <a:pt x="4064" y="220"/>
                  </a:lnTo>
                  <a:lnTo>
                    <a:pt x="4073" y="220"/>
                  </a:lnTo>
                  <a:lnTo>
                    <a:pt x="4082" y="229"/>
                  </a:lnTo>
                  <a:lnTo>
                    <a:pt x="4092" y="229"/>
                  </a:lnTo>
                  <a:lnTo>
                    <a:pt x="4101" y="229"/>
                  </a:lnTo>
                  <a:lnTo>
                    <a:pt x="4110" y="229"/>
                  </a:lnTo>
                  <a:lnTo>
                    <a:pt x="4119" y="229"/>
                  </a:lnTo>
                  <a:lnTo>
                    <a:pt x="4129" y="229"/>
                  </a:lnTo>
                  <a:lnTo>
                    <a:pt x="4138" y="220"/>
                  </a:lnTo>
                  <a:lnTo>
                    <a:pt x="4147" y="220"/>
                  </a:lnTo>
                  <a:lnTo>
                    <a:pt x="4156" y="220"/>
                  </a:lnTo>
                  <a:lnTo>
                    <a:pt x="4166" y="220"/>
                  </a:lnTo>
                  <a:lnTo>
                    <a:pt x="4175" y="220"/>
                  </a:lnTo>
                  <a:lnTo>
                    <a:pt x="4184" y="211"/>
                  </a:lnTo>
                  <a:lnTo>
                    <a:pt x="4194" y="211"/>
                  </a:lnTo>
                  <a:lnTo>
                    <a:pt x="4203" y="203"/>
                  </a:lnTo>
                  <a:lnTo>
                    <a:pt x="4212" y="194"/>
                  </a:lnTo>
                  <a:lnTo>
                    <a:pt x="4221" y="194"/>
                  </a:lnTo>
                  <a:lnTo>
                    <a:pt x="4231" y="185"/>
                  </a:lnTo>
                  <a:lnTo>
                    <a:pt x="4240" y="176"/>
                  </a:lnTo>
                  <a:lnTo>
                    <a:pt x="4249" y="176"/>
                  </a:lnTo>
                  <a:lnTo>
                    <a:pt x="4259" y="185"/>
                  </a:lnTo>
                  <a:lnTo>
                    <a:pt x="4268" y="194"/>
                  </a:lnTo>
                  <a:lnTo>
                    <a:pt x="4277" y="203"/>
                  </a:lnTo>
                  <a:lnTo>
                    <a:pt x="4286" y="211"/>
                  </a:lnTo>
                  <a:lnTo>
                    <a:pt x="4286" y="220"/>
                  </a:lnTo>
                  <a:lnTo>
                    <a:pt x="4286" y="229"/>
                  </a:lnTo>
                  <a:lnTo>
                    <a:pt x="4296" y="247"/>
                  </a:lnTo>
                  <a:lnTo>
                    <a:pt x="4296" y="256"/>
                  </a:lnTo>
                  <a:lnTo>
                    <a:pt x="4305" y="273"/>
                  </a:lnTo>
                  <a:lnTo>
                    <a:pt x="4305" y="291"/>
                  </a:lnTo>
                  <a:lnTo>
                    <a:pt x="4314" y="308"/>
                  </a:lnTo>
                  <a:lnTo>
                    <a:pt x="4314" y="326"/>
                  </a:lnTo>
                  <a:lnTo>
                    <a:pt x="4323" y="335"/>
                  </a:lnTo>
                  <a:lnTo>
                    <a:pt x="4323" y="352"/>
                  </a:lnTo>
                  <a:lnTo>
                    <a:pt x="4323" y="370"/>
                  </a:lnTo>
                  <a:lnTo>
                    <a:pt x="4333" y="388"/>
                  </a:lnTo>
                  <a:lnTo>
                    <a:pt x="4333" y="396"/>
                  </a:lnTo>
                  <a:lnTo>
                    <a:pt x="4342" y="414"/>
                  </a:lnTo>
                  <a:lnTo>
                    <a:pt x="4342" y="423"/>
                  </a:lnTo>
                  <a:lnTo>
                    <a:pt x="4351" y="432"/>
                  </a:lnTo>
                  <a:lnTo>
                    <a:pt x="4361" y="440"/>
                  </a:lnTo>
                  <a:lnTo>
                    <a:pt x="4370" y="449"/>
                  </a:lnTo>
                  <a:lnTo>
                    <a:pt x="4370" y="440"/>
                  </a:lnTo>
                  <a:lnTo>
                    <a:pt x="4379" y="432"/>
                  </a:lnTo>
                  <a:lnTo>
                    <a:pt x="4379" y="423"/>
                  </a:lnTo>
                  <a:lnTo>
                    <a:pt x="4388" y="405"/>
                  </a:lnTo>
                  <a:lnTo>
                    <a:pt x="4388" y="396"/>
                  </a:lnTo>
                  <a:lnTo>
                    <a:pt x="4398" y="379"/>
                  </a:lnTo>
                  <a:lnTo>
                    <a:pt x="4398" y="370"/>
                  </a:lnTo>
                  <a:lnTo>
                    <a:pt x="4407" y="352"/>
                  </a:lnTo>
                  <a:lnTo>
                    <a:pt x="4407" y="335"/>
                  </a:lnTo>
                  <a:lnTo>
                    <a:pt x="4407" y="317"/>
                  </a:lnTo>
                  <a:lnTo>
                    <a:pt x="4416" y="300"/>
                  </a:lnTo>
                  <a:lnTo>
                    <a:pt x="4416" y="282"/>
                  </a:lnTo>
                  <a:lnTo>
                    <a:pt x="4426" y="264"/>
                  </a:lnTo>
                  <a:lnTo>
                    <a:pt x="4426" y="256"/>
                  </a:lnTo>
                  <a:lnTo>
                    <a:pt x="4435" y="238"/>
                  </a:lnTo>
                  <a:lnTo>
                    <a:pt x="4435" y="229"/>
                  </a:lnTo>
                  <a:lnTo>
                    <a:pt x="4444" y="220"/>
                  </a:lnTo>
                  <a:lnTo>
                    <a:pt x="4444" y="211"/>
                  </a:lnTo>
                  <a:lnTo>
                    <a:pt x="4453" y="203"/>
                  </a:lnTo>
                  <a:lnTo>
                    <a:pt x="4453" y="194"/>
                  </a:lnTo>
                  <a:lnTo>
                    <a:pt x="4463" y="185"/>
                  </a:lnTo>
                  <a:lnTo>
                    <a:pt x="4472" y="176"/>
                  </a:lnTo>
                  <a:lnTo>
                    <a:pt x="4481" y="185"/>
                  </a:lnTo>
                  <a:lnTo>
                    <a:pt x="4490" y="185"/>
                  </a:lnTo>
                  <a:lnTo>
                    <a:pt x="4500" y="194"/>
                  </a:lnTo>
                  <a:lnTo>
                    <a:pt x="4509" y="203"/>
                  </a:lnTo>
                  <a:lnTo>
                    <a:pt x="4518" y="203"/>
                  </a:lnTo>
                  <a:lnTo>
                    <a:pt x="4528" y="211"/>
                  </a:lnTo>
                  <a:lnTo>
                    <a:pt x="4537" y="220"/>
                  </a:lnTo>
                  <a:lnTo>
                    <a:pt x="4546" y="220"/>
                  </a:lnTo>
                  <a:lnTo>
                    <a:pt x="4555" y="220"/>
                  </a:lnTo>
                  <a:lnTo>
                    <a:pt x="4565" y="220"/>
                  </a:lnTo>
                  <a:lnTo>
                    <a:pt x="4574" y="220"/>
                  </a:lnTo>
                  <a:lnTo>
                    <a:pt x="4583" y="220"/>
                  </a:lnTo>
                  <a:lnTo>
                    <a:pt x="4593" y="229"/>
                  </a:lnTo>
                  <a:lnTo>
                    <a:pt x="4602" y="229"/>
                  </a:lnTo>
                  <a:lnTo>
                    <a:pt x="4611" y="229"/>
                  </a:lnTo>
                  <a:lnTo>
                    <a:pt x="4620" y="229"/>
                  </a:lnTo>
                  <a:lnTo>
                    <a:pt x="4630" y="229"/>
                  </a:lnTo>
                  <a:lnTo>
                    <a:pt x="4639" y="220"/>
                  </a:lnTo>
                  <a:lnTo>
                    <a:pt x="4648" y="220"/>
                  </a:lnTo>
                  <a:lnTo>
                    <a:pt x="4657" y="220"/>
                  </a:lnTo>
                  <a:lnTo>
                    <a:pt x="4667" y="220"/>
                  </a:lnTo>
                  <a:lnTo>
                    <a:pt x="4676" y="220"/>
                  </a:lnTo>
                  <a:lnTo>
                    <a:pt x="4685" y="220"/>
                  </a:lnTo>
                  <a:lnTo>
                    <a:pt x="4695" y="229"/>
                  </a:lnTo>
                  <a:lnTo>
                    <a:pt x="4704" y="229"/>
                  </a:lnTo>
                  <a:lnTo>
                    <a:pt x="4713" y="229"/>
                  </a:lnTo>
                  <a:lnTo>
                    <a:pt x="4722" y="229"/>
                  </a:lnTo>
                  <a:lnTo>
                    <a:pt x="4732" y="229"/>
                  </a:lnTo>
                  <a:lnTo>
                    <a:pt x="4741" y="238"/>
                  </a:lnTo>
                  <a:lnTo>
                    <a:pt x="4750" y="247"/>
                  </a:lnTo>
                  <a:lnTo>
                    <a:pt x="4760" y="247"/>
                  </a:lnTo>
                  <a:lnTo>
                    <a:pt x="4769" y="256"/>
                  </a:lnTo>
                  <a:lnTo>
                    <a:pt x="4778" y="264"/>
                  </a:lnTo>
                  <a:lnTo>
                    <a:pt x="4787" y="264"/>
                  </a:lnTo>
                  <a:lnTo>
                    <a:pt x="4797" y="273"/>
                  </a:lnTo>
                  <a:lnTo>
                    <a:pt x="4806" y="273"/>
                  </a:lnTo>
                  <a:lnTo>
                    <a:pt x="4815" y="264"/>
                  </a:lnTo>
                  <a:lnTo>
                    <a:pt x="4824" y="256"/>
                  </a:lnTo>
                  <a:lnTo>
                    <a:pt x="4824" y="247"/>
                  </a:lnTo>
                  <a:lnTo>
                    <a:pt x="4834" y="238"/>
                  </a:lnTo>
                  <a:lnTo>
                    <a:pt x="4834" y="229"/>
                  </a:lnTo>
                  <a:lnTo>
                    <a:pt x="4843" y="220"/>
                  </a:lnTo>
                  <a:lnTo>
                    <a:pt x="4843" y="203"/>
                  </a:lnTo>
                  <a:lnTo>
                    <a:pt x="4852" y="185"/>
                  </a:lnTo>
                  <a:lnTo>
                    <a:pt x="4852" y="176"/>
                  </a:lnTo>
                  <a:lnTo>
                    <a:pt x="4862" y="159"/>
                  </a:lnTo>
                  <a:lnTo>
                    <a:pt x="4862" y="141"/>
                  </a:lnTo>
                  <a:lnTo>
                    <a:pt x="4871" y="123"/>
                  </a:lnTo>
                  <a:lnTo>
                    <a:pt x="4871" y="106"/>
                  </a:lnTo>
                  <a:lnTo>
                    <a:pt x="4871" y="97"/>
                  </a:lnTo>
                  <a:lnTo>
                    <a:pt x="4880" y="79"/>
                  </a:lnTo>
                  <a:lnTo>
                    <a:pt x="4880" y="62"/>
                  </a:lnTo>
                  <a:lnTo>
                    <a:pt x="4889" y="44"/>
                  </a:lnTo>
                  <a:lnTo>
                    <a:pt x="4889" y="35"/>
                  </a:lnTo>
                  <a:lnTo>
                    <a:pt x="4899" y="27"/>
                  </a:lnTo>
                  <a:lnTo>
                    <a:pt x="4899" y="18"/>
                  </a:lnTo>
                  <a:lnTo>
                    <a:pt x="4908" y="9"/>
                  </a:lnTo>
                  <a:lnTo>
                    <a:pt x="4908" y="0"/>
                  </a:lnTo>
                  <a:lnTo>
                    <a:pt x="4917" y="9"/>
                  </a:lnTo>
                  <a:lnTo>
                    <a:pt x="4927" y="18"/>
                  </a:lnTo>
                  <a:lnTo>
                    <a:pt x="4936" y="27"/>
                  </a:lnTo>
                  <a:lnTo>
                    <a:pt x="4936" y="44"/>
                  </a:lnTo>
                  <a:lnTo>
                    <a:pt x="4945" y="53"/>
                  </a:lnTo>
                  <a:lnTo>
                    <a:pt x="4945" y="71"/>
                  </a:lnTo>
                  <a:lnTo>
                    <a:pt x="4954" y="88"/>
                  </a:lnTo>
                  <a:lnTo>
                    <a:pt x="4954" y="97"/>
                  </a:lnTo>
                  <a:lnTo>
                    <a:pt x="4954" y="115"/>
                  </a:lnTo>
                  <a:lnTo>
                    <a:pt x="4964" y="132"/>
                  </a:lnTo>
                  <a:lnTo>
                    <a:pt x="4964" y="150"/>
                  </a:lnTo>
                  <a:lnTo>
                    <a:pt x="4973" y="167"/>
                  </a:lnTo>
                  <a:lnTo>
                    <a:pt x="4973" y="185"/>
                  </a:lnTo>
                  <a:lnTo>
                    <a:pt x="4982" y="194"/>
                  </a:lnTo>
                  <a:lnTo>
                    <a:pt x="4982" y="211"/>
                  </a:lnTo>
                  <a:lnTo>
                    <a:pt x="4991" y="220"/>
                  </a:lnTo>
                  <a:lnTo>
                    <a:pt x="4991" y="229"/>
                  </a:lnTo>
                  <a:lnTo>
                    <a:pt x="4991" y="238"/>
                  </a:lnTo>
                  <a:lnTo>
                    <a:pt x="5001" y="247"/>
                  </a:lnTo>
                  <a:lnTo>
                    <a:pt x="5001" y="256"/>
                  </a:lnTo>
                  <a:lnTo>
                    <a:pt x="5010" y="264"/>
                  </a:lnTo>
                  <a:lnTo>
                    <a:pt x="5019" y="273"/>
                  </a:lnTo>
                  <a:lnTo>
                    <a:pt x="5029" y="273"/>
                  </a:lnTo>
                  <a:lnTo>
                    <a:pt x="5038" y="264"/>
                  </a:lnTo>
                  <a:lnTo>
                    <a:pt x="5047" y="256"/>
                  </a:lnTo>
                  <a:lnTo>
                    <a:pt x="5056" y="256"/>
                  </a:lnTo>
                  <a:lnTo>
                    <a:pt x="5066" y="247"/>
                  </a:lnTo>
                  <a:lnTo>
                    <a:pt x="5075" y="238"/>
                  </a:lnTo>
                  <a:lnTo>
                    <a:pt x="5084" y="238"/>
                  </a:lnTo>
                  <a:lnTo>
                    <a:pt x="5094" y="229"/>
                  </a:lnTo>
                  <a:lnTo>
                    <a:pt x="5103" y="229"/>
                  </a:lnTo>
                  <a:lnTo>
                    <a:pt x="5112" y="229"/>
                  </a:lnTo>
                  <a:lnTo>
                    <a:pt x="5121" y="229"/>
                  </a:lnTo>
                </a:path>
              </a:pathLst>
            </a:custGeom>
            <a:noFill/>
            <a:ln w="38100">
              <a:solidFill>
                <a:srgbClr val="00FF00"/>
              </a:solidFill>
              <a:prstDash val="solid"/>
              <a:round/>
              <a:headEnd/>
              <a:tailEnd/>
            </a:ln>
          </p:spPr>
          <p:txBody>
            <a:bodyPr/>
            <a:lstStyle/>
            <a:p>
              <a:endParaRPr lang="en-CA" dirty="0"/>
            </a:p>
          </p:txBody>
        </p:sp>
        <p:sp>
          <p:nvSpPr>
            <p:cNvPr id="349224" name="Rectangle 40"/>
            <p:cNvSpPr>
              <a:spLocks noChangeArrowheads="1"/>
            </p:cNvSpPr>
            <p:nvPr/>
          </p:nvSpPr>
          <p:spPr bwMode="auto">
            <a:xfrm rot="16200000">
              <a:off x="297" y="1166"/>
              <a:ext cx="307" cy="136"/>
            </a:xfrm>
            <a:prstGeom prst="rect">
              <a:avLst/>
            </a:prstGeom>
            <a:noFill/>
            <a:ln w="9525">
              <a:noFill/>
              <a:miter lim="800000"/>
              <a:headEnd/>
              <a:tailEnd/>
            </a:ln>
          </p:spPr>
          <p:txBody>
            <a:bodyPr wrap="none" lIns="0" tIns="0" rIns="0" bIns="0">
              <a:spAutoFit/>
            </a:bodyPr>
            <a:lstStyle/>
            <a:p>
              <a:r>
                <a:rPr lang="en-US" sz="1400" b="1" dirty="0">
                  <a:solidFill>
                    <a:srgbClr val="000000"/>
                  </a:solidFill>
                  <a:latin typeface="Helvetica" pitchFamily="34" charset="0"/>
                </a:rPr>
                <a:t>[gsm]</a:t>
              </a:r>
              <a:endParaRPr lang="en-US" b="1" dirty="0"/>
            </a:p>
          </p:txBody>
        </p:sp>
        <p:sp>
          <p:nvSpPr>
            <p:cNvPr id="349225" name="Rectangle 41"/>
            <p:cNvSpPr>
              <a:spLocks noChangeArrowheads="1"/>
            </p:cNvSpPr>
            <p:nvPr/>
          </p:nvSpPr>
          <p:spPr bwMode="auto">
            <a:xfrm>
              <a:off x="1248" y="816"/>
              <a:ext cx="3319" cy="136"/>
            </a:xfrm>
            <a:prstGeom prst="rect">
              <a:avLst/>
            </a:prstGeom>
            <a:noFill/>
            <a:ln w="9525">
              <a:noFill/>
              <a:miter lim="800000"/>
              <a:headEnd/>
              <a:tailEnd/>
            </a:ln>
          </p:spPr>
          <p:txBody>
            <a:bodyPr wrap="none" lIns="0" tIns="0" rIns="0" bIns="0">
              <a:spAutoFit/>
            </a:bodyPr>
            <a:lstStyle/>
            <a:p>
              <a:r>
                <a:rPr lang="en-US" sz="1400" b="1" dirty="0">
                  <a:solidFill>
                    <a:srgbClr val="000000"/>
                  </a:solidFill>
                  <a:latin typeface="Helvetica" pitchFamily="34" charset="0"/>
                </a:rPr>
                <a:t>Actual and Modeled AutoSlice Response in Dry Weight Profile</a:t>
              </a:r>
              <a:endParaRPr lang="en-US" b="1" dirty="0"/>
            </a:p>
          </p:txBody>
        </p:sp>
        <p:sp>
          <p:nvSpPr>
            <p:cNvPr id="349226" name="Freeform 42"/>
            <p:cNvSpPr>
              <a:spLocks/>
            </p:cNvSpPr>
            <p:nvPr/>
          </p:nvSpPr>
          <p:spPr bwMode="auto">
            <a:xfrm>
              <a:off x="652" y="1023"/>
              <a:ext cx="4234" cy="580"/>
            </a:xfrm>
            <a:custGeom>
              <a:avLst/>
              <a:gdLst/>
              <a:ahLst/>
              <a:cxnLst>
                <a:cxn ang="0">
                  <a:pos x="56" y="625"/>
                </a:cxn>
                <a:cxn ang="0">
                  <a:pos x="149" y="625"/>
                </a:cxn>
                <a:cxn ang="0">
                  <a:pos x="241" y="625"/>
                </a:cxn>
                <a:cxn ang="0">
                  <a:pos x="334" y="625"/>
                </a:cxn>
                <a:cxn ang="0">
                  <a:pos x="436" y="625"/>
                </a:cxn>
                <a:cxn ang="0">
                  <a:pos x="492" y="0"/>
                </a:cxn>
                <a:cxn ang="0">
                  <a:pos x="557" y="625"/>
                </a:cxn>
                <a:cxn ang="0">
                  <a:pos x="668" y="625"/>
                </a:cxn>
                <a:cxn ang="0">
                  <a:pos x="780" y="625"/>
                </a:cxn>
                <a:cxn ang="0">
                  <a:pos x="891" y="625"/>
                </a:cxn>
                <a:cxn ang="0">
                  <a:pos x="1012" y="625"/>
                </a:cxn>
                <a:cxn ang="0">
                  <a:pos x="1067" y="1242"/>
                </a:cxn>
                <a:cxn ang="0">
                  <a:pos x="1123" y="625"/>
                </a:cxn>
                <a:cxn ang="0">
                  <a:pos x="1234" y="625"/>
                </a:cxn>
                <a:cxn ang="0">
                  <a:pos x="1346" y="625"/>
                </a:cxn>
                <a:cxn ang="0">
                  <a:pos x="1466" y="625"/>
                </a:cxn>
                <a:cxn ang="0">
                  <a:pos x="1577" y="625"/>
                </a:cxn>
                <a:cxn ang="0">
                  <a:pos x="1633" y="1242"/>
                </a:cxn>
                <a:cxn ang="0">
                  <a:pos x="1689" y="625"/>
                </a:cxn>
                <a:cxn ang="0">
                  <a:pos x="1809" y="625"/>
                </a:cxn>
                <a:cxn ang="0">
                  <a:pos x="1921" y="625"/>
                </a:cxn>
                <a:cxn ang="0">
                  <a:pos x="2032" y="625"/>
                </a:cxn>
                <a:cxn ang="0">
                  <a:pos x="2143" y="625"/>
                </a:cxn>
                <a:cxn ang="0">
                  <a:pos x="2208" y="1242"/>
                </a:cxn>
                <a:cxn ang="0">
                  <a:pos x="2264" y="625"/>
                </a:cxn>
                <a:cxn ang="0">
                  <a:pos x="2375" y="625"/>
                </a:cxn>
                <a:cxn ang="0">
                  <a:pos x="2487" y="625"/>
                </a:cxn>
                <a:cxn ang="0">
                  <a:pos x="2607" y="625"/>
                </a:cxn>
                <a:cxn ang="0">
                  <a:pos x="2719" y="625"/>
                </a:cxn>
                <a:cxn ang="0">
                  <a:pos x="2774" y="0"/>
                </a:cxn>
                <a:cxn ang="0">
                  <a:pos x="2830" y="625"/>
                </a:cxn>
                <a:cxn ang="0">
                  <a:pos x="2941" y="625"/>
                </a:cxn>
                <a:cxn ang="0">
                  <a:pos x="3062" y="625"/>
                </a:cxn>
                <a:cxn ang="0">
                  <a:pos x="3173" y="625"/>
                </a:cxn>
                <a:cxn ang="0">
                  <a:pos x="3285" y="625"/>
                </a:cxn>
                <a:cxn ang="0">
                  <a:pos x="3340" y="1242"/>
                </a:cxn>
                <a:cxn ang="0">
                  <a:pos x="3405" y="625"/>
                </a:cxn>
                <a:cxn ang="0">
                  <a:pos x="3517" y="625"/>
                </a:cxn>
                <a:cxn ang="0">
                  <a:pos x="3628" y="625"/>
                </a:cxn>
                <a:cxn ang="0">
                  <a:pos x="3739" y="625"/>
                </a:cxn>
                <a:cxn ang="0">
                  <a:pos x="3860" y="625"/>
                </a:cxn>
                <a:cxn ang="0">
                  <a:pos x="3915" y="0"/>
                </a:cxn>
                <a:cxn ang="0">
                  <a:pos x="3971" y="625"/>
                </a:cxn>
                <a:cxn ang="0">
                  <a:pos x="4082" y="625"/>
                </a:cxn>
                <a:cxn ang="0">
                  <a:pos x="4203" y="625"/>
                </a:cxn>
                <a:cxn ang="0">
                  <a:pos x="4314" y="625"/>
                </a:cxn>
                <a:cxn ang="0">
                  <a:pos x="4426" y="625"/>
                </a:cxn>
                <a:cxn ang="0">
                  <a:pos x="4481" y="1242"/>
                </a:cxn>
                <a:cxn ang="0">
                  <a:pos x="4537" y="625"/>
                </a:cxn>
                <a:cxn ang="0">
                  <a:pos x="4658" y="625"/>
                </a:cxn>
                <a:cxn ang="0">
                  <a:pos x="4769" y="625"/>
                </a:cxn>
                <a:cxn ang="0">
                  <a:pos x="4880" y="625"/>
                </a:cxn>
                <a:cxn ang="0">
                  <a:pos x="4982" y="625"/>
                </a:cxn>
                <a:cxn ang="0">
                  <a:pos x="5029" y="0"/>
                </a:cxn>
                <a:cxn ang="0">
                  <a:pos x="5075" y="625"/>
                </a:cxn>
                <a:cxn ang="0">
                  <a:pos x="5168" y="625"/>
                </a:cxn>
                <a:cxn ang="0">
                  <a:pos x="5270" y="625"/>
                </a:cxn>
              </a:cxnLst>
              <a:rect l="0" t="0" r="r" b="b"/>
              <a:pathLst>
                <a:path w="5326" h="1242">
                  <a:moveTo>
                    <a:pt x="0" y="625"/>
                  </a:moveTo>
                  <a:lnTo>
                    <a:pt x="56" y="625"/>
                  </a:lnTo>
                  <a:lnTo>
                    <a:pt x="102" y="625"/>
                  </a:lnTo>
                  <a:lnTo>
                    <a:pt x="149" y="625"/>
                  </a:lnTo>
                  <a:lnTo>
                    <a:pt x="195" y="625"/>
                  </a:lnTo>
                  <a:lnTo>
                    <a:pt x="241" y="625"/>
                  </a:lnTo>
                  <a:lnTo>
                    <a:pt x="288" y="625"/>
                  </a:lnTo>
                  <a:lnTo>
                    <a:pt x="334" y="625"/>
                  </a:lnTo>
                  <a:lnTo>
                    <a:pt x="390" y="625"/>
                  </a:lnTo>
                  <a:lnTo>
                    <a:pt x="436" y="625"/>
                  </a:lnTo>
                  <a:lnTo>
                    <a:pt x="436" y="0"/>
                  </a:lnTo>
                  <a:lnTo>
                    <a:pt x="492" y="0"/>
                  </a:lnTo>
                  <a:lnTo>
                    <a:pt x="492" y="625"/>
                  </a:lnTo>
                  <a:lnTo>
                    <a:pt x="557" y="625"/>
                  </a:lnTo>
                  <a:lnTo>
                    <a:pt x="613" y="625"/>
                  </a:lnTo>
                  <a:lnTo>
                    <a:pt x="668" y="625"/>
                  </a:lnTo>
                  <a:lnTo>
                    <a:pt x="724" y="625"/>
                  </a:lnTo>
                  <a:lnTo>
                    <a:pt x="780" y="625"/>
                  </a:lnTo>
                  <a:lnTo>
                    <a:pt x="835" y="625"/>
                  </a:lnTo>
                  <a:lnTo>
                    <a:pt x="891" y="625"/>
                  </a:lnTo>
                  <a:lnTo>
                    <a:pt x="947" y="625"/>
                  </a:lnTo>
                  <a:lnTo>
                    <a:pt x="1012" y="625"/>
                  </a:lnTo>
                  <a:lnTo>
                    <a:pt x="1012" y="1242"/>
                  </a:lnTo>
                  <a:lnTo>
                    <a:pt x="1067" y="1242"/>
                  </a:lnTo>
                  <a:lnTo>
                    <a:pt x="1067" y="625"/>
                  </a:lnTo>
                  <a:lnTo>
                    <a:pt x="1123" y="625"/>
                  </a:lnTo>
                  <a:lnTo>
                    <a:pt x="1179" y="625"/>
                  </a:lnTo>
                  <a:lnTo>
                    <a:pt x="1234" y="625"/>
                  </a:lnTo>
                  <a:lnTo>
                    <a:pt x="1290" y="625"/>
                  </a:lnTo>
                  <a:lnTo>
                    <a:pt x="1346" y="625"/>
                  </a:lnTo>
                  <a:lnTo>
                    <a:pt x="1410" y="625"/>
                  </a:lnTo>
                  <a:lnTo>
                    <a:pt x="1466" y="625"/>
                  </a:lnTo>
                  <a:lnTo>
                    <a:pt x="1522" y="625"/>
                  </a:lnTo>
                  <a:lnTo>
                    <a:pt x="1577" y="625"/>
                  </a:lnTo>
                  <a:lnTo>
                    <a:pt x="1577" y="1242"/>
                  </a:lnTo>
                  <a:lnTo>
                    <a:pt x="1633" y="1242"/>
                  </a:lnTo>
                  <a:lnTo>
                    <a:pt x="1633" y="625"/>
                  </a:lnTo>
                  <a:lnTo>
                    <a:pt x="1689" y="625"/>
                  </a:lnTo>
                  <a:lnTo>
                    <a:pt x="1744" y="625"/>
                  </a:lnTo>
                  <a:lnTo>
                    <a:pt x="1809" y="625"/>
                  </a:lnTo>
                  <a:lnTo>
                    <a:pt x="1865" y="625"/>
                  </a:lnTo>
                  <a:lnTo>
                    <a:pt x="1921" y="625"/>
                  </a:lnTo>
                  <a:lnTo>
                    <a:pt x="1976" y="625"/>
                  </a:lnTo>
                  <a:lnTo>
                    <a:pt x="2032" y="625"/>
                  </a:lnTo>
                  <a:lnTo>
                    <a:pt x="2088" y="625"/>
                  </a:lnTo>
                  <a:lnTo>
                    <a:pt x="2143" y="625"/>
                  </a:lnTo>
                  <a:lnTo>
                    <a:pt x="2143" y="1242"/>
                  </a:lnTo>
                  <a:lnTo>
                    <a:pt x="2208" y="1242"/>
                  </a:lnTo>
                  <a:lnTo>
                    <a:pt x="2208" y="625"/>
                  </a:lnTo>
                  <a:lnTo>
                    <a:pt x="2264" y="625"/>
                  </a:lnTo>
                  <a:lnTo>
                    <a:pt x="2320" y="625"/>
                  </a:lnTo>
                  <a:lnTo>
                    <a:pt x="2375" y="625"/>
                  </a:lnTo>
                  <a:lnTo>
                    <a:pt x="2431" y="625"/>
                  </a:lnTo>
                  <a:lnTo>
                    <a:pt x="2487" y="625"/>
                  </a:lnTo>
                  <a:lnTo>
                    <a:pt x="2542" y="625"/>
                  </a:lnTo>
                  <a:lnTo>
                    <a:pt x="2607" y="625"/>
                  </a:lnTo>
                  <a:lnTo>
                    <a:pt x="2663" y="625"/>
                  </a:lnTo>
                  <a:lnTo>
                    <a:pt x="2719" y="625"/>
                  </a:lnTo>
                  <a:lnTo>
                    <a:pt x="2719" y="0"/>
                  </a:lnTo>
                  <a:lnTo>
                    <a:pt x="2774" y="0"/>
                  </a:lnTo>
                  <a:lnTo>
                    <a:pt x="2774" y="625"/>
                  </a:lnTo>
                  <a:lnTo>
                    <a:pt x="2830" y="625"/>
                  </a:lnTo>
                  <a:lnTo>
                    <a:pt x="2886" y="625"/>
                  </a:lnTo>
                  <a:lnTo>
                    <a:pt x="2941" y="625"/>
                  </a:lnTo>
                  <a:lnTo>
                    <a:pt x="3006" y="625"/>
                  </a:lnTo>
                  <a:lnTo>
                    <a:pt x="3062" y="625"/>
                  </a:lnTo>
                  <a:lnTo>
                    <a:pt x="3118" y="625"/>
                  </a:lnTo>
                  <a:lnTo>
                    <a:pt x="3173" y="625"/>
                  </a:lnTo>
                  <a:lnTo>
                    <a:pt x="3229" y="625"/>
                  </a:lnTo>
                  <a:lnTo>
                    <a:pt x="3285" y="625"/>
                  </a:lnTo>
                  <a:lnTo>
                    <a:pt x="3285" y="1242"/>
                  </a:lnTo>
                  <a:lnTo>
                    <a:pt x="3340" y="1242"/>
                  </a:lnTo>
                  <a:lnTo>
                    <a:pt x="3340" y="625"/>
                  </a:lnTo>
                  <a:lnTo>
                    <a:pt x="3405" y="625"/>
                  </a:lnTo>
                  <a:lnTo>
                    <a:pt x="3461" y="625"/>
                  </a:lnTo>
                  <a:lnTo>
                    <a:pt x="3517" y="625"/>
                  </a:lnTo>
                  <a:lnTo>
                    <a:pt x="3572" y="625"/>
                  </a:lnTo>
                  <a:lnTo>
                    <a:pt x="3628" y="625"/>
                  </a:lnTo>
                  <a:lnTo>
                    <a:pt x="3684" y="625"/>
                  </a:lnTo>
                  <a:lnTo>
                    <a:pt x="3739" y="625"/>
                  </a:lnTo>
                  <a:lnTo>
                    <a:pt x="3804" y="625"/>
                  </a:lnTo>
                  <a:lnTo>
                    <a:pt x="3860" y="625"/>
                  </a:lnTo>
                  <a:lnTo>
                    <a:pt x="3860" y="0"/>
                  </a:lnTo>
                  <a:lnTo>
                    <a:pt x="3915" y="0"/>
                  </a:lnTo>
                  <a:lnTo>
                    <a:pt x="3915" y="625"/>
                  </a:lnTo>
                  <a:lnTo>
                    <a:pt x="3971" y="625"/>
                  </a:lnTo>
                  <a:lnTo>
                    <a:pt x="4027" y="625"/>
                  </a:lnTo>
                  <a:lnTo>
                    <a:pt x="4082" y="625"/>
                  </a:lnTo>
                  <a:lnTo>
                    <a:pt x="4138" y="625"/>
                  </a:lnTo>
                  <a:lnTo>
                    <a:pt x="4203" y="625"/>
                  </a:lnTo>
                  <a:lnTo>
                    <a:pt x="4259" y="625"/>
                  </a:lnTo>
                  <a:lnTo>
                    <a:pt x="4314" y="625"/>
                  </a:lnTo>
                  <a:lnTo>
                    <a:pt x="4370" y="625"/>
                  </a:lnTo>
                  <a:lnTo>
                    <a:pt x="4426" y="625"/>
                  </a:lnTo>
                  <a:lnTo>
                    <a:pt x="4426" y="1242"/>
                  </a:lnTo>
                  <a:lnTo>
                    <a:pt x="4481" y="1242"/>
                  </a:lnTo>
                  <a:lnTo>
                    <a:pt x="4481" y="625"/>
                  </a:lnTo>
                  <a:lnTo>
                    <a:pt x="4537" y="625"/>
                  </a:lnTo>
                  <a:lnTo>
                    <a:pt x="4602" y="625"/>
                  </a:lnTo>
                  <a:lnTo>
                    <a:pt x="4658" y="625"/>
                  </a:lnTo>
                  <a:lnTo>
                    <a:pt x="4713" y="625"/>
                  </a:lnTo>
                  <a:lnTo>
                    <a:pt x="4769" y="625"/>
                  </a:lnTo>
                  <a:lnTo>
                    <a:pt x="4825" y="625"/>
                  </a:lnTo>
                  <a:lnTo>
                    <a:pt x="4880" y="625"/>
                  </a:lnTo>
                  <a:lnTo>
                    <a:pt x="4936" y="625"/>
                  </a:lnTo>
                  <a:lnTo>
                    <a:pt x="4982" y="625"/>
                  </a:lnTo>
                  <a:lnTo>
                    <a:pt x="4982" y="0"/>
                  </a:lnTo>
                  <a:lnTo>
                    <a:pt x="5029" y="0"/>
                  </a:lnTo>
                  <a:lnTo>
                    <a:pt x="5029" y="625"/>
                  </a:lnTo>
                  <a:lnTo>
                    <a:pt x="5075" y="625"/>
                  </a:lnTo>
                  <a:lnTo>
                    <a:pt x="5122" y="625"/>
                  </a:lnTo>
                  <a:lnTo>
                    <a:pt x="5168" y="625"/>
                  </a:lnTo>
                  <a:lnTo>
                    <a:pt x="5224" y="625"/>
                  </a:lnTo>
                  <a:lnTo>
                    <a:pt x="5270" y="625"/>
                  </a:lnTo>
                  <a:lnTo>
                    <a:pt x="5326" y="625"/>
                  </a:lnTo>
                </a:path>
              </a:pathLst>
            </a:custGeom>
            <a:noFill/>
            <a:ln w="0">
              <a:solidFill>
                <a:srgbClr val="FF0000"/>
              </a:solidFill>
              <a:prstDash val="solid"/>
              <a:round/>
              <a:headEnd/>
              <a:tailEnd/>
            </a:ln>
          </p:spPr>
          <p:txBody>
            <a:bodyPr/>
            <a:lstStyle/>
            <a:p>
              <a:endParaRPr lang="en-CA" dirty="0"/>
            </a:p>
          </p:txBody>
        </p:sp>
        <p:sp>
          <p:nvSpPr>
            <p:cNvPr id="349227" name="Line 43"/>
            <p:cNvSpPr>
              <a:spLocks noChangeShapeType="1"/>
            </p:cNvSpPr>
            <p:nvPr/>
          </p:nvSpPr>
          <p:spPr bwMode="auto">
            <a:xfrm flipV="1">
              <a:off x="652" y="1299"/>
              <a:ext cx="0" cy="28"/>
            </a:xfrm>
            <a:prstGeom prst="line">
              <a:avLst/>
            </a:prstGeom>
            <a:noFill/>
            <a:ln w="0">
              <a:solidFill>
                <a:srgbClr val="FF0000"/>
              </a:solidFill>
              <a:round/>
              <a:headEnd/>
              <a:tailEnd/>
            </a:ln>
          </p:spPr>
          <p:txBody>
            <a:bodyPr/>
            <a:lstStyle/>
            <a:p>
              <a:endParaRPr lang="en-CA" dirty="0"/>
            </a:p>
          </p:txBody>
        </p:sp>
        <p:sp>
          <p:nvSpPr>
            <p:cNvPr id="349228" name="Line 44"/>
            <p:cNvSpPr>
              <a:spLocks noChangeShapeType="1"/>
            </p:cNvSpPr>
            <p:nvPr/>
          </p:nvSpPr>
          <p:spPr bwMode="auto">
            <a:xfrm flipV="1">
              <a:off x="697" y="1299"/>
              <a:ext cx="1" cy="28"/>
            </a:xfrm>
            <a:prstGeom prst="line">
              <a:avLst/>
            </a:prstGeom>
            <a:noFill/>
            <a:ln w="0">
              <a:solidFill>
                <a:srgbClr val="FF0000"/>
              </a:solidFill>
              <a:round/>
              <a:headEnd/>
              <a:tailEnd/>
            </a:ln>
          </p:spPr>
          <p:txBody>
            <a:bodyPr/>
            <a:lstStyle/>
            <a:p>
              <a:endParaRPr lang="en-CA" dirty="0"/>
            </a:p>
          </p:txBody>
        </p:sp>
        <p:sp>
          <p:nvSpPr>
            <p:cNvPr id="349229" name="Line 45"/>
            <p:cNvSpPr>
              <a:spLocks noChangeShapeType="1"/>
            </p:cNvSpPr>
            <p:nvPr/>
          </p:nvSpPr>
          <p:spPr bwMode="auto">
            <a:xfrm flipV="1">
              <a:off x="733" y="1299"/>
              <a:ext cx="1" cy="28"/>
            </a:xfrm>
            <a:prstGeom prst="line">
              <a:avLst/>
            </a:prstGeom>
            <a:noFill/>
            <a:ln w="0">
              <a:solidFill>
                <a:srgbClr val="FF0000"/>
              </a:solidFill>
              <a:round/>
              <a:headEnd/>
              <a:tailEnd/>
            </a:ln>
          </p:spPr>
          <p:txBody>
            <a:bodyPr/>
            <a:lstStyle/>
            <a:p>
              <a:endParaRPr lang="en-CA" dirty="0"/>
            </a:p>
          </p:txBody>
        </p:sp>
        <p:sp>
          <p:nvSpPr>
            <p:cNvPr id="349230" name="Line 46"/>
            <p:cNvSpPr>
              <a:spLocks noChangeShapeType="1"/>
            </p:cNvSpPr>
            <p:nvPr/>
          </p:nvSpPr>
          <p:spPr bwMode="auto">
            <a:xfrm flipV="1">
              <a:off x="770" y="1299"/>
              <a:ext cx="1" cy="28"/>
            </a:xfrm>
            <a:prstGeom prst="line">
              <a:avLst/>
            </a:prstGeom>
            <a:noFill/>
            <a:ln w="0">
              <a:solidFill>
                <a:srgbClr val="FF0000"/>
              </a:solidFill>
              <a:round/>
              <a:headEnd/>
              <a:tailEnd/>
            </a:ln>
          </p:spPr>
          <p:txBody>
            <a:bodyPr/>
            <a:lstStyle/>
            <a:p>
              <a:endParaRPr lang="en-CA" dirty="0"/>
            </a:p>
          </p:txBody>
        </p:sp>
        <p:sp>
          <p:nvSpPr>
            <p:cNvPr id="349231" name="Line 47"/>
            <p:cNvSpPr>
              <a:spLocks noChangeShapeType="1"/>
            </p:cNvSpPr>
            <p:nvPr/>
          </p:nvSpPr>
          <p:spPr bwMode="auto">
            <a:xfrm flipV="1">
              <a:off x="807" y="1299"/>
              <a:ext cx="1" cy="28"/>
            </a:xfrm>
            <a:prstGeom prst="line">
              <a:avLst/>
            </a:prstGeom>
            <a:noFill/>
            <a:ln w="0">
              <a:solidFill>
                <a:srgbClr val="FF0000"/>
              </a:solidFill>
              <a:round/>
              <a:headEnd/>
              <a:tailEnd/>
            </a:ln>
          </p:spPr>
          <p:txBody>
            <a:bodyPr/>
            <a:lstStyle/>
            <a:p>
              <a:endParaRPr lang="en-CA" dirty="0"/>
            </a:p>
          </p:txBody>
        </p:sp>
        <p:sp>
          <p:nvSpPr>
            <p:cNvPr id="349232" name="Line 48"/>
            <p:cNvSpPr>
              <a:spLocks noChangeShapeType="1"/>
            </p:cNvSpPr>
            <p:nvPr/>
          </p:nvSpPr>
          <p:spPr bwMode="auto">
            <a:xfrm flipV="1">
              <a:off x="844" y="1299"/>
              <a:ext cx="1" cy="28"/>
            </a:xfrm>
            <a:prstGeom prst="line">
              <a:avLst/>
            </a:prstGeom>
            <a:noFill/>
            <a:ln w="0">
              <a:solidFill>
                <a:srgbClr val="FF0000"/>
              </a:solidFill>
              <a:round/>
              <a:headEnd/>
              <a:tailEnd/>
            </a:ln>
          </p:spPr>
          <p:txBody>
            <a:bodyPr/>
            <a:lstStyle/>
            <a:p>
              <a:endParaRPr lang="en-CA" dirty="0"/>
            </a:p>
          </p:txBody>
        </p:sp>
        <p:sp>
          <p:nvSpPr>
            <p:cNvPr id="349233" name="Line 49"/>
            <p:cNvSpPr>
              <a:spLocks noChangeShapeType="1"/>
            </p:cNvSpPr>
            <p:nvPr/>
          </p:nvSpPr>
          <p:spPr bwMode="auto">
            <a:xfrm flipV="1">
              <a:off x="881" y="1299"/>
              <a:ext cx="1" cy="28"/>
            </a:xfrm>
            <a:prstGeom prst="line">
              <a:avLst/>
            </a:prstGeom>
            <a:noFill/>
            <a:ln w="0">
              <a:solidFill>
                <a:srgbClr val="FF0000"/>
              </a:solidFill>
              <a:round/>
              <a:headEnd/>
              <a:tailEnd/>
            </a:ln>
          </p:spPr>
          <p:txBody>
            <a:bodyPr/>
            <a:lstStyle/>
            <a:p>
              <a:endParaRPr lang="en-CA" dirty="0"/>
            </a:p>
          </p:txBody>
        </p:sp>
        <p:sp>
          <p:nvSpPr>
            <p:cNvPr id="349234" name="Line 50"/>
            <p:cNvSpPr>
              <a:spLocks noChangeShapeType="1"/>
            </p:cNvSpPr>
            <p:nvPr/>
          </p:nvSpPr>
          <p:spPr bwMode="auto">
            <a:xfrm flipV="1">
              <a:off x="917" y="1299"/>
              <a:ext cx="1" cy="28"/>
            </a:xfrm>
            <a:prstGeom prst="line">
              <a:avLst/>
            </a:prstGeom>
            <a:noFill/>
            <a:ln w="0">
              <a:solidFill>
                <a:srgbClr val="FF0000"/>
              </a:solidFill>
              <a:round/>
              <a:headEnd/>
              <a:tailEnd/>
            </a:ln>
          </p:spPr>
          <p:txBody>
            <a:bodyPr/>
            <a:lstStyle/>
            <a:p>
              <a:endParaRPr lang="en-CA" dirty="0"/>
            </a:p>
          </p:txBody>
        </p:sp>
        <p:sp>
          <p:nvSpPr>
            <p:cNvPr id="349235" name="Line 51"/>
            <p:cNvSpPr>
              <a:spLocks noChangeShapeType="1"/>
            </p:cNvSpPr>
            <p:nvPr/>
          </p:nvSpPr>
          <p:spPr bwMode="auto">
            <a:xfrm flipV="1">
              <a:off x="962" y="1299"/>
              <a:ext cx="1" cy="28"/>
            </a:xfrm>
            <a:prstGeom prst="line">
              <a:avLst/>
            </a:prstGeom>
            <a:noFill/>
            <a:ln w="0">
              <a:solidFill>
                <a:srgbClr val="FF0000"/>
              </a:solidFill>
              <a:round/>
              <a:headEnd/>
              <a:tailEnd/>
            </a:ln>
          </p:spPr>
          <p:txBody>
            <a:bodyPr/>
            <a:lstStyle/>
            <a:p>
              <a:endParaRPr lang="en-CA" dirty="0"/>
            </a:p>
          </p:txBody>
        </p:sp>
        <p:sp>
          <p:nvSpPr>
            <p:cNvPr id="349236" name="Line 52"/>
            <p:cNvSpPr>
              <a:spLocks noChangeShapeType="1"/>
            </p:cNvSpPr>
            <p:nvPr/>
          </p:nvSpPr>
          <p:spPr bwMode="auto">
            <a:xfrm flipV="1">
              <a:off x="999" y="1299"/>
              <a:ext cx="1" cy="28"/>
            </a:xfrm>
            <a:prstGeom prst="line">
              <a:avLst/>
            </a:prstGeom>
            <a:noFill/>
            <a:ln w="0">
              <a:solidFill>
                <a:srgbClr val="FF0000"/>
              </a:solidFill>
              <a:round/>
              <a:headEnd/>
              <a:tailEnd/>
            </a:ln>
          </p:spPr>
          <p:txBody>
            <a:bodyPr/>
            <a:lstStyle/>
            <a:p>
              <a:endParaRPr lang="en-CA" dirty="0"/>
            </a:p>
          </p:txBody>
        </p:sp>
        <p:sp>
          <p:nvSpPr>
            <p:cNvPr id="349237" name="Line 53"/>
            <p:cNvSpPr>
              <a:spLocks noChangeShapeType="1"/>
            </p:cNvSpPr>
            <p:nvPr/>
          </p:nvSpPr>
          <p:spPr bwMode="auto">
            <a:xfrm flipV="1">
              <a:off x="1043" y="1299"/>
              <a:ext cx="1" cy="28"/>
            </a:xfrm>
            <a:prstGeom prst="line">
              <a:avLst/>
            </a:prstGeom>
            <a:noFill/>
            <a:ln w="0">
              <a:solidFill>
                <a:srgbClr val="FF0000"/>
              </a:solidFill>
              <a:round/>
              <a:headEnd/>
              <a:tailEnd/>
            </a:ln>
          </p:spPr>
          <p:txBody>
            <a:bodyPr/>
            <a:lstStyle/>
            <a:p>
              <a:endParaRPr lang="en-CA" dirty="0"/>
            </a:p>
          </p:txBody>
        </p:sp>
        <p:sp>
          <p:nvSpPr>
            <p:cNvPr id="349238" name="Line 54"/>
            <p:cNvSpPr>
              <a:spLocks noChangeShapeType="1"/>
            </p:cNvSpPr>
            <p:nvPr/>
          </p:nvSpPr>
          <p:spPr bwMode="auto">
            <a:xfrm flipV="1">
              <a:off x="1095" y="1299"/>
              <a:ext cx="0" cy="28"/>
            </a:xfrm>
            <a:prstGeom prst="line">
              <a:avLst/>
            </a:prstGeom>
            <a:noFill/>
            <a:ln w="0">
              <a:solidFill>
                <a:srgbClr val="FF0000"/>
              </a:solidFill>
              <a:round/>
              <a:headEnd/>
              <a:tailEnd/>
            </a:ln>
          </p:spPr>
          <p:txBody>
            <a:bodyPr/>
            <a:lstStyle/>
            <a:p>
              <a:endParaRPr lang="en-CA" dirty="0"/>
            </a:p>
          </p:txBody>
        </p:sp>
        <p:sp>
          <p:nvSpPr>
            <p:cNvPr id="349239" name="Line 55"/>
            <p:cNvSpPr>
              <a:spLocks noChangeShapeType="1"/>
            </p:cNvSpPr>
            <p:nvPr/>
          </p:nvSpPr>
          <p:spPr bwMode="auto">
            <a:xfrm flipV="1">
              <a:off x="1140" y="1299"/>
              <a:ext cx="1" cy="28"/>
            </a:xfrm>
            <a:prstGeom prst="line">
              <a:avLst/>
            </a:prstGeom>
            <a:noFill/>
            <a:ln w="0">
              <a:solidFill>
                <a:srgbClr val="FF0000"/>
              </a:solidFill>
              <a:round/>
              <a:headEnd/>
              <a:tailEnd/>
            </a:ln>
          </p:spPr>
          <p:txBody>
            <a:bodyPr/>
            <a:lstStyle/>
            <a:p>
              <a:endParaRPr lang="en-CA" dirty="0"/>
            </a:p>
          </p:txBody>
        </p:sp>
        <p:sp>
          <p:nvSpPr>
            <p:cNvPr id="349240" name="Line 56"/>
            <p:cNvSpPr>
              <a:spLocks noChangeShapeType="1"/>
            </p:cNvSpPr>
            <p:nvPr/>
          </p:nvSpPr>
          <p:spPr bwMode="auto">
            <a:xfrm flipV="1">
              <a:off x="1183" y="1299"/>
              <a:ext cx="1" cy="28"/>
            </a:xfrm>
            <a:prstGeom prst="line">
              <a:avLst/>
            </a:prstGeom>
            <a:noFill/>
            <a:ln w="0">
              <a:solidFill>
                <a:srgbClr val="FF0000"/>
              </a:solidFill>
              <a:round/>
              <a:headEnd/>
              <a:tailEnd/>
            </a:ln>
          </p:spPr>
          <p:txBody>
            <a:bodyPr/>
            <a:lstStyle/>
            <a:p>
              <a:endParaRPr lang="en-CA" dirty="0"/>
            </a:p>
          </p:txBody>
        </p:sp>
        <p:sp>
          <p:nvSpPr>
            <p:cNvPr id="349241" name="Line 57"/>
            <p:cNvSpPr>
              <a:spLocks noChangeShapeType="1"/>
            </p:cNvSpPr>
            <p:nvPr/>
          </p:nvSpPr>
          <p:spPr bwMode="auto">
            <a:xfrm flipV="1">
              <a:off x="1228" y="1299"/>
              <a:ext cx="1" cy="28"/>
            </a:xfrm>
            <a:prstGeom prst="line">
              <a:avLst/>
            </a:prstGeom>
            <a:noFill/>
            <a:ln w="0">
              <a:solidFill>
                <a:srgbClr val="FF0000"/>
              </a:solidFill>
              <a:round/>
              <a:headEnd/>
              <a:tailEnd/>
            </a:ln>
          </p:spPr>
          <p:txBody>
            <a:bodyPr/>
            <a:lstStyle/>
            <a:p>
              <a:endParaRPr lang="en-CA" dirty="0"/>
            </a:p>
          </p:txBody>
        </p:sp>
        <p:sp>
          <p:nvSpPr>
            <p:cNvPr id="349242" name="Line 58"/>
            <p:cNvSpPr>
              <a:spLocks noChangeShapeType="1"/>
            </p:cNvSpPr>
            <p:nvPr/>
          </p:nvSpPr>
          <p:spPr bwMode="auto">
            <a:xfrm flipV="1">
              <a:off x="1272" y="1299"/>
              <a:ext cx="1" cy="28"/>
            </a:xfrm>
            <a:prstGeom prst="line">
              <a:avLst/>
            </a:prstGeom>
            <a:noFill/>
            <a:ln w="0">
              <a:solidFill>
                <a:srgbClr val="FF0000"/>
              </a:solidFill>
              <a:round/>
              <a:headEnd/>
              <a:tailEnd/>
            </a:ln>
          </p:spPr>
          <p:txBody>
            <a:bodyPr/>
            <a:lstStyle/>
            <a:p>
              <a:endParaRPr lang="en-CA" dirty="0"/>
            </a:p>
          </p:txBody>
        </p:sp>
        <p:sp>
          <p:nvSpPr>
            <p:cNvPr id="349243" name="Line 59"/>
            <p:cNvSpPr>
              <a:spLocks noChangeShapeType="1"/>
            </p:cNvSpPr>
            <p:nvPr/>
          </p:nvSpPr>
          <p:spPr bwMode="auto">
            <a:xfrm flipV="1">
              <a:off x="1316" y="1299"/>
              <a:ext cx="1" cy="28"/>
            </a:xfrm>
            <a:prstGeom prst="line">
              <a:avLst/>
            </a:prstGeom>
            <a:noFill/>
            <a:ln w="0">
              <a:solidFill>
                <a:srgbClr val="FF0000"/>
              </a:solidFill>
              <a:round/>
              <a:headEnd/>
              <a:tailEnd/>
            </a:ln>
          </p:spPr>
          <p:txBody>
            <a:bodyPr/>
            <a:lstStyle/>
            <a:p>
              <a:endParaRPr lang="en-CA" dirty="0"/>
            </a:p>
          </p:txBody>
        </p:sp>
        <p:sp>
          <p:nvSpPr>
            <p:cNvPr id="349244" name="Line 60"/>
            <p:cNvSpPr>
              <a:spLocks noChangeShapeType="1"/>
            </p:cNvSpPr>
            <p:nvPr/>
          </p:nvSpPr>
          <p:spPr bwMode="auto">
            <a:xfrm flipV="1">
              <a:off x="1360" y="1299"/>
              <a:ext cx="1" cy="28"/>
            </a:xfrm>
            <a:prstGeom prst="line">
              <a:avLst/>
            </a:prstGeom>
            <a:noFill/>
            <a:ln w="0">
              <a:solidFill>
                <a:srgbClr val="FF0000"/>
              </a:solidFill>
              <a:round/>
              <a:headEnd/>
              <a:tailEnd/>
            </a:ln>
          </p:spPr>
          <p:txBody>
            <a:bodyPr/>
            <a:lstStyle/>
            <a:p>
              <a:endParaRPr lang="en-CA" dirty="0"/>
            </a:p>
          </p:txBody>
        </p:sp>
        <p:sp>
          <p:nvSpPr>
            <p:cNvPr id="349245" name="Line 61"/>
            <p:cNvSpPr>
              <a:spLocks noChangeShapeType="1"/>
            </p:cNvSpPr>
            <p:nvPr/>
          </p:nvSpPr>
          <p:spPr bwMode="auto">
            <a:xfrm flipV="1">
              <a:off x="1405" y="1299"/>
              <a:ext cx="1" cy="28"/>
            </a:xfrm>
            <a:prstGeom prst="line">
              <a:avLst/>
            </a:prstGeom>
            <a:noFill/>
            <a:ln w="0">
              <a:solidFill>
                <a:srgbClr val="FF0000"/>
              </a:solidFill>
              <a:round/>
              <a:headEnd/>
              <a:tailEnd/>
            </a:ln>
          </p:spPr>
          <p:txBody>
            <a:bodyPr/>
            <a:lstStyle/>
            <a:p>
              <a:endParaRPr lang="en-CA" dirty="0"/>
            </a:p>
          </p:txBody>
        </p:sp>
        <p:sp>
          <p:nvSpPr>
            <p:cNvPr id="349246" name="Line 62"/>
            <p:cNvSpPr>
              <a:spLocks noChangeShapeType="1"/>
            </p:cNvSpPr>
            <p:nvPr/>
          </p:nvSpPr>
          <p:spPr bwMode="auto">
            <a:xfrm flipV="1">
              <a:off x="1457" y="1299"/>
              <a:ext cx="1" cy="28"/>
            </a:xfrm>
            <a:prstGeom prst="line">
              <a:avLst/>
            </a:prstGeom>
            <a:noFill/>
            <a:ln w="0">
              <a:solidFill>
                <a:srgbClr val="FF0000"/>
              </a:solidFill>
              <a:round/>
              <a:headEnd/>
              <a:tailEnd/>
            </a:ln>
          </p:spPr>
          <p:txBody>
            <a:bodyPr/>
            <a:lstStyle/>
            <a:p>
              <a:endParaRPr lang="en-CA" dirty="0"/>
            </a:p>
          </p:txBody>
        </p:sp>
        <p:sp>
          <p:nvSpPr>
            <p:cNvPr id="349247" name="Line 63"/>
            <p:cNvSpPr>
              <a:spLocks noChangeShapeType="1"/>
            </p:cNvSpPr>
            <p:nvPr/>
          </p:nvSpPr>
          <p:spPr bwMode="auto">
            <a:xfrm flipV="1">
              <a:off x="1501" y="1299"/>
              <a:ext cx="0" cy="28"/>
            </a:xfrm>
            <a:prstGeom prst="line">
              <a:avLst/>
            </a:prstGeom>
            <a:noFill/>
            <a:ln w="0">
              <a:solidFill>
                <a:srgbClr val="FF0000"/>
              </a:solidFill>
              <a:round/>
              <a:headEnd/>
              <a:tailEnd/>
            </a:ln>
          </p:spPr>
          <p:txBody>
            <a:bodyPr/>
            <a:lstStyle/>
            <a:p>
              <a:endParaRPr lang="en-CA" dirty="0"/>
            </a:p>
          </p:txBody>
        </p:sp>
        <p:sp>
          <p:nvSpPr>
            <p:cNvPr id="349248" name="Line 64"/>
            <p:cNvSpPr>
              <a:spLocks noChangeShapeType="1"/>
            </p:cNvSpPr>
            <p:nvPr/>
          </p:nvSpPr>
          <p:spPr bwMode="auto">
            <a:xfrm flipV="1">
              <a:off x="1545" y="1299"/>
              <a:ext cx="1" cy="28"/>
            </a:xfrm>
            <a:prstGeom prst="line">
              <a:avLst/>
            </a:prstGeom>
            <a:noFill/>
            <a:ln w="0">
              <a:solidFill>
                <a:srgbClr val="FF0000"/>
              </a:solidFill>
              <a:round/>
              <a:headEnd/>
              <a:tailEnd/>
            </a:ln>
          </p:spPr>
          <p:txBody>
            <a:bodyPr/>
            <a:lstStyle/>
            <a:p>
              <a:endParaRPr lang="en-CA" dirty="0"/>
            </a:p>
          </p:txBody>
        </p:sp>
        <p:sp>
          <p:nvSpPr>
            <p:cNvPr id="349249" name="Line 65"/>
            <p:cNvSpPr>
              <a:spLocks noChangeShapeType="1"/>
            </p:cNvSpPr>
            <p:nvPr/>
          </p:nvSpPr>
          <p:spPr bwMode="auto">
            <a:xfrm flipV="1">
              <a:off x="1589" y="1299"/>
              <a:ext cx="1" cy="28"/>
            </a:xfrm>
            <a:prstGeom prst="line">
              <a:avLst/>
            </a:prstGeom>
            <a:noFill/>
            <a:ln w="0">
              <a:solidFill>
                <a:srgbClr val="FF0000"/>
              </a:solidFill>
              <a:round/>
              <a:headEnd/>
              <a:tailEnd/>
            </a:ln>
          </p:spPr>
          <p:txBody>
            <a:bodyPr/>
            <a:lstStyle/>
            <a:p>
              <a:endParaRPr lang="en-CA" dirty="0"/>
            </a:p>
          </p:txBody>
        </p:sp>
        <p:sp>
          <p:nvSpPr>
            <p:cNvPr id="349250" name="Line 66"/>
            <p:cNvSpPr>
              <a:spLocks noChangeShapeType="1"/>
            </p:cNvSpPr>
            <p:nvPr/>
          </p:nvSpPr>
          <p:spPr bwMode="auto">
            <a:xfrm flipV="1">
              <a:off x="1633" y="1299"/>
              <a:ext cx="1" cy="28"/>
            </a:xfrm>
            <a:prstGeom prst="line">
              <a:avLst/>
            </a:prstGeom>
            <a:noFill/>
            <a:ln w="0">
              <a:solidFill>
                <a:srgbClr val="FF0000"/>
              </a:solidFill>
              <a:round/>
              <a:headEnd/>
              <a:tailEnd/>
            </a:ln>
          </p:spPr>
          <p:txBody>
            <a:bodyPr/>
            <a:lstStyle/>
            <a:p>
              <a:endParaRPr lang="en-CA" dirty="0"/>
            </a:p>
          </p:txBody>
        </p:sp>
        <p:sp>
          <p:nvSpPr>
            <p:cNvPr id="349251" name="Line 67"/>
            <p:cNvSpPr>
              <a:spLocks noChangeShapeType="1"/>
            </p:cNvSpPr>
            <p:nvPr/>
          </p:nvSpPr>
          <p:spPr bwMode="auto">
            <a:xfrm flipV="1">
              <a:off x="1678" y="1299"/>
              <a:ext cx="0" cy="28"/>
            </a:xfrm>
            <a:prstGeom prst="line">
              <a:avLst/>
            </a:prstGeom>
            <a:noFill/>
            <a:ln w="0">
              <a:solidFill>
                <a:srgbClr val="FF0000"/>
              </a:solidFill>
              <a:round/>
              <a:headEnd/>
              <a:tailEnd/>
            </a:ln>
          </p:spPr>
          <p:txBody>
            <a:bodyPr/>
            <a:lstStyle/>
            <a:p>
              <a:endParaRPr lang="en-CA" dirty="0"/>
            </a:p>
          </p:txBody>
        </p:sp>
        <p:sp>
          <p:nvSpPr>
            <p:cNvPr id="349252" name="Line 68"/>
            <p:cNvSpPr>
              <a:spLocks noChangeShapeType="1"/>
            </p:cNvSpPr>
            <p:nvPr/>
          </p:nvSpPr>
          <p:spPr bwMode="auto">
            <a:xfrm flipV="1">
              <a:off x="1722" y="1299"/>
              <a:ext cx="1" cy="28"/>
            </a:xfrm>
            <a:prstGeom prst="line">
              <a:avLst/>
            </a:prstGeom>
            <a:noFill/>
            <a:ln w="0">
              <a:solidFill>
                <a:srgbClr val="FF0000"/>
              </a:solidFill>
              <a:round/>
              <a:headEnd/>
              <a:tailEnd/>
            </a:ln>
          </p:spPr>
          <p:txBody>
            <a:bodyPr/>
            <a:lstStyle/>
            <a:p>
              <a:endParaRPr lang="en-CA" dirty="0"/>
            </a:p>
          </p:txBody>
        </p:sp>
        <p:sp>
          <p:nvSpPr>
            <p:cNvPr id="349253" name="Line 69"/>
            <p:cNvSpPr>
              <a:spLocks noChangeShapeType="1"/>
            </p:cNvSpPr>
            <p:nvPr/>
          </p:nvSpPr>
          <p:spPr bwMode="auto">
            <a:xfrm flipV="1">
              <a:off x="1773" y="1299"/>
              <a:ext cx="1" cy="28"/>
            </a:xfrm>
            <a:prstGeom prst="line">
              <a:avLst/>
            </a:prstGeom>
            <a:noFill/>
            <a:ln w="0">
              <a:solidFill>
                <a:srgbClr val="FF0000"/>
              </a:solidFill>
              <a:round/>
              <a:headEnd/>
              <a:tailEnd/>
            </a:ln>
          </p:spPr>
          <p:txBody>
            <a:bodyPr/>
            <a:lstStyle/>
            <a:p>
              <a:endParaRPr lang="en-CA" dirty="0"/>
            </a:p>
          </p:txBody>
        </p:sp>
        <p:sp>
          <p:nvSpPr>
            <p:cNvPr id="349254" name="Line 70"/>
            <p:cNvSpPr>
              <a:spLocks noChangeShapeType="1"/>
            </p:cNvSpPr>
            <p:nvPr/>
          </p:nvSpPr>
          <p:spPr bwMode="auto">
            <a:xfrm flipV="1">
              <a:off x="1818" y="1299"/>
              <a:ext cx="1" cy="28"/>
            </a:xfrm>
            <a:prstGeom prst="line">
              <a:avLst/>
            </a:prstGeom>
            <a:noFill/>
            <a:ln w="0">
              <a:solidFill>
                <a:srgbClr val="FF0000"/>
              </a:solidFill>
              <a:round/>
              <a:headEnd/>
              <a:tailEnd/>
            </a:ln>
          </p:spPr>
          <p:txBody>
            <a:bodyPr/>
            <a:lstStyle/>
            <a:p>
              <a:endParaRPr lang="en-CA" dirty="0"/>
            </a:p>
          </p:txBody>
        </p:sp>
        <p:sp>
          <p:nvSpPr>
            <p:cNvPr id="349255" name="Line 71"/>
            <p:cNvSpPr>
              <a:spLocks noChangeShapeType="1"/>
            </p:cNvSpPr>
            <p:nvPr/>
          </p:nvSpPr>
          <p:spPr bwMode="auto">
            <a:xfrm flipV="1">
              <a:off x="1862" y="1299"/>
              <a:ext cx="1" cy="28"/>
            </a:xfrm>
            <a:prstGeom prst="line">
              <a:avLst/>
            </a:prstGeom>
            <a:noFill/>
            <a:ln w="0">
              <a:solidFill>
                <a:srgbClr val="FF0000"/>
              </a:solidFill>
              <a:round/>
              <a:headEnd/>
              <a:tailEnd/>
            </a:ln>
          </p:spPr>
          <p:txBody>
            <a:bodyPr/>
            <a:lstStyle/>
            <a:p>
              <a:endParaRPr lang="en-CA" dirty="0"/>
            </a:p>
          </p:txBody>
        </p:sp>
        <p:sp>
          <p:nvSpPr>
            <p:cNvPr id="349256" name="Line 72"/>
            <p:cNvSpPr>
              <a:spLocks noChangeShapeType="1"/>
            </p:cNvSpPr>
            <p:nvPr/>
          </p:nvSpPr>
          <p:spPr bwMode="auto">
            <a:xfrm flipV="1">
              <a:off x="1906" y="1299"/>
              <a:ext cx="1" cy="28"/>
            </a:xfrm>
            <a:prstGeom prst="line">
              <a:avLst/>
            </a:prstGeom>
            <a:noFill/>
            <a:ln w="0">
              <a:solidFill>
                <a:srgbClr val="FF0000"/>
              </a:solidFill>
              <a:round/>
              <a:headEnd/>
              <a:tailEnd/>
            </a:ln>
          </p:spPr>
          <p:txBody>
            <a:bodyPr/>
            <a:lstStyle/>
            <a:p>
              <a:endParaRPr lang="en-CA" dirty="0"/>
            </a:p>
          </p:txBody>
        </p:sp>
        <p:sp>
          <p:nvSpPr>
            <p:cNvPr id="349257" name="Line 73"/>
            <p:cNvSpPr>
              <a:spLocks noChangeShapeType="1"/>
            </p:cNvSpPr>
            <p:nvPr/>
          </p:nvSpPr>
          <p:spPr bwMode="auto">
            <a:xfrm flipV="1">
              <a:off x="1950" y="1299"/>
              <a:ext cx="1" cy="28"/>
            </a:xfrm>
            <a:prstGeom prst="line">
              <a:avLst/>
            </a:prstGeom>
            <a:noFill/>
            <a:ln w="0">
              <a:solidFill>
                <a:srgbClr val="FF0000"/>
              </a:solidFill>
              <a:round/>
              <a:headEnd/>
              <a:tailEnd/>
            </a:ln>
          </p:spPr>
          <p:txBody>
            <a:bodyPr/>
            <a:lstStyle/>
            <a:p>
              <a:endParaRPr lang="en-CA" dirty="0"/>
            </a:p>
          </p:txBody>
        </p:sp>
        <p:sp>
          <p:nvSpPr>
            <p:cNvPr id="349258" name="Line 74"/>
            <p:cNvSpPr>
              <a:spLocks noChangeShapeType="1"/>
            </p:cNvSpPr>
            <p:nvPr/>
          </p:nvSpPr>
          <p:spPr bwMode="auto">
            <a:xfrm flipV="1">
              <a:off x="1995" y="1299"/>
              <a:ext cx="1" cy="28"/>
            </a:xfrm>
            <a:prstGeom prst="line">
              <a:avLst/>
            </a:prstGeom>
            <a:noFill/>
            <a:ln w="0">
              <a:solidFill>
                <a:srgbClr val="FF0000"/>
              </a:solidFill>
              <a:round/>
              <a:headEnd/>
              <a:tailEnd/>
            </a:ln>
          </p:spPr>
          <p:txBody>
            <a:bodyPr/>
            <a:lstStyle/>
            <a:p>
              <a:endParaRPr lang="en-CA" dirty="0"/>
            </a:p>
          </p:txBody>
        </p:sp>
        <p:sp>
          <p:nvSpPr>
            <p:cNvPr id="349259" name="Line 75"/>
            <p:cNvSpPr>
              <a:spLocks noChangeShapeType="1"/>
            </p:cNvSpPr>
            <p:nvPr/>
          </p:nvSpPr>
          <p:spPr bwMode="auto">
            <a:xfrm flipV="1">
              <a:off x="2038" y="1299"/>
              <a:ext cx="1" cy="28"/>
            </a:xfrm>
            <a:prstGeom prst="line">
              <a:avLst/>
            </a:prstGeom>
            <a:noFill/>
            <a:ln w="0">
              <a:solidFill>
                <a:srgbClr val="FF0000"/>
              </a:solidFill>
              <a:round/>
              <a:headEnd/>
              <a:tailEnd/>
            </a:ln>
          </p:spPr>
          <p:txBody>
            <a:bodyPr/>
            <a:lstStyle/>
            <a:p>
              <a:endParaRPr lang="en-CA" dirty="0"/>
            </a:p>
          </p:txBody>
        </p:sp>
        <p:sp>
          <p:nvSpPr>
            <p:cNvPr id="349260" name="Line 76"/>
            <p:cNvSpPr>
              <a:spLocks noChangeShapeType="1"/>
            </p:cNvSpPr>
            <p:nvPr/>
          </p:nvSpPr>
          <p:spPr bwMode="auto">
            <a:xfrm flipV="1">
              <a:off x="2091" y="1299"/>
              <a:ext cx="0" cy="28"/>
            </a:xfrm>
            <a:prstGeom prst="line">
              <a:avLst/>
            </a:prstGeom>
            <a:noFill/>
            <a:ln w="0">
              <a:solidFill>
                <a:srgbClr val="FF0000"/>
              </a:solidFill>
              <a:round/>
              <a:headEnd/>
              <a:tailEnd/>
            </a:ln>
          </p:spPr>
          <p:txBody>
            <a:bodyPr/>
            <a:lstStyle/>
            <a:p>
              <a:endParaRPr lang="en-CA" dirty="0"/>
            </a:p>
          </p:txBody>
        </p:sp>
        <p:sp>
          <p:nvSpPr>
            <p:cNvPr id="349261" name="Line 77"/>
            <p:cNvSpPr>
              <a:spLocks noChangeShapeType="1"/>
            </p:cNvSpPr>
            <p:nvPr/>
          </p:nvSpPr>
          <p:spPr bwMode="auto">
            <a:xfrm flipV="1">
              <a:off x="2135" y="1299"/>
              <a:ext cx="1" cy="28"/>
            </a:xfrm>
            <a:prstGeom prst="line">
              <a:avLst/>
            </a:prstGeom>
            <a:noFill/>
            <a:ln w="0">
              <a:solidFill>
                <a:srgbClr val="FF0000"/>
              </a:solidFill>
              <a:round/>
              <a:headEnd/>
              <a:tailEnd/>
            </a:ln>
          </p:spPr>
          <p:txBody>
            <a:bodyPr/>
            <a:lstStyle/>
            <a:p>
              <a:endParaRPr lang="en-CA" dirty="0"/>
            </a:p>
          </p:txBody>
        </p:sp>
        <p:sp>
          <p:nvSpPr>
            <p:cNvPr id="349262" name="Line 78"/>
            <p:cNvSpPr>
              <a:spLocks noChangeShapeType="1"/>
            </p:cNvSpPr>
            <p:nvPr/>
          </p:nvSpPr>
          <p:spPr bwMode="auto">
            <a:xfrm flipV="1">
              <a:off x="2179" y="1299"/>
              <a:ext cx="1" cy="28"/>
            </a:xfrm>
            <a:prstGeom prst="line">
              <a:avLst/>
            </a:prstGeom>
            <a:noFill/>
            <a:ln w="0">
              <a:solidFill>
                <a:srgbClr val="FF0000"/>
              </a:solidFill>
              <a:round/>
              <a:headEnd/>
              <a:tailEnd/>
            </a:ln>
          </p:spPr>
          <p:txBody>
            <a:bodyPr/>
            <a:lstStyle/>
            <a:p>
              <a:endParaRPr lang="en-CA" dirty="0"/>
            </a:p>
          </p:txBody>
        </p:sp>
        <p:sp>
          <p:nvSpPr>
            <p:cNvPr id="349263" name="Line 79"/>
            <p:cNvSpPr>
              <a:spLocks noChangeShapeType="1"/>
            </p:cNvSpPr>
            <p:nvPr/>
          </p:nvSpPr>
          <p:spPr bwMode="auto">
            <a:xfrm flipV="1">
              <a:off x="2223" y="1299"/>
              <a:ext cx="1" cy="28"/>
            </a:xfrm>
            <a:prstGeom prst="line">
              <a:avLst/>
            </a:prstGeom>
            <a:noFill/>
            <a:ln w="0">
              <a:solidFill>
                <a:srgbClr val="FF0000"/>
              </a:solidFill>
              <a:round/>
              <a:headEnd/>
              <a:tailEnd/>
            </a:ln>
          </p:spPr>
          <p:txBody>
            <a:bodyPr/>
            <a:lstStyle/>
            <a:p>
              <a:endParaRPr lang="en-CA" dirty="0"/>
            </a:p>
          </p:txBody>
        </p:sp>
        <p:sp>
          <p:nvSpPr>
            <p:cNvPr id="349264" name="Line 80"/>
            <p:cNvSpPr>
              <a:spLocks noChangeShapeType="1"/>
            </p:cNvSpPr>
            <p:nvPr/>
          </p:nvSpPr>
          <p:spPr bwMode="auto">
            <a:xfrm flipV="1">
              <a:off x="2267" y="1299"/>
              <a:ext cx="1" cy="28"/>
            </a:xfrm>
            <a:prstGeom prst="line">
              <a:avLst/>
            </a:prstGeom>
            <a:noFill/>
            <a:ln w="0">
              <a:solidFill>
                <a:srgbClr val="FF0000"/>
              </a:solidFill>
              <a:round/>
              <a:headEnd/>
              <a:tailEnd/>
            </a:ln>
          </p:spPr>
          <p:txBody>
            <a:bodyPr/>
            <a:lstStyle/>
            <a:p>
              <a:endParaRPr lang="en-CA" dirty="0"/>
            </a:p>
          </p:txBody>
        </p:sp>
        <p:sp>
          <p:nvSpPr>
            <p:cNvPr id="349265" name="Line 81"/>
            <p:cNvSpPr>
              <a:spLocks noChangeShapeType="1"/>
            </p:cNvSpPr>
            <p:nvPr/>
          </p:nvSpPr>
          <p:spPr bwMode="auto">
            <a:xfrm flipV="1">
              <a:off x="2312" y="1299"/>
              <a:ext cx="1" cy="28"/>
            </a:xfrm>
            <a:prstGeom prst="line">
              <a:avLst/>
            </a:prstGeom>
            <a:noFill/>
            <a:ln w="0">
              <a:solidFill>
                <a:srgbClr val="FF0000"/>
              </a:solidFill>
              <a:round/>
              <a:headEnd/>
              <a:tailEnd/>
            </a:ln>
          </p:spPr>
          <p:txBody>
            <a:bodyPr/>
            <a:lstStyle/>
            <a:p>
              <a:endParaRPr lang="en-CA" dirty="0"/>
            </a:p>
          </p:txBody>
        </p:sp>
        <p:sp>
          <p:nvSpPr>
            <p:cNvPr id="349266" name="Line 82"/>
            <p:cNvSpPr>
              <a:spLocks noChangeShapeType="1"/>
            </p:cNvSpPr>
            <p:nvPr/>
          </p:nvSpPr>
          <p:spPr bwMode="auto">
            <a:xfrm flipV="1">
              <a:off x="2356" y="1299"/>
              <a:ext cx="0" cy="28"/>
            </a:xfrm>
            <a:prstGeom prst="line">
              <a:avLst/>
            </a:prstGeom>
            <a:noFill/>
            <a:ln w="0">
              <a:solidFill>
                <a:srgbClr val="FF0000"/>
              </a:solidFill>
              <a:round/>
              <a:headEnd/>
              <a:tailEnd/>
            </a:ln>
          </p:spPr>
          <p:txBody>
            <a:bodyPr/>
            <a:lstStyle/>
            <a:p>
              <a:endParaRPr lang="en-CA" dirty="0"/>
            </a:p>
          </p:txBody>
        </p:sp>
        <p:sp>
          <p:nvSpPr>
            <p:cNvPr id="349267" name="Line 83"/>
            <p:cNvSpPr>
              <a:spLocks noChangeShapeType="1"/>
            </p:cNvSpPr>
            <p:nvPr/>
          </p:nvSpPr>
          <p:spPr bwMode="auto">
            <a:xfrm flipV="1">
              <a:off x="2408" y="1299"/>
              <a:ext cx="1" cy="28"/>
            </a:xfrm>
            <a:prstGeom prst="line">
              <a:avLst/>
            </a:prstGeom>
            <a:noFill/>
            <a:ln w="0">
              <a:solidFill>
                <a:srgbClr val="FF0000"/>
              </a:solidFill>
              <a:round/>
              <a:headEnd/>
              <a:tailEnd/>
            </a:ln>
          </p:spPr>
          <p:txBody>
            <a:bodyPr/>
            <a:lstStyle/>
            <a:p>
              <a:endParaRPr lang="en-CA" dirty="0"/>
            </a:p>
          </p:txBody>
        </p:sp>
        <p:sp>
          <p:nvSpPr>
            <p:cNvPr id="349268" name="Line 84"/>
            <p:cNvSpPr>
              <a:spLocks noChangeShapeType="1"/>
            </p:cNvSpPr>
            <p:nvPr/>
          </p:nvSpPr>
          <p:spPr bwMode="auto">
            <a:xfrm flipV="1">
              <a:off x="2452" y="1299"/>
              <a:ext cx="1" cy="28"/>
            </a:xfrm>
            <a:prstGeom prst="line">
              <a:avLst/>
            </a:prstGeom>
            <a:noFill/>
            <a:ln w="0">
              <a:solidFill>
                <a:srgbClr val="FF0000"/>
              </a:solidFill>
              <a:round/>
              <a:headEnd/>
              <a:tailEnd/>
            </a:ln>
          </p:spPr>
          <p:txBody>
            <a:bodyPr/>
            <a:lstStyle/>
            <a:p>
              <a:endParaRPr lang="en-CA" dirty="0"/>
            </a:p>
          </p:txBody>
        </p:sp>
        <p:sp>
          <p:nvSpPr>
            <p:cNvPr id="349269" name="Line 85"/>
            <p:cNvSpPr>
              <a:spLocks noChangeShapeType="1"/>
            </p:cNvSpPr>
            <p:nvPr/>
          </p:nvSpPr>
          <p:spPr bwMode="auto">
            <a:xfrm flipV="1">
              <a:off x="2497" y="1299"/>
              <a:ext cx="0" cy="28"/>
            </a:xfrm>
            <a:prstGeom prst="line">
              <a:avLst/>
            </a:prstGeom>
            <a:noFill/>
            <a:ln w="0">
              <a:solidFill>
                <a:srgbClr val="FF0000"/>
              </a:solidFill>
              <a:round/>
              <a:headEnd/>
              <a:tailEnd/>
            </a:ln>
          </p:spPr>
          <p:txBody>
            <a:bodyPr/>
            <a:lstStyle/>
            <a:p>
              <a:endParaRPr lang="en-CA" dirty="0"/>
            </a:p>
          </p:txBody>
        </p:sp>
        <p:sp>
          <p:nvSpPr>
            <p:cNvPr id="349270" name="Line 86"/>
            <p:cNvSpPr>
              <a:spLocks noChangeShapeType="1"/>
            </p:cNvSpPr>
            <p:nvPr/>
          </p:nvSpPr>
          <p:spPr bwMode="auto">
            <a:xfrm flipV="1">
              <a:off x="2540" y="1299"/>
              <a:ext cx="1" cy="28"/>
            </a:xfrm>
            <a:prstGeom prst="line">
              <a:avLst/>
            </a:prstGeom>
            <a:noFill/>
            <a:ln w="0">
              <a:solidFill>
                <a:srgbClr val="FF0000"/>
              </a:solidFill>
              <a:round/>
              <a:headEnd/>
              <a:tailEnd/>
            </a:ln>
          </p:spPr>
          <p:txBody>
            <a:bodyPr/>
            <a:lstStyle/>
            <a:p>
              <a:endParaRPr lang="en-CA" dirty="0"/>
            </a:p>
          </p:txBody>
        </p:sp>
        <p:sp>
          <p:nvSpPr>
            <p:cNvPr id="349271" name="Line 87"/>
            <p:cNvSpPr>
              <a:spLocks noChangeShapeType="1"/>
            </p:cNvSpPr>
            <p:nvPr/>
          </p:nvSpPr>
          <p:spPr bwMode="auto">
            <a:xfrm flipV="1">
              <a:off x="2585" y="1299"/>
              <a:ext cx="1" cy="28"/>
            </a:xfrm>
            <a:prstGeom prst="line">
              <a:avLst/>
            </a:prstGeom>
            <a:noFill/>
            <a:ln w="0">
              <a:solidFill>
                <a:srgbClr val="FF0000"/>
              </a:solidFill>
              <a:round/>
              <a:headEnd/>
              <a:tailEnd/>
            </a:ln>
          </p:spPr>
          <p:txBody>
            <a:bodyPr/>
            <a:lstStyle/>
            <a:p>
              <a:endParaRPr lang="en-CA" dirty="0"/>
            </a:p>
          </p:txBody>
        </p:sp>
        <p:sp>
          <p:nvSpPr>
            <p:cNvPr id="349272" name="Line 88"/>
            <p:cNvSpPr>
              <a:spLocks noChangeShapeType="1"/>
            </p:cNvSpPr>
            <p:nvPr/>
          </p:nvSpPr>
          <p:spPr bwMode="auto">
            <a:xfrm flipV="1">
              <a:off x="2629" y="1299"/>
              <a:ext cx="1" cy="28"/>
            </a:xfrm>
            <a:prstGeom prst="line">
              <a:avLst/>
            </a:prstGeom>
            <a:noFill/>
            <a:ln w="0">
              <a:solidFill>
                <a:srgbClr val="FF0000"/>
              </a:solidFill>
              <a:round/>
              <a:headEnd/>
              <a:tailEnd/>
            </a:ln>
          </p:spPr>
          <p:txBody>
            <a:bodyPr/>
            <a:lstStyle/>
            <a:p>
              <a:endParaRPr lang="en-CA" dirty="0"/>
            </a:p>
          </p:txBody>
        </p:sp>
        <p:sp>
          <p:nvSpPr>
            <p:cNvPr id="349273" name="Line 89"/>
            <p:cNvSpPr>
              <a:spLocks noChangeShapeType="1"/>
            </p:cNvSpPr>
            <p:nvPr/>
          </p:nvSpPr>
          <p:spPr bwMode="auto">
            <a:xfrm flipV="1">
              <a:off x="2674" y="1299"/>
              <a:ext cx="0" cy="28"/>
            </a:xfrm>
            <a:prstGeom prst="line">
              <a:avLst/>
            </a:prstGeom>
            <a:noFill/>
            <a:ln w="0">
              <a:solidFill>
                <a:srgbClr val="FF0000"/>
              </a:solidFill>
              <a:round/>
              <a:headEnd/>
              <a:tailEnd/>
            </a:ln>
          </p:spPr>
          <p:txBody>
            <a:bodyPr/>
            <a:lstStyle/>
            <a:p>
              <a:endParaRPr lang="en-CA" dirty="0"/>
            </a:p>
          </p:txBody>
        </p:sp>
        <p:sp>
          <p:nvSpPr>
            <p:cNvPr id="349274" name="Line 90"/>
            <p:cNvSpPr>
              <a:spLocks noChangeShapeType="1"/>
            </p:cNvSpPr>
            <p:nvPr/>
          </p:nvSpPr>
          <p:spPr bwMode="auto">
            <a:xfrm flipV="1">
              <a:off x="2725" y="1299"/>
              <a:ext cx="1" cy="28"/>
            </a:xfrm>
            <a:prstGeom prst="line">
              <a:avLst/>
            </a:prstGeom>
            <a:noFill/>
            <a:ln w="0">
              <a:solidFill>
                <a:srgbClr val="FF0000"/>
              </a:solidFill>
              <a:round/>
              <a:headEnd/>
              <a:tailEnd/>
            </a:ln>
          </p:spPr>
          <p:txBody>
            <a:bodyPr/>
            <a:lstStyle/>
            <a:p>
              <a:endParaRPr lang="en-CA" dirty="0"/>
            </a:p>
          </p:txBody>
        </p:sp>
        <p:sp>
          <p:nvSpPr>
            <p:cNvPr id="349275" name="Line 91"/>
            <p:cNvSpPr>
              <a:spLocks noChangeShapeType="1"/>
            </p:cNvSpPr>
            <p:nvPr/>
          </p:nvSpPr>
          <p:spPr bwMode="auto">
            <a:xfrm flipV="1">
              <a:off x="2769" y="1299"/>
              <a:ext cx="1" cy="28"/>
            </a:xfrm>
            <a:prstGeom prst="line">
              <a:avLst/>
            </a:prstGeom>
            <a:noFill/>
            <a:ln w="0">
              <a:solidFill>
                <a:srgbClr val="FF0000"/>
              </a:solidFill>
              <a:round/>
              <a:headEnd/>
              <a:tailEnd/>
            </a:ln>
          </p:spPr>
          <p:txBody>
            <a:bodyPr/>
            <a:lstStyle/>
            <a:p>
              <a:endParaRPr lang="en-CA" dirty="0"/>
            </a:p>
          </p:txBody>
        </p:sp>
        <p:sp>
          <p:nvSpPr>
            <p:cNvPr id="349276" name="Line 92"/>
            <p:cNvSpPr>
              <a:spLocks noChangeShapeType="1"/>
            </p:cNvSpPr>
            <p:nvPr/>
          </p:nvSpPr>
          <p:spPr bwMode="auto">
            <a:xfrm flipV="1">
              <a:off x="2814" y="1299"/>
              <a:ext cx="1" cy="28"/>
            </a:xfrm>
            <a:prstGeom prst="line">
              <a:avLst/>
            </a:prstGeom>
            <a:noFill/>
            <a:ln w="0">
              <a:solidFill>
                <a:srgbClr val="FF0000"/>
              </a:solidFill>
              <a:round/>
              <a:headEnd/>
              <a:tailEnd/>
            </a:ln>
          </p:spPr>
          <p:txBody>
            <a:bodyPr/>
            <a:lstStyle/>
            <a:p>
              <a:endParaRPr lang="en-CA" dirty="0"/>
            </a:p>
          </p:txBody>
        </p:sp>
        <p:sp>
          <p:nvSpPr>
            <p:cNvPr id="349277" name="Line 93"/>
            <p:cNvSpPr>
              <a:spLocks noChangeShapeType="1"/>
            </p:cNvSpPr>
            <p:nvPr/>
          </p:nvSpPr>
          <p:spPr bwMode="auto">
            <a:xfrm flipV="1">
              <a:off x="2856" y="1299"/>
              <a:ext cx="1" cy="28"/>
            </a:xfrm>
            <a:prstGeom prst="line">
              <a:avLst/>
            </a:prstGeom>
            <a:noFill/>
            <a:ln w="0">
              <a:solidFill>
                <a:srgbClr val="FF0000"/>
              </a:solidFill>
              <a:round/>
              <a:headEnd/>
              <a:tailEnd/>
            </a:ln>
          </p:spPr>
          <p:txBody>
            <a:bodyPr/>
            <a:lstStyle/>
            <a:p>
              <a:endParaRPr lang="en-CA" dirty="0"/>
            </a:p>
          </p:txBody>
        </p:sp>
        <p:sp>
          <p:nvSpPr>
            <p:cNvPr id="349278" name="Line 94"/>
            <p:cNvSpPr>
              <a:spLocks noChangeShapeType="1"/>
            </p:cNvSpPr>
            <p:nvPr/>
          </p:nvSpPr>
          <p:spPr bwMode="auto">
            <a:xfrm flipV="1">
              <a:off x="2901" y="1299"/>
              <a:ext cx="1" cy="28"/>
            </a:xfrm>
            <a:prstGeom prst="line">
              <a:avLst/>
            </a:prstGeom>
            <a:noFill/>
            <a:ln w="0">
              <a:solidFill>
                <a:srgbClr val="FF0000"/>
              </a:solidFill>
              <a:round/>
              <a:headEnd/>
              <a:tailEnd/>
            </a:ln>
          </p:spPr>
          <p:txBody>
            <a:bodyPr/>
            <a:lstStyle/>
            <a:p>
              <a:endParaRPr lang="en-CA" dirty="0"/>
            </a:p>
          </p:txBody>
        </p:sp>
        <p:sp>
          <p:nvSpPr>
            <p:cNvPr id="349279" name="Line 95"/>
            <p:cNvSpPr>
              <a:spLocks noChangeShapeType="1"/>
            </p:cNvSpPr>
            <p:nvPr/>
          </p:nvSpPr>
          <p:spPr bwMode="auto">
            <a:xfrm flipV="1">
              <a:off x="2945" y="1299"/>
              <a:ext cx="1" cy="28"/>
            </a:xfrm>
            <a:prstGeom prst="line">
              <a:avLst/>
            </a:prstGeom>
            <a:noFill/>
            <a:ln w="0">
              <a:solidFill>
                <a:srgbClr val="FF0000"/>
              </a:solidFill>
              <a:round/>
              <a:headEnd/>
              <a:tailEnd/>
            </a:ln>
          </p:spPr>
          <p:txBody>
            <a:bodyPr/>
            <a:lstStyle/>
            <a:p>
              <a:endParaRPr lang="en-CA" dirty="0"/>
            </a:p>
          </p:txBody>
        </p:sp>
        <p:sp>
          <p:nvSpPr>
            <p:cNvPr id="349280" name="Line 96"/>
            <p:cNvSpPr>
              <a:spLocks noChangeShapeType="1"/>
            </p:cNvSpPr>
            <p:nvPr/>
          </p:nvSpPr>
          <p:spPr bwMode="auto">
            <a:xfrm flipV="1">
              <a:off x="2990" y="1299"/>
              <a:ext cx="1" cy="28"/>
            </a:xfrm>
            <a:prstGeom prst="line">
              <a:avLst/>
            </a:prstGeom>
            <a:noFill/>
            <a:ln w="0">
              <a:solidFill>
                <a:srgbClr val="FF0000"/>
              </a:solidFill>
              <a:round/>
              <a:headEnd/>
              <a:tailEnd/>
            </a:ln>
          </p:spPr>
          <p:txBody>
            <a:bodyPr/>
            <a:lstStyle/>
            <a:p>
              <a:endParaRPr lang="en-CA" dirty="0"/>
            </a:p>
          </p:txBody>
        </p:sp>
        <p:sp>
          <p:nvSpPr>
            <p:cNvPr id="349281" name="Line 97"/>
            <p:cNvSpPr>
              <a:spLocks noChangeShapeType="1"/>
            </p:cNvSpPr>
            <p:nvPr/>
          </p:nvSpPr>
          <p:spPr bwMode="auto">
            <a:xfrm flipV="1">
              <a:off x="3041" y="1299"/>
              <a:ext cx="1" cy="28"/>
            </a:xfrm>
            <a:prstGeom prst="line">
              <a:avLst/>
            </a:prstGeom>
            <a:noFill/>
            <a:ln w="0">
              <a:solidFill>
                <a:srgbClr val="FF0000"/>
              </a:solidFill>
              <a:round/>
              <a:headEnd/>
              <a:tailEnd/>
            </a:ln>
          </p:spPr>
          <p:txBody>
            <a:bodyPr/>
            <a:lstStyle/>
            <a:p>
              <a:endParaRPr lang="en-CA" dirty="0"/>
            </a:p>
          </p:txBody>
        </p:sp>
        <p:sp>
          <p:nvSpPr>
            <p:cNvPr id="349282" name="Line 98"/>
            <p:cNvSpPr>
              <a:spLocks noChangeShapeType="1"/>
            </p:cNvSpPr>
            <p:nvPr/>
          </p:nvSpPr>
          <p:spPr bwMode="auto">
            <a:xfrm flipV="1">
              <a:off x="3086" y="1299"/>
              <a:ext cx="0" cy="28"/>
            </a:xfrm>
            <a:prstGeom prst="line">
              <a:avLst/>
            </a:prstGeom>
            <a:noFill/>
            <a:ln w="0">
              <a:solidFill>
                <a:srgbClr val="FF0000"/>
              </a:solidFill>
              <a:round/>
              <a:headEnd/>
              <a:tailEnd/>
            </a:ln>
          </p:spPr>
          <p:txBody>
            <a:bodyPr/>
            <a:lstStyle/>
            <a:p>
              <a:endParaRPr lang="en-CA" dirty="0"/>
            </a:p>
          </p:txBody>
        </p:sp>
        <p:sp>
          <p:nvSpPr>
            <p:cNvPr id="349283" name="Line 99"/>
            <p:cNvSpPr>
              <a:spLocks noChangeShapeType="1"/>
            </p:cNvSpPr>
            <p:nvPr/>
          </p:nvSpPr>
          <p:spPr bwMode="auto">
            <a:xfrm flipV="1">
              <a:off x="3130" y="1299"/>
              <a:ext cx="1" cy="28"/>
            </a:xfrm>
            <a:prstGeom prst="line">
              <a:avLst/>
            </a:prstGeom>
            <a:noFill/>
            <a:ln w="0">
              <a:solidFill>
                <a:srgbClr val="FF0000"/>
              </a:solidFill>
              <a:round/>
              <a:headEnd/>
              <a:tailEnd/>
            </a:ln>
          </p:spPr>
          <p:txBody>
            <a:bodyPr/>
            <a:lstStyle/>
            <a:p>
              <a:endParaRPr lang="en-CA" dirty="0"/>
            </a:p>
          </p:txBody>
        </p:sp>
        <p:sp>
          <p:nvSpPr>
            <p:cNvPr id="349284" name="Line 100"/>
            <p:cNvSpPr>
              <a:spLocks noChangeShapeType="1"/>
            </p:cNvSpPr>
            <p:nvPr/>
          </p:nvSpPr>
          <p:spPr bwMode="auto">
            <a:xfrm flipV="1">
              <a:off x="3174" y="1299"/>
              <a:ext cx="0" cy="28"/>
            </a:xfrm>
            <a:prstGeom prst="line">
              <a:avLst/>
            </a:prstGeom>
            <a:noFill/>
            <a:ln w="0">
              <a:solidFill>
                <a:srgbClr val="FF0000"/>
              </a:solidFill>
              <a:round/>
              <a:headEnd/>
              <a:tailEnd/>
            </a:ln>
          </p:spPr>
          <p:txBody>
            <a:bodyPr/>
            <a:lstStyle/>
            <a:p>
              <a:endParaRPr lang="en-CA" dirty="0"/>
            </a:p>
          </p:txBody>
        </p:sp>
        <p:sp>
          <p:nvSpPr>
            <p:cNvPr id="349285" name="Line 101"/>
            <p:cNvSpPr>
              <a:spLocks noChangeShapeType="1"/>
            </p:cNvSpPr>
            <p:nvPr/>
          </p:nvSpPr>
          <p:spPr bwMode="auto">
            <a:xfrm flipV="1">
              <a:off x="3218" y="1299"/>
              <a:ext cx="1" cy="28"/>
            </a:xfrm>
            <a:prstGeom prst="line">
              <a:avLst/>
            </a:prstGeom>
            <a:noFill/>
            <a:ln w="0">
              <a:solidFill>
                <a:srgbClr val="FF0000"/>
              </a:solidFill>
              <a:round/>
              <a:headEnd/>
              <a:tailEnd/>
            </a:ln>
          </p:spPr>
          <p:txBody>
            <a:bodyPr/>
            <a:lstStyle/>
            <a:p>
              <a:endParaRPr lang="en-CA" dirty="0"/>
            </a:p>
          </p:txBody>
        </p:sp>
        <p:sp>
          <p:nvSpPr>
            <p:cNvPr id="349286" name="Line 102"/>
            <p:cNvSpPr>
              <a:spLocks noChangeShapeType="1"/>
            </p:cNvSpPr>
            <p:nvPr/>
          </p:nvSpPr>
          <p:spPr bwMode="auto">
            <a:xfrm flipV="1">
              <a:off x="3263" y="1299"/>
              <a:ext cx="0" cy="28"/>
            </a:xfrm>
            <a:prstGeom prst="line">
              <a:avLst/>
            </a:prstGeom>
            <a:noFill/>
            <a:ln w="0">
              <a:solidFill>
                <a:srgbClr val="FF0000"/>
              </a:solidFill>
              <a:round/>
              <a:headEnd/>
              <a:tailEnd/>
            </a:ln>
          </p:spPr>
          <p:txBody>
            <a:bodyPr/>
            <a:lstStyle/>
            <a:p>
              <a:endParaRPr lang="en-CA" dirty="0"/>
            </a:p>
          </p:txBody>
        </p:sp>
        <p:sp>
          <p:nvSpPr>
            <p:cNvPr id="349287" name="Line 103"/>
            <p:cNvSpPr>
              <a:spLocks noChangeShapeType="1"/>
            </p:cNvSpPr>
            <p:nvPr/>
          </p:nvSpPr>
          <p:spPr bwMode="auto">
            <a:xfrm flipV="1">
              <a:off x="3307" y="1299"/>
              <a:ext cx="1" cy="28"/>
            </a:xfrm>
            <a:prstGeom prst="line">
              <a:avLst/>
            </a:prstGeom>
            <a:noFill/>
            <a:ln w="0">
              <a:solidFill>
                <a:srgbClr val="FF0000"/>
              </a:solidFill>
              <a:round/>
              <a:headEnd/>
              <a:tailEnd/>
            </a:ln>
          </p:spPr>
          <p:txBody>
            <a:bodyPr/>
            <a:lstStyle/>
            <a:p>
              <a:endParaRPr lang="en-CA" dirty="0"/>
            </a:p>
          </p:txBody>
        </p:sp>
        <p:sp>
          <p:nvSpPr>
            <p:cNvPr id="349288" name="Line 104"/>
            <p:cNvSpPr>
              <a:spLocks noChangeShapeType="1"/>
            </p:cNvSpPr>
            <p:nvPr/>
          </p:nvSpPr>
          <p:spPr bwMode="auto">
            <a:xfrm flipV="1">
              <a:off x="3358" y="1299"/>
              <a:ext cx="1" cy="28"/>
            </a:xfrm>
            <a:prstGeom prst="line">
              <a:avLst/>
            </a:prstGeom>
            <a:noFill/>
            <a:ln w="0">
              <a:solidFill>
                <a:srgbClr val="FF0000"/>
              </a:solidFill>
              <a:round/>
              <a:headEnd/>
              <a:tailEnd/>
            </a:ln>
          </p:spPr>
          <p:txBody>
            <a:bodyPr/>
            <a:lstStyle/>
            <a:p>
              <a:endParaRPr lang="en-CA" dirty="0"/>
            </a:p>
          </p:txBody>
        </p:sp>
        <p:sp>
          <p:nvSpPr>
            <p:cNvPr id="349289" name="Line 105"/>
            <p:cNvSpPr>
              <a:spLocks noChangeShapeType="1"/>
            </p:cNvSpPr>
            <p:nvPr/>
          </p:nvSpPr>
          <p:spPr bwMode="auto">
            <a:xfrm flipV="1">
              <a:off x="3403" y="1299"/>
              <a:ext cx="1" cy="28"/>
            </a:xfrm>
            <a:prstGeom prst="line">
              <a:avLst/>
            </a:prstGeom>
            <a:noFill/>
            <a:ln w="0">
              <a:solidFill>
                <a:srgbClr val="FF0000"/>
              </a:solidFill>
              <a:round/>
              <a:headEnd/>
              <a:tailEnd/>
            </a:ln>
          </p:spPr>
          <p:txBody>
            <a:bodyPr/>
            <a:lstStyle/>
            <a:p>
              <a:endParaRPr lang="en-CA" dirty="0"/>
            </a:p>
          </p:txBody>
        </p:sp>
        <p:sp>
          <p:nvSpPr>
            <p:cNvPr id="349290" name="Line 106"/>
            <p:cNvSpPr>
              <a:spLocks noChangeShapeType="1"/>
            </p:cNvSpPr>
            <p:nvPr/>
          </p:nvSpPr>
          <p:spPr bwMode="auto">
            <a:xfrm flipV="1">
              <a:off x="3447" y="1299"/>
              <a:ext cx="1" cy="28"/>
            </a:xfrm>
            <a:prstGeom prst="line">
              <a:avLst/>
            </a:prstGeom>
            <a:noFill/>
            <a:ln w="0">
              <a:solidFill>
                <a:srgbClr val="FF0000"/>
              </a:solidFill>
              <a:round/>
              <a:headEnd/>
              <a:tailEnd/>
            </a:ln>
          </p:spPr>
          <p:txBody>
            <a:bodyPr/>
            <a:lstStyle/>
            <a:p>
              <a:endParaRPr lang="en-CA" dirty="0"/>
            </a:p>
          </p:txBody>
        </p:sp>
        <p:sp>
          <p:nvSpPr>
            <p:cNvPr id="349291" name="Line 107"/>
            <p:cNvSpPr>
              <a:spLocks noChangeShapeType="1"/>
            </p:cNvSpPr>
            <p:nvPr/>
          </p:nvSpPr>
          <p:spPr bwMode="auto">
            <a:xfrm flipV="1">
              <a:off x="3491" y="1299"/>
              <a:ext cx="1" cy="28"/>
            </a:xfrm>
            <a:prstGeom prst="line">
              <a:avLst/>
            </a:prstGeom>
            <a:noFill/>
            <a:ln w="0">
              <a:solidFill>
                <a:srgbClr val="FF0000"/>
              </a:solidFill>
              <a:round/>
              <a:headEnd/>
              <a:tailEnd/>
            </a:ln>
          </p:spPr>
          <p:txBody>
            <a:bodyPr/>
            <a:lstStyle/>
            <a:p>
              <a:endParaRPr lang="en-CA" dirty="0"/>
            </a:p>
          </p:txBody>
        </p:sp>
        <p:sp>
          <p:nvSpPr>
            <p:cNvPr id="349292" name="Line 108"/>
            <p:cNvSpPr>
              <a:spLocks noChangeShapeType="1"/>
            </p:cNvSpPr>
            <p:nvPr/>
          </p:nvSpPr>
          <p:spPr bwMode="auto">
            <a:xfrm flipV="1">
              <a:off x="3536" y="1299"/>
              <a:ext cx="0" cy="28"/>
            </a:xfrm>
            <a:prstGeom prst="line">
              <a:avLst/>
            </a:prstGeom>
            <a:noFill/>
            <a:ln w="0">
              <a:solidFill>
                <a:srgbClr val="FF0000"/>
              </a:solidFill>
              <a:round/>
              <a:headEnd/>
              <a:tailEnd/>
            </a:ln>
          </p:spPr>
          <p:txBody>
            <a:bodyPr/>
            <a:lstStyle/>
            <a:p>
              <a:endParaRPr lang="en-CA" dirty="0"/>
            </a:p>
          </p:txBody>
        </p:sp>
        <p:sp>
          <p:nvSpPr>
            <p:cNvPr id="349293" name="Line 109"/>
            <p:cNvSpPr>
              <a:spLocks noChangeShapeType="1"/>
            </p:cNvSpPr>
            <p:nvPr/>
          </p:nvSpPr>
          <p:spPr bwMode="auto">
            <a:xfrm flipV="1">
              <a:off x="3581" y="1299"/>
              <a:ext cx="0" cy="28"/>
            </a:xfrm>
            <a:prstGeom prst="line">
              <a:avLst/>
            </a:prstGeom>
            <a:noFill/>
            <a:ln w="0">
              <a:solidFill>
                <a:srgbClr val="FF0000"/>
              </a:solidFill>
              <a:round/>
              <a:headEnd/>
              <a:tailEnd/>
            </a:ln>
          </p:spPr>
          <p:txBody>
            <a:bodyPr/>
            <a:lstStyle/>
            <a:p>
              <a:endParaRPr lang="en-CA" dirty="0"/>
            </a:p>
          </p:txBody>
        </p:sp>
        <p:sp>
          <p:nvSpPr>
            <p:cNvPr id="349294" name="Line 110"/>
            <p:cNvSpPr>
              <a:spLocks noChangeShapeType="1"/>
            </p:cNvSpPr>
            <p:nvPr/>
          </p:nvSpPr>
          <p:spPr bwMode="auto">
            <a:xfrm flipV="1">
              <a:off x="3624" y="1299"/>
              <a:ext cx="1" cy="28"/>
            </a:xfrm>
            <a:prstGeom prst="line">
              <a:avLst/>
            </a:prstGeom>
            <a:noFill/>
            <a:ln w="0">
              <a:solidFill>
                <a:srgbClr val="FF0000"/>
              </a:solidFill>
              <a:round/>
              <a:headEnd/>
              <a:tailEnd/>
            </a:ln>
          </p:spPr>
          <p:txBody>
            <a:bodyPr/>
            <a:lstStyle/>
            <a:p>
              <a:endParaRPr lang="en-CA" dirty="0"/>
            </a:p>
          </p:txBody>
        </p:sp>
        <p:sp>
          <p:nvSpPr>
            <p:cNvPr id="349295" name="Line 111"/>
            <p:cNvSpPr>
              <a:spLocks noChangeShapeType="1"/>
            </p:cNvSpPr>
            <p:nvPr/>
          </p:nvSpPr>
          <p:spPr bwMode="auto">
            <a:xfrm flipV="1">
              <a:off x="3675" y="1299"/>
              <a:ext cx="1" cy="28"/>
            </a:xfrm>
            <a:prstGeom prst="line">
              <a:avLst/>
            </a:prstGeom>
            <a:noFill/>
            <a:ln w="0">
              <a:solidFill>
                <a:srgbClr val="FF0000"/>
              </a:solidFill>
              <a:round/>
              <a:headEnd/>
              <a:tailEnd/>
            </a:ln>
          </p:spPr>
          <p:txBody>
            <a:bodyPr/>
            <a:lstStyle/>
            <a:p>
              <a:endParaRPr lang="en-CA" dirty="0"/>
            </a:p>
          </p:txBody>
        </p:sp>
        <p:sp>
          <p:nvSpPr>
            <p:cNvPr id="349296" name="Line 112"/>
            <p:cNvSpPr>
              <a:spLocks noChangeShapeType="1"/>
            </p:cNvSpPr>
            <p:nvPr/>
          </p:nvSpPr>
          <p:spPr bwMode="auto">
            <a:xfrm flipV="1">
              <a:off x="3720" y="1299"/>
              <a:ext cx="1" cy="28"/>
            </a:xfrm>
            <a:prstGeom prst="line">
              <a:avLst/>
            </a:prstGeom>
            <a:noFill/>
            <a:ln w="0">
              <a:solidFill>
                <a:srgbClr val="FF0000"/>
              </a:solidFill>
              <a:round/>
              <a:headEnd/>
              <a:tailEnd/>
            </a:ln>
          </p:spPr>
          <p:txBody>
            <a:bodyPr/>
            <a:lstStyle/>
            <a:p>
              <a:endParaRPr lang="en-CA" dirty="0"/>
            </a:p>
          </p:txBody>
        </p:sp>
        <p:sp>
          <p:nvSpPr>
            <p:cNvPr id="349297" name="Line 113"/>
            <p:cNvSpPr>
              <a:spLocks noChangeShapeType="1"/>
            </p:cNvSpPr>
            <p:nvPr/>
          </p:nvSpPr>
          <p:spPr bwMode="auto">
            <a:xfrm flipV="1">
              <a:off x="3764" y="1299"/>
              <a:ext cx="0" cy="28"/>
            </a:xfrm>
            <a:prstGeom prst="line">
              <a:avLst/>
            </a:prstGeom>
            <a:noFill/>
            <a:ln w="0">
              <a:solidFill>
                <a:srgbClr val="FF0000"/>
              </a:solidFill>
              <a:round/>
              <a:headEnd/>
              <a:tailEnd/>
            </a:ln>
          </p:spPr>
          <p:txBody>
            <a:bodyPr/>
            <a:lstStyle/>
            <a:p>
              <a:endParaRPr lang="en-CA" dirty="0"/>
            </a:p>
          </p:txBody>
        </p:sp>
        <p:sp>
          <p:nvSpPr>
            <p:cNvPr id="349298" name="Line 114"/>
            <p:cNvSpPr>
              <a:spLocks noChangeShapeType="1"/>
            </p:cNvSpPr>
            <p:nvPr/>
          </p:nvSpPr>
          <p:spPr bwMode="auto">
            <a:xfrm flipV="1">
              <a:off x="3809" y="1299"/>
              <a:ext cx="0" cy="28"/>
            </a:xfrm>
            <a:prstGeom prst="line">
              <a:avLst/>
            </a:prstGeom>
            <a:noFill/>
            <a:ln w="0">
              <a:solidFill>
                <a:srgbClr val="FF0000"/>
              </a:solidFill>
              <a:round/>
              <a:headEnd/>
              <a:tailEnd/>
            </a:ln>
          </p:spPr>
          <p:txBody>
            <a:bodyPr/>
            <a:lstStyle/>
            <a:p>
              <a:endParaRPr lang="en-CA" dirty="0"/>
            </a:p>
          </p:txBody>
        </p:sp>
        <p:sp>
          <p:nvSpPr>
            <p:cNvPr id="349299" name="Line 115"/>
            <p:cNvSpPr>
              <a:spLocks noChangeShapeType="1"/>
            </p:cNvSpPr>
            <p:nvPr/>
          </p:nvSpPr>
          <p:spPr bwMode="auto">
            <a:xfrm flipV="1">
              <a:off x="3853" y="1299"/>
              <a:ext cx="1" cy="28"/>
            </a:xfrm>
            <a:prstGeom prst="line">
              <a:avLst/>
            </a:prstGeom>
            <a:noFill/>
            <a:ln w="0">
              <a:solidFill>
                <a:srgbClr val="FF0000"/>
              </a:solidFill>
              <a:round/>
              <a:headEnd/>
              <a:tailEnd/>
            </a:ln>
          </p:spPr>
          <p:txBody>
            <a:bodyPr/>
            <a:lstStyle/>
            <a:p>
              <a:endParaRPr lang="en-CA" dirty="0"/>
            </a:p>
          </p:txBody>
        </p:sp>
        <p:sp>
          <p:nvSpPr>
            <p:cNvPr id="349300" name="Line 116"/>
            <p:cNvSpPr>
              <a:spLocks noChangeShapeType="1"/>
            </p:cNvSpPr>
            <p:nvPr/>
          </p:nvSpPr>
          <p:spPr bwMode="auto">
            <a:xfrm flipV="1">
              <a:off x="3897" y="1299"/>
              <a:ext cx="1" cy="28"/>
            </a:xfrm>
            <a:prstGeom prst="line">
              <a:avLst/>
            </a:prstGeom>
            <a:noFill/>
            <a:ln w="0">
              <a:solidFill>
                <a:srgbClr val="FF0000"/>
              </a:solidFill>
              <a:round/>
              <a:headEnd/>
              <a:tailEnd/>
            </a:ln>
          </p:spPr>
          <p:txBody>
            <a:bodyPr/>
            <a:lstStyle/>
            <a:p>
              <a:endParaRPr lang="en-CA" dirty="0"/>
            </a:p>
          </p:txBody>
        </p:sp>
        <p:sp>
          <p:nvSpPr>
            <p:cNvPr id="349301" name="Line 117"/>
            <p:cNvSpPr>
              <a:spLocks noChangeShapeType="1"/>
            </p:cNvSpPr>
            <p:nvPr/>
          </p:nvSpPr>
          <p:spPr bwMode="auto">
            <a:xfrm flipV="1">
              <a:off x="3941" y="1299"/>
              <a:ext cx="1" cy="28"/>
            </a:xfrm>
            <a:prstGeom prst="line">
              <a:avLst/>
            </a:prstGeom>
            <a:noFill/>
            <a:ln w="0">
              <a:solidFill>
                <a:srgbClr val="FF0000"/>
              </a:solidFill>
              <a:round/>
              <a:headEnd/>
              <a:tailEnd/>
            </a:ln>
          </p:spPr>
          <p:txBody>
            <a:bodyPr/>
            <a:lstStyle/>
            <a:p>
              <a:endParaRPr lang="en-CA" dirty="0"/>
            </a:p>
          </p:txBody>
        </p:sp>
        <p:sp>
          <p:nvSpPr>
            <p:cNvPr id="349302" name="Line 118"/>
            <p:cNvSpPr>
              <a:spLocks noChangeShapeType="1"/>
            </p:cNvSpPr>
            <p:nvPr/>
          </p:nvSpPr>
          <p:spPr bwMode="auto">
            <a:xfrm flipV="1">
              <a:off x="3993" y="1299"/>
              <a:ext cx="0" cy="28"/>
            </a:xfrm>
            <a:prstGeom prst="line">
              <a:avLst/>
            </a:prstGeom>
            <a:noFill/>
            <a:ln w="0">
              <a:solidFill>
                <a:srgbClr val="FF0000"/>
              </a:solidFill>
              <a:round/>
              <a:headEnd/>
              <a:tailEnd/>
            </a:ln>
          </p:spPr>
          <p:txBody>
            <a:bodyPr/>
            <a:lstStyle/>
            <a:p>
              <a:endParaRPr lang="en-CA" dirty="0"/>
            </a:p>
          </p:txBody>
        </p:sp>
        <p:sp>
          <p:nvSpPr>
            <p:cNvPr id="349303" name="Line 119"/>
            <p:cNvSpPr>
              <a:spLocks noChangeShapeType="1"/>
            </p:cNvSpPr>
            <p:nvPr/>
          </p:nvSpPr>
          <p:spPr bwMode="auto">
            <a:xfrm flipV="1">
              <a:off x="4037" y="1299"/>
              <a:ext cx="1" cy="28"/>
            </a:xfrm>
            <a:prstGeom prst="line">
              <a:avLst/>
            </a:prstGeom>
            <a:noFill/>
            <a:ln w="0">
              <a:solidFill>
                <a:srgbClr val="FF0000"/>
              </a:solidFill>
              <a:round/>
              <a:headEnd/>
              <a:tailEnd/>
            </a:ln>
          </p:spPr>
          <p:txBody>
            <a:bodyPr/>
            <a:lstStyle/>
            <a:p>
              <a:endParaRPr lang="en-CA" dirty="0"/>
            </a:p>
          </p:txBody>
        </p:sp>
        <p:sp>
          <p:nvSpPr>
            <p:cNvPr id="349304" name="Line 120"/>
            <p:cNvSpPr>
              <a:spLocks noChangeShapeType="1"/>
            </p:cNvSpPr>
            <p:nvPr/>
          </p:nvSpPr>
          <p:spPr bwMode="auto">
            <a:xfrm flipV="1">
              <a:off x="4082" y="1299"/>
              <a:ext cx="0" cy="28"/>
            </a:xfrm>
            <a:prstGeom prst="line">
              <a:avLst/>
            </a:prstGeom>
            <a:noFill/>
            <a:ln w="0">
              <a:solidFill>
                <a:srgbClr val="FF0000"/>
              </a:solidFill>
              <a:round/>
              <a:headEnd/>
              <a:tailEnd/>
            </a:ln>
          </p:spPr>
          <p:txBody>
            <a:bodyPr/>
            <a:lstStyle/>
            <a:p>
              <a:endParaRPr lang="en-CA" dirty="0"/>
            </a:p>
          </p:txBody>
        </p:sp>
        <p:sp>
          <p:nvSpPr>
            <p:cNvPr id="349305" name="Line 121"/>
            <p:cNvSpPr>
              <a:spLocks noChangeShapeType="1"/>
            </p:cNvSpPr>
            <p:nvPr/>
          </p:nvSpPr>
          <p:spPr bwMode="auto">
            <a:xfrm flipV="1">
              <a:off x="4126" y="1299"/>
              <a:ext cx="1" cy="28"/>
            </a:xfrm>
            <a:prstGeom prst="line">
              <a:avLst/>
            </a:prstGeom>
            <a:noFill/>
            <a:ln w="0">
              <a:solidFill>
                <a:srgbClr val="FF0000"/>
              </a:solidFill>
              <a:round/>
              <a:headEnd/>
              <a:tailEnd/>
            </a:ln>
          </p:spPr>
          <p:txBody>
            <a:bodyPr/>
            <a:lstStyle/>
            <a:p>
              <a:endParaRPr lang="en-CA" dirty="0"/>
            </a:p>
          </p:txBody>
        </p:sp>
        <p:sp>
          <p:nvSpPr>
            <p:cNvPr id="349306" name="Line 122"/>
            <p:cNvSpPr>
              <a:spLocks noChangeShapeType="1"/>
            </p:cNvSpPr>
            <p:nvPr/>
          </p:nvSpPr>
          <p:spPr bwMode="auto">
            <a:xfrm flipV="1">
              <a:off x="4170" y="1299"/>
              <a:ext cx="1" cy="28"/>
            </a:xfrm>
            <a:prstGeom prst="line">
              <a:avLst/>
            </a:prstGeom>
            <a:noFill/>
            <a:ln w="0">
              <a:solidFill>
                <a:srgbClr val="FF0000"/>
              </a:solidFill>
              <a:round/>
              <a:headEnd/>
              <a:tailEnd/>
            </a:ln>
          </p:spPr>
          <p:txBody>
            <a:bodyPr/>
            <a:lstStyle/>
            <a:p>
              <a:endParaRPr lang="en-CA" dirty="0"/>
            </a:p>
          </p:txBody>
        </p:sp>
        <p:sp>
          <p:nvSpPr>
            <p:cNvPr id="349307" name="Line 123"/>
            <p:cNvSpPr>
              <a:spLocks noChangeShapeType="1"/>
            </p:cNvSpPr>
            <p:nvPr/>
          </p:nvSpPr>
          <p:spPr bwMode="auto">
            <a:xfrm flipV="1">
              <a:off x="4214" y="1299"/>
              <a:ext cx="1" cy="28"/>
            </a:xfrm>
            <a:prstGeom prst="line">
              <a:avLst/>
            </a:prstGeom>
            <a:noFill/>
            <a:ln w="0">
              <a:solidFill>
                <a:srgbClr val="FF0000"/>
              </a:solidFill>
              <a:round/>
              <a:headEnd/>
              <a:tailEnd/>
            </a:ln>
          </p:spPr>
          <p:txBody>
            <a:bodyPr/>
            <a:lstStyle/>
            <a:p>
              <a:endParaRPr lang="en-CA" dirty="0"/>
            </a:p>
          </p:txBody>
        </p:sp>
        <p:sp>
          <p:nvSpPr>
            <p:cNvPr id="349308" name="Line 124"/>
            <p:cNvSpPr>
              <a:spLocks noChangeShapeType="1"/>
            </p:cNvSpPr>
            <p:nvPr/>
          </p:nvSpPr>
          <p:spPr bwMode="auto">
            <a:xfrm flipV="1">
              <a:off x="4259" y="1299"/>
              <a:ext cx="0" cy="28"/>
            </a:xfrm>
            <a:prstGeom prst="line">
              <a:avLst/>
            </a:prstGeom>
            <a:noFill/>
            <a:ln w="0">
              <a:solidFill>
                <a:srgbClr val="FF0000"/>
              </a:solidFill>
              <a:round/>
              <a:headEnd/>
              <a:tailEnd/>
            </a:ln>
          </p:spPr>
          <p:txBody>
            <a:bodyPr/>
            <a:lstStyle/>
            <a:p>
              <a:endParaRPr lang="en-CA" dirty="0"/>
            </a:p>
          </p:txBody>
        </p:sp>
        <p:sp>
          <p:nvSpPr>
            <p:cNvPr id="349309" name="Line 125"/>
            <p:cNvSpPr>
              <a:spLocks noChangeShapeType="1"/>
            </p:cNvSpPr>
            <p:nvPr/>
          </p:nvSpPr>
          <p:spPr bwMode="auto">
            <a:xfrm flipV="1">
              <a:off x="4310" y="1299"/>
              <a:ext cx="1" cy="28"/>
            </a:xfrm>
            <a:prstGeom prst="line">
              <a:avLst/>
            </a:prstGeom>
            <a:noFill/>
            <a:ln w="0">
              <a:solidFill>
                <a:srgbClr val="FF0000"/>
              </a:solidFill>
              <a:round/>
              <a:headEnd/>
              <a:tailEnd/>
            </a:ln>
          </p:spPr>
          <p:txBody>
            <a:bodyPr/>
            <a:lstStyle/>
            <a:p>
              <a:endParaRPr lang="en-CA" dirty="0"/>
            </a:p>
          </p:txBody>
        </p:sp>
        <p:sp>
          <p:nvSpPr>
            <p:cNvPr id="349310" name="Line 126"/>
            <p:cNvSpPr>
              <a:spLocks noChangeShapeType="1"/>
            </p:cNvSpPr>
            <p:nvPr/>
          </p:nvSpPr>
          <p:spPr bwMode="auto">
            <a:xfrm flipV="1">
              <a:off x="4354" y="1299"/>
              <a:ext cx="1" cy="28"/>
            </a:xfrm>
            <a:prstGeom prst="line">
              <a:avLst/>
            </a:prstGeom>
            <a:noFill/>
            <a:ln w="0">
              <a:solidFill>
                <a:srgbClr val="FF0000"/>
              </a:solidFill>
              <a:round/>
              <a:headEnd/>
              <a:tailEnd/>
            </a:ln>
          </p:spPr>
          <p:txBody>
            <a:bodyPr/>
            <a:lstStyle/>
            <a:p>
              <a:endParaRPr lang="en-CA" dirty="0"/>
            </a:p>
          </p:txBody>
        </p:sp>
        <p:sp>
          <p:nvSpPr>
            <p:cNvPr id="349311" name="Line 127"/>
            <p:cNvSpPr>
              <a:spLocks noChangeShapeType="1"/>
            </p:cNvSpPr>
            <p:nvPr/>
          </p:nvSpPr>
          <p:spPr bwMode="auto">
            <a:xfrm flipV="1">
              <a:off x="4399" y="1299"/>
              <a:ext cx="1" cy="28"/>
            </a:xfrm>
            <a:prstGeom prst="line">
              <a:avLst/>
            </a:prstGeom>
            <a:noFill/>
            <a:ln w="0">
              <a:solidFill>
                <a:srgbClr val="FF0000"/>
              </a:solidFill>
              <a:round/>
              <a:headEnd/>
              <a:tailEnd/>
            </a:ln>
          </p:spPr>
          <p:txBody>
            <a:bodyPr/>
            <a:lstStyle/>
            <a:p>
              <a:endParaRPr lang="en-CA" dirty="0"/>
            </a:p>
          </p:txBody>
        </p:sp>
        <p:sp>
          <p:nvSpPr>
            <p:cNvPr id="349312" name="Line 128"/>
            <p:cNvSpPr>
              <a:spLocks noChangeShapeType="1"/>
            </p:cNvSpPr>
            <p:nvPr/>
          </p:nvSpPr>
          <p:spPr bwMode="auto">
            <a:xfrm flipV="1">
              <a:off x="4443" y="1299"/>
              <a:ext cx="1" cy="28"/>
            </a:xfrm>
            <a:prstGeom prst="line">
              <a:avLst/>
            </a:prstGeom>
            <a:noFill/>
            <a:ln w="0">
              <a:solidFill>
                <a:srgbClr val="FF0000"/>
              </a:solidFill>
              <a:round/>
              <a:headEnd/>
              <a:tailEnd/>
            </a:ln>
          </p:spPr>
          <p:txBody>
            <a:bodyPr/>
            <a:lstStyle/>
            <a:p>
              <a:endParaRPr lang="en-CA" dirty="0"/>
            </a:p>
          </p:txBody>
        </p:sp>
        <p:sp>
          <p:nvSpPr>
            <p:cNvPr id="349313" name="Line 129"/>
            <p:cNvSpPr>
              <a:spLocks noChangeShapeType="1"/>
            </p:cNvSpPr>
            <p:nvPr/>
          </p:nvSpPr>
          <p:spPr bwMode="auto">
            <a:xfrm flipV="1">
              <a:off x="4488" y="1299"/>
              <a:ext cx="1" cy="28"/>
            </a:xfrm>
            <a:prstGeom prst="line">
              <a:avLst/>
            </a:prstGeom>
            <a:noFill/>
            <a:ln w="0">
              <a:solidFill>
                <a:srgbClr val="FF0000"/>
              </a:solidFill>
              <a:round/>
              <a:headEnd/>
              <a:tailEnd/>
            </a:ln>
          </p:spPr>
          <p:txBody>
            <a:bodyPr/>
            <a:lstStyle/>
            <a:p>
              <a:endParaRPr lang="en-CA" dirty="0"/>
            </a:p>
          </p:txBody>
        </p:sp>
        <p:sp>
          <p:nvSpPr>
            <p:cNvPr id="349314" name="Line 130"/>
            <p:cNvSpPr>
              <a:spLocks noChangeShapeType="1"/>
            </p:cNvSpPr>
            <p:nvPr/>
          </p:nvSpPr>
          <p:spPr bwMode="auto">
            <a:xfrm flipV="1">
              <a:off x="4531" y="1299"/>
              <a:ext cx="1" cy="28"/>
            </a:xfrm>
            <a:prstGeom prst="line">
              <a:avLst/>
            </a:prstGeom>
            <a:noFill/>
            <a:ln w="0">
              <a:solidFill>
                <a:srgbClr val="FF0000"/>
              </a:solidFill>
              <a:round/>
              <a:headEnd/>
              <a:tailEnd/>
            </a:ln>
          </p:spPr>
          <p:txBody>
            <a:bodyPr/>
            <a:lstStyle/>
            <a:p>
              <a:endParaRPr lang="en-CA" dirty="0"/>
            </a:p>
          </p:txBody>
        </p:sp>
        <p:sp>
          <p:nvSpPr>
            <p:cNvPr id="349315" name="Line 131"/>
            <p:cNvSpPr>
              <a:spLocks noChangeShapeType="1"/>
            </p:cNvSpPr>
            <p:nvPr/>
          </p:nvSpPr>
          <p:spPr bwMode="auto">
            <a:xfrm flipV="1">
              <a:off x="4576" y="1299"/>
              <a:ext cx="1" cy="28"/>
            </a:xfrm>
            <a:prstGeom prst="line">
              <a:avLst/>
            </a:prstGeom>
            <a:noFill/>
            <a:ln w="0">
              <a:solidFill>
                <a:srgbClr val="FF0000"/>
              </a:solidFill>
              <a:round/>
              <a:headEnd/>
              <a:tailEnd/>
            </a:ln>
          </p:spPr>
          <p:txBody>
            <a:bodyPr/>
            <a:lstStyle/>
            <a:p>
              <a:endParaRPr lang="en-CA" dirty="0"/>
            </a:p>
          </p:txBody>
        </p:sp>
        <p:sp>
          <p:nvSpPr>
            <p:cNvPr id="349316" name="Line 132"/>
            <p:cNvSpPr>
              <a:spLocks noChangeShapeType="1"/>
            </p:cNvSpPr>
            <p:nvPr/>
          </p:nvSpPr>
          <p:spPr bwMode="auto">
            <a:xfrm flipV="1">
              <a:off x="4612" y="1299"/>
              <a:ext cx="1" cy="28"/>
            </a:xfrm>
            <a:prstGeom prst="line">
              <a:avLst/>
            </a:prstGeom>
            <a:noFill/>
            <a:ln w="0">
              <a:solidFill>
                <a:srgbClr val="FF0000"/>
              </a:solidFill>
              <a:round/>
              <a:headEnd/>
              <a:tailEnd/>
            </a:ln>
          </p:spPr>
          <p:txBody>
            <a:bodyPr/>
            <a:lstStyle/>
            <a:p>
              <a:endParaRPr lang="en-CA" dirty="0"/>
            </a:p>
          </p:txBody>
        </p:sp>
        <p:sp>
          <p:nvSpPr>
            <p:cNvPr id="349317" name="Line 133"/>
            <p:cNvSpPr>
              <a:spLocks noChangeShapeType="1"/>
            </p:cNvSpPr>
            <p:nvPr/>
          </p:nvSpPr>
          <p:spPr bwMode="auto">
            <a:xfrm flipV="1">
              <a:off x="4649" y="1299"/>
              <a:ext cx="1" cy="28"/>
            </a:xfrm>
            <a:prstGeom prst="line">
              <a:avLst/>
            </a:prstGeom>
            <a:noFill/>
            <a:ln w="0">
              <a:solidFill>
                <a:srgbClr val="FF0000"/>
              </a:solidFill>
              <a:round/>
              <a:headEnd/>
              <a:tailEnd/>
            </a:ln>
          </p:spPr>
          <p:txBody>
            <a:bodyPr/>
            <a:lstStyle/>
            <a:p>
              <a:endParaRPr lang="en-CA" dirty="0"/>
            </a:p>
          </p:txBody>
        </p:sp>
        <p:sp>
          <p:nvSpPr>
            <p:cNvPr id="349318" name="Line 134"/>
            <p:cNvSpPr>
              <a:spLocks noChangeShapeType="1"/>
            </p:cNvSpPr>
            <p:nvPr/>
          </p:nvSpPr>
          <p:spPr bwMode="auto">
            <a:xfrm flipV="1">
              <a:off x="4686" y="1299"/>
              <a:ext cx="1" cy="28"/>
            </a:xfrm>
            <a:prstGeom prst="line">
              <a:avLst/>
            </a:prstGeom>
            <a:noFill/>
            <a:ln w="0">
              <a:solidFill>
                <a:srgbClr val="FF0000"/>
              </a:solidFill>
              <a:round/>
              <a:headEnd/>
              <a:tailEnd/>
            </a:ln>
          </p:spPr>
          <p:txBody>
            <a:bodyPr/>
            <a:lstStyle/>
            <a:p>
              <a:endParaRPr lang="en-CA" dirty="0"/>
            </a:p>
          </p:txBody>
        </p:sp>
        <p:sp>
          <p:nvSpPr>
            <p:cNvPr id="349319" name="Line 135"/>
            <p:cNvSpPr>
              <a:spLocks noChangeShapeType="1"/>
            </p:cNvSpPr>
            <p:nvPr/>
          </p:nvSpPr>
          <p:spPr bwMode="auto">
            <a:xfrm flipV="1">
              <a:off x="4724" y="1299"/>
              <a:ext cx="0" cy="28"/>
            </a:xfrm>
            <a:prstGeom prst="line">
              <a:avLst/>
            </a:prstGeom>
            <a:noFill/>
            <a:ln w="0">
              <a:solidFill>
                <a:srgbClr val="FF0000"/>
              </a:solidFill>
              <a:round/>
              <a:headEnd/>
              <a:tailEnd/>
            </a:ln>
          </p:spPr>
          <p:txBody>
            <a:bodyPr/>
            <a:lstStyle/>
            <a:p>
              <a:endParaRPr lang="en-CA" dirty="0"/>
            </a:p>
          </p:txBody>
        </p:sp>
        <p:sp>
          <p:nvSpPr>
            <p:cNvPr id="349320" name="Line 136"/>
            <p:cNvSpPr>
              <a:spLocks noChangeShapeType="1"/>
            </p:cNvSpPr>
            <p:nvPr/>
          </p:nvSpPr>
          <p:spPr bwMode="auto">
            <a:xfrm flipV="1">
              <a:off x="4760" y="1299"/>
              <a:ext cx="1" cy="28"/>
            </a:xfrm>
            <a:prstGeom prst="line">
              <a:avLst/>
            </a:prstGeom>
            <a:noFill/>
            <a:ln w="0">
              <a:solidFill>
                <a:srgbClr val="FF0000"/>
              </a:solidFill>
              <a:round/>
              <a:headEnd/>
              <a:tailEnd/>
            </a:ln>
          </p:spPr>
          <p:txBody>
            <a:bodyPr/>
            <a:lstStyle/>
            <a:p>
              <a:endParaRPr lang="en-CA" dirty="0"/>
            </a:p>
          </p:txBody>
        </p:sp>
        <p:sp>
          <p:nvSpPr>
            <p:cNvPr id="349321" name="Line 137"/>
            <p:cNvSpPr>
              <a:spLocks noChangeShapeType="1"/>
            </p:cNvSpPr>
            <p:nvPr/>
          </p:nvSpPr>
          <p:spPr bwMode="auto">
            <a:xfrm flipV="1">
              <a:off x="4805" y="1299"/>
              <a:ext cx="1" cy="28"/>
            </a:xfrm>
            <a:prstGeom prst="line">
              <a:avLst/>
            </a:prstGeom>
            <a:noFill/>
            <a:ln w="0">
              <a:solidFill>
                <a:srgbClr val="FF0000"/>
              </a:solidFill>
              <a:round/>
              <a:headEnd/>
              <a:tailEnd/>
            </a:ln>
          </p:spPr>
          <p:txBody>
            <a:bodyPr/>
            <a:lstStyle/>
            <a:p>
              <a:endParaRPr lang="en-CA" dirty="0"/>
            </a:p>
          </p:txBody>
        </p:sp>
        <p:sp>
          <p:nvSpPr>
            <p:cNvPr id="349322" name="Line 138"/>
            <p:cNvSpPr>
              <a:spLocks noChangeShapeType="1"/>
            </p:cNvSpPr>
            <p:nvPr/>
          </p:nvSpPr>
          <p:spPr bwMode="auto">
            <a:xfrm flipV="1">
              <a:off x="4842" y="1299"/>
              <a:ext cx="0" cy="28"/>
            </a:xfrm>
            <a:prstGeom prst="line">
              <a:avLst/>
            </a:prstGeom>
            <a:noFill/>
            <a:ln w="0">
              <a:solidFill>
                <a:srgbClr val="FF0000"/>
              </a:solidFill>
              <a:round/>
              <a:headEnd/>
              <a:tailEnd/>
            </a:ln>
          </p:spPr>
          <p:txBody>
            <a:bodyPr/>
            <a:lstStyle/>
            <a:p>
              <a:endParaRPr lang="en-CA" dirty="0"/>
            </a:p>
          </p:txBody>
        </p:sp>
        <p:sp>
          <p:nvSpPr>
            <p:cNvPr id="349323" name="Line 139"/>
            <p:cNvSpPr>
              <a:spLocks noChangeShapeType="1"/>
            </p:cNvSpPr>
            <p:nvPr/>
          </p:nvSpPr>
          <p:spPr bwMode="auto">
            <a:xfrm flipV="1">
              <a:off x="4886" y="1299"/>
              <a:ext cx="1" cy="28"/>
            </a:xfrm>
            <a:prstGeom prst="line">
              <a:avLst/>
            </a:prstGeom>
            <a:noFill/>
            <a:ln w="0">
              <a:solidFill>
                <a:srgbClr val="FF0000"/>
              </a:solidFill>
              <a:round/>
              <a:headEnd/>
              <a:tailEnd/>
            </a:ln>
          </p:spPr>
          <p:txBody>
            <a:bodyPr/>
            <a:lstStyle/>
            <a:p>
              <a:endParaRPr lang="en-CA" dirty="0"/>
            </a:p>
          </p:txBody>
        </p:sp>
        <p:sp>
          <p:nvSpPr>
            <p:cNvPr id="349324" name="Rectangle 140"/>
            <p:cNvSpPr>
              <a:spLocks noChangeArrowheads="1"/>
            </p:cNvSpPr>
            <p:nvPr/>
          </p:nvSpPr>
          <p:spPr bwMode="auto">
            <a:xfrm rot="16200000">
              <a:off x="5109" y="1204"/>
              <a:ext cx="513" cy="271"/>
            </a:xfrm>
            <a:prstGeom prst="rect">
              <a:avLst/>
            </a:prstGeom>
            <a:noFill/>
            <a:ln w="9525">
              <a:noFill/>
              <a:miter lim="800000"/>
              <a:headEnd/>
              <a:tailEnd/>
            </a:ln>
          </p:spPr>
          <p:txBody>
            <a:bodyPr wrap="none" lIns="0" tIns="0" rIns="0" bIns="0">
              <a:spAutoFit/>
            </a:bodyPr>
            <a:lstStyle/>
            <a:p>
              <a:r>
                <a:rPr lang="en-US" sz="1400" b="1" dirty="0">
                  <a:solidFill>
                    <a:srgbClr val="000000"/>
                  </a:solidFill>
                  <a:latin typeface="Helvetica" pitchFamily="34" charset="0"/>
                </a:rPr>
                <a:t>Actuator</a:t>
              </a:r>
            </a:p>
            <a:p>
              <a:r>
                <a:rPr lang="en-US" sz="1400" b="1" dirty="0">
                  <a:solidFill>
                    <a:srgbClr val="000000"/>
                  </a:solidFill>
                  <a:latin typeface="Helvetica" pitchFamily="34" charset="0"/>
                </a:rPr>
                <a:t>Setpoints</a:t>
              </a:r>
              <a:endParaRPr lang="en-US" b="1" dirty="0"/>
            </a:p>
          </p:txBody>
        </p:sp>
        <p:sp>
          <p:nvSpPr>
            <p:cNvPr id="349325" name="Line 141"/>
            <p:cNvSpPr>
              <a:spLocks noChangeShapeType="1"/>
            </p:cNvSpPr>
            <p:nvPr/>
          </p:nvSpPr>
          <p:spPr bwMode="auto">
            <a:xfrm>
              <a:off x="645" y="965"/>
              <a:ext cx="4248" cy="1"/>
            </a:xfrm>
            <a:prstGeom prst="line">
              <a:avLst/>
            </a:prstGeom>
            <a:noFill/>
            <a:ln w="0">
              <a:solidFill>
                <a:srgbClr val="000000"/>
              </a:solidFill>
              <a:round/>
              <a:headEnd/>
              <a:tailEnd/>
            </a:ln>
          </p:spPr>
          <p:txBody>
            <a:bodyPr/>
            <a:lstStyle/>
            <a:p>
              <a:endParaRPr lang="en-CA" dirty="0"/>
            </a:p>
          </p:txBody>
        </p:sp>
        <p:sp>
          <p:nvSpPr>
            <p:cNvPr id="349326" name="Freeform 142"/>
            <p:cNvSpPr>
              <a:spLocks/>
            </p:cNvSpPr>
            <p:nvPr/>
          </p:nvSpPr>
          <p:spPr bwMode="auto">
            <a:xfrm>
              <a:off x="645" y="965"/>
              <a:ext cx="4248" cy="696"/>
            </a:xfrm>
            <a:custGeom>
              <a:avLst/>
              <a:gdLst/>
              <a:ahLst/>
              <a:cxnLst>
                <a:cxn ang="0">
                  <a:pos x="0" y="169"/>
                </a:cxn>
                <a:cxn ang="0">
                  <a:pos x="576" y="169"/>
                </a:cxn>
                <a:cxn ang="0">
                  <a:pos x="576" y="0"/>
                </a:cxn>
              </a:cxnLst>
              <a:rect l="0" t="0" r="r" b="b"/>
              <a:pathLst>
                <a:path w="576" h="169">
                  <a:moveTo>
                    <a:pt x="0" y="169"/>
                  </a:moveTo>
                  <a:lnTo>
                    <a:pt x="576" y="169"/>
                  </a:lnTo>
                  <a:lnTo>
                    <a:pt x="576" y="0"/>
                  </a:lnTo>
                </a:path>
              </a:pathLst>
            </a:custGeom>
            <a:noFill/>
            <a:ln w="0">
              <a:solidFill>
                <a:srgbClr val="000000"/>
              </a:solidFill>
              <a:prstDash val="solid"/>
              <a:round/>
              <a:headEnd/>
              <a:tailEnd/>
            </a:ln>
          </p:spPr>
          <p:txBody>
            <a:bodyPr/>
            <a:lstStyle/>
            <a:p>
              <a:endParaRPr lang="en-CA" dirty="0"/>
            </a:p>
          </p:txBody>
        </p:sp>
        <p:sp>
          <p:nvSpPr>
            <p:cNvPr id="349327" name="Line 143"/>
            <p:cNvSpPr>
              <a:spLocks noChangeShapeType="1"/>
            </p:cNvSpPr>
            <p:nvPr/>
          </p:nvSpPr>
          <p:spPr bwMode="auto">
            <a:xfrm flipV="1">
              <a:off x="645" y="965"/>
              <a:ext cx="1" cy="696"/>
            </a:xfrm>
            <a:prstGeom prst="line">
              <a:avLst/>
            </a:prstGeom>
            <a:noFill/>
            <a:ln w="0">
              <a:solidFill>
                <a:srgbClr val="000000"/>
              </a:solidFill>
              <a:round/>
              <a:headEnd/>
              <a:tailEnd/>
            </a:ln>
          </p:spPr>
          <p:txBody>
            <a:bodyPr/>
            <a:lstStyle/>
            <a:p>
              <a:endParaRPr lang="en-CA" dirty="0"/>
            </a:p>
          </p:txBody>
        </p:sp>
        <p:sp>
          <p:nvSpPr>
            <p:cNvPr id="349328" name="Freeform 144"/>
            <p:cNvSpPr>
              <a:spLocks/>
            </p:cNvSpPr>
            <p:nvPr/>
          </p:nvSpPr>
          <p:spPr bwMode="auto">
            <a:xfrm>
              <a:off x="645" y="965"/>
              <a:ext cx="4248" cy="696"/>
            </a:xfrm>
            <a:custGeom>
              <a:avLst/>
              <a:gdLst/>
              <a:ahLst/>
              <a:cxnLst>
                <a:cxn ang="0">
                  <a:pos x="0" y="169"/>
                </a:cxn>
                <a:cxn ang="0">
                  <a:pos x="576" y="169"/>
                </a:cxn>
                <a:cxn ang="0">
                  <a:pos x="576" y="0"/>
                </a:cxn>
              </a:cxnLst>
              <a:rect l="0" t="0" r="r" b="b"/>
              <a:pathLst>
                <a:path w="576" h="169">
                  <a:moveTo>
                    <a:pt x="0" y="169"/>
                  </a:moveTo>
                  <a:lnTo>
                    <a:pt x="576" y="169"/>
                  </a:lnTo>
                  <a:lnTo>
                    <a:pt x="576" y="0"/>
                  </a:lnTo>
                </a:path>
              </a:pathLst>
            </a:custGeom>
            <a:noFill/>
            <a:ln w="0">
              <a:solidFill>
                <a:srgbClr val="000000"/>
              </a:solidFill>
              <a:prstDash val="solid"/>
              <a:round/>
              <a:headEnd/>
              <a:tailEnd/>
            </a:ln>
          </p:spPr>
          <p:txBody>
            <a:bodyPr/>
            <a:lstStyle/>
            <a:p>
              <a:endParaRPr lang="en-CA" dirty="0"/>
            </a:p>
          </p:txBody>
        </p:sp>
        <p:sp>
          <p:nvSpPr>
            <p:cNvPr id="349329" name="Line 145"/>
            <p:cNvSpPr>
              <a:spLocks noChangeShapeType="1"/>
            </p:cNvSpPr>
            <p:nvPr/>
          </p:nvSpPr>
          <p:spPr bwMode="auto">
            <a:xfrm flipV="1">
              <a:off x="645" y="1635"/>
              <a:ext cx="1" cy="26"/>
            </a:xfrm>
            <a:prstGeom prst="line">
              <a:avLst/>
            </a:prstGeom>
            <a:noFill/>
            <a:ln w="0">
              <a:solidFill>
                <a:srgbClr val="000000"/>
              </a:solidFill>
              <a:round/>
              <a:headEnd/>
              <a:tailEnd/>
            </a:ln>
          </p:spPr>
          <p:txBody>
            <a:bodyPr/>
            <a:lstStyle/>
            <a:p>
              <a:endParaRPr lang="en-CA" dirty="0"/>
            </a:p>
          </p:txBody>
        </p:sp>
        <p:sp>
          <p:nvSpPr>
            <p:cNvPr id="349330" name="Line 146"/>
            <p:cNvSpPr>
              <a:spLocks noChangeShapeType="1"/>
            </p:cNvSpPr>
            <p:nvPr/>
          </p:nvSpPr>
          <p:spPr bwMode="auto">
            <a:xfrm>
              <a:off x="645" y="965"/>
              <a:ext cx="1" cy="25"/>
            </a:xfrm>
            <a:prstGeom prst="line">
              <a:avLst/>
            </a:prstGeom>
            <a:noFill/>
            <a:ln w="0">
              <a:solidFill>
                <a:srgbClr val="000000"/>
              </a:solidFill>
              <a:round/>
              <a:headEnd/>
              <a:tailEnd/>
            </a:ln>
          </p:spPr>
          <p:txBody>
            <a:bodyPr/>
            <a:lstStyle/>
            <a:p>
              <a:endParaRPr lang="en-CA" dirty="0"/>
            </a:p>
          </p:txBody>
        </p:sp>
        <p:sp>
          <p:nvSpPr>
            <p:cNvPr id="349331" name="Line 147"/>
            <p:cNvSpPr>
              <a:spLocks noChangeShapeType="1"/>
            </p:cNvSpPr>
            <p:nvPr/>
          </p:nvSpPr>
          <p:spPr bwMode="auto">
            <a:xfrm flipV="1">
              <a:off x="1250" y="1635"/>
              <a:ext cx="1" cy="26"/>
            </a:xfrm>
            <a:prstGeom prst="line">
              <a:avLst/>
            </a:prstGeom>
            <a:noFill/>
            <a:ln w="0">
              <a:solidFill>
                <a:srgbClr val="000000"/>
              </a:solidFill>
              <a:round/>
              <a:headEnd/>
              <a:tailEnd/>
            </a:ln>
          </p:spPr>
          <p:txBody>
            <a:bodyPr/>
            <a:lstStyle/>
            <a:p>
              <a:endParaRPr lang="en-CA" dirty="0"/>
            </a:p>
          </p:txBody>
        </p:sp>
        <p:sp>
          <p:nvSpPr>
            <p:cNvPr id="349332" name="Line 148"/>
            <p:cNvSpPr>
              <a:spLocks noChangeShapeType="1"/>
            </p:cNvSpPr>
            <p:nvPr/>
          </p:nvSpPr>
          <p:spPr bwMode="auto">
            <a:xfrm>
              <a:off x="1250" y="965"/>
              <a:ext cx="1" cy="25"/>
            </a:xfrm>
            <a:prstGeom prst="line">
              <a:avLst/>
            </a:prstGeom>
            <a:noFill/>
            <a:ln w="0">
              <a:solidFill>
                <a:srgbClr val="000000"/>
              </a:solidFill>
              <a:round/>
              <a:headEnd/>
              <a:tailEnd/>
            </a:ln>
          </p:spPr>
          <p:txBody>
            <a:bodyPr/>
            <a:lstStyle/>
            <a:p>
              <a:endParaRPr lang="en-CA" dirty="0"/>
            </a:p>
          </p:txBody>
        </p:sp>
        <p:sp>
          <p:nvSpPr>
            <p:cNvPr id="349333" name="Line 149"/>
            <p:cNvSpPr>
              <a:spLocks noChangeShapeType="1"/>
            </p:cNvSpPr>
            <p:nvPr/>
          </p:nvSpPr>
          <p:spPr bwMode="auto">
            <a:xfrm flipV="1">
              <a:off x="1855" y="1635"/>
              <a:ext cx="1" cy="26"/>
            </a:xfrm>
            <a:prstGeom prst="line">
              <a:avLst/>
            </a:prstGeom>
            <a:noFill/>
            <a:ln w="0">
              <a:solidFill>
                <a:srgbClr val="000000"/>
              </a:solidFill>
              <a:round/>
              <a:headEnd/>
              <a:tailEnd/>
            </a:ln>
          </p:spPr>
          <p:txBody>
            <a:bodyPr/>
            <a:lstStyle/>
            <a:p>
              <a:endParaRPr lang="en-CA" dirty="0"/>
            </a:p>
          </p:txBody>
        </p:sp>
        <p:sp>
          <p:nvSpPr>
            <p:cNvPr id="349334" name="Line 150"/>
            <p:cNvSpPr>
              <a:spLocks noChangeShapeType="1"/>
            </p:cNvSpPr>
            <p:nvPr/>
          </p:nvSpPr>
          <p:spPr bwMode="auto">
            <a:xfrm>
              <a:off x="1855" y="965"/>
              <a:ext cx="1" cy="25"/>
            </a:xfrm>
            <a:prstGeom prst="line">
              <a:avLst/>
            </a:prstGeom>
            <a:noFill/>
            <a:ln w="0">
              <a:solidFill>
                <a:srgbClr val="000000"/>
              </a:solidFill>
              <a:round/>
              <a:headEnd/>
              <a:tailEnd/>
            </a:ln>
          </p:spPr>
          <p:txBody>
            <a:bodyPr/>
            <a:lstStyle/>
            <a:p>
              <a:endParaRPr lang="en-CA" dirty="0"/>
            </a:p>
          </p:txBody>
        </p:sp>
        <p:sp>
          <p:nvSpPr>
            <p:cNvPr id="349335" name="Line 151"/>
            <p:cNvSpPr>
              <a:spLocks noChangeShapeType="1"/>
            </p:cNvSpPr>
            <p:nvPr/>
          </p:nvSpPr>
          <p:spPr bwMode="auto">
            <a:xfrm flipV="1">
              <a:off x="2452" y="1635"/>
              <a:ext cx="1" cy="26"/>
            </a:xfrm>
            <a:prstGeom prst="line">
              <a:avLst/>
            </a:prstGeom>
            <a:noFill/>
            <a:ln w="0">
              <a:solidFill>
                <a:srgbClr val="000000"/>
              </a:solidFill>
              <a:round/>
              <a:headEnd/>
              <a:tailEnd/>
            </a:ln>
          </p:spPr>
          <p:txBody>
            <a:bodyPr/>
            <a:lstStyle/>
            <a:p>
              <a:endParaRPr lang="en-CA" dirty="0"/>
            </a:p>
          </p:txBody>
        </p:sp>
        <p:sp>
          <p:nvSpPr>
            <p:cNvPr id="349336" name="Line 152"/>
            <p:cNvSpPr>
              <a:spLocks noChangeShapeType="1"/>
            </p:cNvSpPr>
            <p:nvPr/>
          </p:nvSpPr>
          <p:spPr bwMode="auto">
            <a:xfrm>
              <a:off x="2452" y="965"/>
              <a:ext cx="1" cy="25"/>
            </a:xfrm>
            <a:prstGeom prst="line">
              <a:avLst/>
            </a:prstGeom>
            <a:noFill/>
            <a:ln w="0">
              <a:solidFill>
                <a:srgbClr val="000000"/>
              </a:solidFill>
              <a:round/>
              <a:headEnd/>
              <a:tailEnd/>
            </a:ln>
          </p:spPr>
          <p:txBody>
            <a:bodyPr/>
            <a:lstStyle/>
            <a:p>
              <a:endParaRPr lang="en-CA" dirty="0"/>
            </a:p>
          </p:txBody>
        </p:sp>
        <p:sp>
          <p:nvSpPr>
            <p:cNvPr id="349337" name="Line 153"/>
            <p:cNvSpPr>
              <a:spLocks noChangeShapeType="1"/>
            </p:cNvSpPr>
            <p:nvPr/>
          </p:nvSpPr>
          <p:spPr bwMode="auto">
            <a:xfrm flipV="1">
              <a:off x="3056" y="1635"/>
              <a:ext cx="1" cy="26"/>
            </a:xfrm>
            <a:prstGeom prst="line">
              <a:avLst/>
            </a:prstGeom>
            <a:noFill/>
            <a:ln w="0">
              <a:solidFill>
                <a:srgbClr val="000000"/>
              </a:solidFill>
              <a:round/>
              <a:headEnd/>
              <a:tailEnd/>
            </a:ln>
          </p:spPr>
          <p:txBody>
            <a:bodyPr/>
            <a:lstStyle/>
            <a:p>
              <a:endParaRPr lang="en-CA" dirty="0"/>
            </a:p>
          </p:txBody>
        </p:sp>
        <p:sp>
          <p:nvSpPr>
            <p:cNvPr id="349338" name="Line 154"/>
            <p:cNvSpPr>
              <a:spLocks noChangeShapeType="1"/>
            </p:cNvSpPr>
            <p:nvPr/>
          </p:nvSpPr>
          <p:spPr bwMode="auto">
            <a:xfrm>
              <a:off x="3056" y="965"/>
              <a:ext cx="1" cy="25"/>
            </a:xfrm>
            <a:prstGeom prst="line">
              <a:avLst/>
            </a:prstGeom>
            <a:noFill/>
            <a:ln w="0">
              <a:solidFill>
                <a:srgbClr val="000000"/>
              </a:solidFill>
              <a:round/>
              <a:headEnd/>
              <a:tailEnd/>
            </a:ln>
          </p:spPr>
          <p:txBody>
            <a:bodyPr/>
            <a:lstStyle/>
            <a:p>
              <a:endParaRPr lang="en-CA" dirty="0"/>
            </a:p>
          </p:txBody>
        </p:sp>
        <p:sp>
          <p:nvSpPr>
            <p:cNvPr id="349339" name="Line 155"/>
            <p:cNvSpPr>
              <a:spLocks noChangeShapeType="1"/>
            </p:cNvSpPr>
            <p:nvPr/>
          </p:nvSpPr>
          <p:spPr bwMode="auto">
            <a:xfrm flipV="1">
              <a:off x="3661" y="1635"/>
              <a:ext cx="1" cy="26"/>
            </a:xfrm>
            <a:prstGeom prst="line">
              <a:avLst/>
            </a:prstGeom>
            <a:noFill/>
            <a:ln w="0">
              <a:solidFill>
                <a:srgbClr val="000000"/>
              </a:solidFill>
              <a:round/>
              <a:headEnd/>
              <a:tailEnd/>
            </a:ln>
          </p:spPr>
          <p:txBody>
            <a:bodyPr/>
            <a:lstStyle/>
            <a:p>
              <a:endParaRPr lang="en-CA" dirty="0"/>
            </a:p>
          </p:txBody>
        </p:sp>
        <p:sp>
          <p:nvSpPr>
            <p:cNvPr id="349340" name="Line 156"/>
            <p:cNvSpPr>
              <a:spLocks noChangeShapeType="1"/>
            </p:cNvSpPr>
            <p:nvPr/>
          </p:nvSpPr>
          <p:spPr bwMode="auto">
            <a:xfrm>
              <a:off x="3661" y="965"/>
              <a:ext cx="1" cy="25"/>
            </a:xfrm>
            <a:prstGeom prst="line">
              <a:avLst/>
            </a:prstGeom>
            <a:noFill/>
            <a:ln w="0">
              <a:solidFill>
                <a:srgbClr val="000000"/>
              </a:solidFill>
              <a:round/>
              <a:headEnd/>
              <a:tailEnd/>
            </a:ln>
          </p:spPr>
          <p:txBody>
            <a:bodyPr/>
            <a:lstStyle/>
            <a:p>
              <a:endParaRPr lang="en-CA" dirty="0"/>
            </a:p>
          </p:txBody>
        </p:sp>
        <p:sp>
          <p:nvSpPr>
            <p:cNvPr id="349341" name="Line 157"/>
            <p:cNvSpPr>
              <a:spLocks noChangeShapeType="1"/>
            </p:cNvSpPr>
            <p:nvPr/>
          </p:nvSpPr>
          <p:spPr bwMode="auto">
            <a:xfrm flipV="1">
              <a:off x="4265" y="1635"/>
              <a:ext cx="1" cy="26"/>
            </a:xfrm>
            <a:prstGeom prst="line">
              <a:avLst/>
            </a:prstGeom>
            <a:noFill/>
            <a:ln w="0">
              <a:solidFill>
                <a:srgbClr val="000000"/>
              </a:solidFill>
              <a:round/>
              <a:headEnd/>
              <a:tailEnd/>
            </a:ln>
          </p:spPr>
          <p:txBody>
            <a:bodyPr/>
            <a:lstStyle/>
            <a:p>
              <a:endParaRPr lang="en-CA" dirty="0"/>
            </a:p>
          </p:txBody>
        </p:sp>
        <p:sp>
          <p:nvSpPr>
            <p:cNvPr id="349342" name="Line 158"/>
            <p:cNvSpPr>
              <a:spLocks noChangeShapeType="1"/>
            </p:cNvSpPr>
            <p:nvPr/>
          </p:nvSpPr>
          <p:spPr bwMode="auto">
            <a:xfrm>
              <a:off x="4265" y="965"/>
              <a:ext cx="1" cy="25"/>
            </a:xfrm>
            <a:prstGeom prst="line">
              <a:avLst/>
            </a:prstGeom>
            <a:noFill/>
            <a:ln w="0">
              <a:solidFill>
                <a:srgbClr val="000000"/>
              </a:solidFill>
              <a:round/>
              <a:headEnd/>
              <a:tailEnd/>
            </a:ln>
          </p:spPr>
          <p:txBody>
            <a:bodyPr/>
            <a:lstStyle/>
            <a:p>
              <a:endParaRPr lang="en-CA" dirty="0"/>
            </a:p>
          </p:txBody>
        </p:sp>
        <p:sp>
          <p:nvSpPr>
            <p:cNvPr id="349343" name="Line 159"/>
            <p:cNvSpPr>
              <a:spLocks noChangeShapeType="1"/>
            </p:cNvSpPr>
            <p:nvPr/>
          </p:nvSpPr>
          <p:spPr bwMode="auto">
            <a:xfrm flipV="1">
              <a:off x="4871" y="1635"/>
              <a:ext cx="1" cy="26"/>
            </a:xfrm>
            <a:prstGeom prst="line">
              <a:avLst/>
            </a:prstGeom>
            <a:noFill/>
            <a:ln w="0">
              <a:solidFill>
                <a:srgbClr val="000000"/>
              </a:solidFill>
              <a:round/>
              <a:headEnd/>
              <a:tailEnd/>
            </a:ln>
          </p:spPr>
          <p:txBody>
            <a:bodyPr/>
            <a:lstStyle/>
            <a:p>
              <a:endParaRPr lang="en-CA" dirty="0"/>
            </a:p>
          </p:txBody>
        </p:sp>
        <p:sp>
          <p:nvSpPr>
            <p:cNvPr id="349344" name="Line 160"/>
            <p:cNvSpPr>
              <a:spLocks noChangeShapeType="1"/>
            </p:cNvSpPr>
            <p:nvPr/>
          </p:nvSpPr>
          <p:spPr bwMode="auto">
            <a:xfrm>
              <a:off x="4871" y="965"/>
              <a:ext cx="1" cy="25"/>
            </a:xfrm>
            <a:prstGeom prst="line">
              <a:avLst/>
            </a:prstGeom>
            <a:noFill/>
            <a:ln w="0">
              <a:solidFill>
                <a:srgbClr val="000000"/>
              </a:solidFill>
              <a:round/>
              <a:headEnd/>
              <a:tailEnd/>
            </a:ln>
          </p:spPr>
          <p:txBody>
            <a:bodyPr/>
            <a:lstStyle/>
            <a:p>
              <a:endParaRPr lang="en-CA" dirty="0"/>
            </a:p>
          </p:txBody>
        </p:sp>
        <p:sp>
          <p:nvSpPr>
            <p:cNvPr id="349345" name="Line 161"/>
            <p:cNvSpPr>
              <a:spLocks noChangeShapeType="1"/>
            </p:cNvSpPr>
            <p:nvPr/>
          </p:nvSpPr>
          <p:spPr bwMode="auto">
            <a:xfrm flipH="1">
              <a:off x="4848" y="1661"/>
              <a:ext cx="45" cy="0"/>
            </a:xfrm>
            <a:prstGeom prst="line">
              <a:avLst/>
            </a:prstGeom>
            <a:noFill/>
            <a:ln w="0">
              <a:solidFill>
                <a:srgbClr val="000000"/>
              </a:solidFill>
              <a:round/>
              <a:headEnd/>
              <a:tailEnd/>
            </a:ln>
          </p:spPr>
          <p:txBody>
            <a:bodyPr/>
            <a:lstStyle/>
            <a:p>
              <a:endParaRPr lang="en-CA" dirty="0"/>
            </a:p>
          </p:txBody>
        </p:sp>
        <p:sp>
          <p:nvSpPr>
            <p:cNvPr id="349346" name="Line 162"/>
            <p:cNvSpPr>
              <a:spLocks noChangeShapeType="1"/>
            </p:cNvSpPr>
            <p:nvPr/>
          </p:nvSpPr>
          <p:spPr bwMode="auto">
            <a:xfrm>
              <a:off x="645" y="1661"/>
              <a:ext cx="44" cy="0"/>
            </a:xfrm>
            <a:prstGeom prst="line">
              <a:avLst/>
            </a:prstGeom>
            <a:noFill/>
            <a:ln w="0">
              <a:solidFill>
                <a:srgbClr val="000000"/>
              </a:solidFill>
              <a:round/>
              <a:headEnd/>
              <a:tailEnd/>
            </a:ln>
          </p:spPr>
          <p:txBody>
            <a:bodyPr/>
            <a:lstStyle/>
            <a:p>
              <a:endParaRPr lang="en-CA" dirty="0"/>
            </a:p>
          </p:txBody>
        </p:sp>
        <p:sp>
          <p:nvSpPr>
            <p:cNvPr id="349347" name="Rectangle 163"/>
            <p:cNvSpPr>
              <a:spLocks noChangeArrowheads="1"/>
            </p:cNvSpPr>
            <p:nvPr/>
          </p:nvSpPr>
          <p:spPr bwMode="auto">
            <a:xfrm>
              <a:off x="4922" y="1629"/>
              <a:ext cx="225" cy="136"/>
            </a:xfrm>
            <a:prstGeom prst="rect">
              <a:avLst/>
            </a:prstGeom>
            <a:noFill/>
            <a:ln w="9525">
              <a:noFill/>
              <a:miter lim="800000"/>
              <a:headEnd/>
              <a:tailEnd/>
            </a:ln>
          </p:spPr>
          <p:txBody>
            <a:bodyPr wrap="none" lIns="0" tIns="0" rIns="0" bIns="0">
              <a:spAutoFit/>
            </a:bodyPr>
            <a:lstStyle/>
            <a:p>
              <a:r>
                <a:rPr lang="en-US" sz="1400" dirty="0">
                  <a:solidFill>
                    <a:srgbClr val="000000"/>
                  </a:solidFill>
                  <a:latin typeface="Helvetica" pitchFamily="34" charset="0"/>
                </a:rPr>
                <a:t>-108</a:t>
              </a:r>
              <a:endParaRPr lang="en-US" dirty="0"/>
            </a:p>
          </p:txBody>
        </p:sp>
        <p:sp>
          <p:nvSpPr>
            <p:cNvPr id="349348" name="Line 164"/>
            <p:cNvSpPr>
              <a:spLocks noChangeShapeType="1"/>
            </p:cNvSpPr>
            <p:nvPr/>
          </p:nvSpPr>
          <p:spPr bwMode="auto">
            <a:xfrm flipH="1">
              <a:off x="4848" y="1488"/>
              <a:ext cx="45" cy="0"/>
            </a:xfrm>
            <a:prstGeom prst="line">
              <a:avLst/>
            </a:prstGeom>
            <a:noFill/>
            <a:ln w="0">
              <a:solidFill>
                <a:srgbClr val="000000"/>
              </a:solidFill>
              <a:round/>
              <a:headEnd/>
              <a:tailEnd/>
            </a:ln>
          </p:spPr>
          <p:txBody>
            <a:bodyPr/>
            <a:lstStyle/>
            <a:p>
              <a:endParaRPr lang="en-CA" dirty="0"/>
            </a:p>
          </p:txBody>
        </p:sp>
        <p:sp>
          <p:nvSpPr>
            <p:cNvPr id="349349" name="Line 165"/>
            <p:cNvSpPr>
              <a:spLocks noChangeShapeType="1"/>
            </p:cNvSpPr>
            <p:nvPr/>
          </p:nvSpPr>
          <p:spPr bwMode="auto">
            <a:xfrm>
              <a:off x="645" y="1488"/>
              <a:ext cx="44" cy="0"/>
            </a:xfrm>
            <a:prstGeom prst="line">
              <a:avLst/>
            </a:prstGeom>
            <a:noFill/>
            <a:ln w="0">
              <a:solidFill>
                <a:srgbClr val="000000"/>
              </a:solidFill>
              <a:round/>
              <a:headEnd/>
              <a:tailEnd/>
            </a:ln>
          </p:spPr>
          <p:txBody>
            <a:bodyPr/>
            <a:lstStyle/>
            <a:p>
              <a:endParaRPr lang="en-CA" dirty="0"/>
            </a:p>
          </p:txBody>
        </p:sp>
        <p:sp>
          <p:nvSpPr>
            <p:cNvPr id="349350" name="Rectangle 166"/>
            <p:cNvSpPr>
              <a:spLocks noChangeArrowheads="1"/>
            </p:cNvSpPr>
            <p:nvPr/>
          </p:nvSpPr>
          <p:spPr bwMode="auto">
            <a:xfrm>
              <a:off x="4922" y="1455"/>
              <a:ext cx="163" cy="136"/>
            </a:xfrm>
            <a:prstGeom prst="rect">
              <a:avLst/>
            </a:prstGeom>
            <a:noFill/>
            <a:ln w="9525">
              <a:noFill/>
              <a:miter lim="800000"/>
              <a:headEnd/>
              <a:tailEnd/>
            </a:ln>
          </p:spPr>
          <p:txBody>
            <a:bodyPr wrap="none" lIns="0" tIns="0" rIns="0" bIns="0">
              <a:spAutoFit/>
            </a:bodyPr>
            <a:lstStyle/>
            <a:p>
              <a:r>
                <a:rPr lang="en-US" sz="1400" dirty="0">
                  <a:solidFill>
                    <a:srgbClr val="000000"/>
                  </a:solidFill>
                  <a:latin typeface="Helvetica" pitchFamily="34" charset="0"/>
                </a:rPr>
                <a:t>-54</a:t>
              </a:r>
              <a:endParaRPr lang="en-US" dirty="0"/>
            </a:p>
          </p:txBody>
        </p:sp>
        <p:sp>
          <p:nvSpPr>
            <p:cNvPr id="349351" name="Line 167"/>
            <p:cNvSpPr>
              <a:spLocks noChangeShapeType="1"/>
            </p:cNvSpPr>
            <p:nvPr/>
          </p:nvSpPr>
          <p:spPr bwMode="auto">
            <a:xfrm flipH="1">
              <a:off x="4848" y="1314"/>
              <a:ext cx="45" cy="1"/>
            </a:xfrm>
            <a:prstGeom prst="line">
              <a:avLst/>
            </a:prstGeom>
            <a:noFill/>
            <a:ln w="0">
              <a:solidFill>
                <a:srgbClr val="000000"/>
              </a:solidFill>
              <a:round/>
              <a:headEnd/>
              <a:tailEnd/>
            </a:ln>
          </p:spPr>
          <p:txBody>
            <a:bodyPr/>
            <a:lstStyle/>
            <a:p>
              <a:endParaRPr lang="en-CA" dirty="0"/>
            </a:p>
          </p:txBody>
        </p:sp>
        <p:sp>
          <p:nvSpPr>
            <p:cNvPr id="349352" name="Line 168"/>
            <p:cNvSpPr>
              <a:spLocks noChangeShapeType="1"/>
            </p:cNvSpPr>
            <p:nvPr/>
          </p:nvSpPr>
          <p:spPr bwMode="auto">
            <a:xfrm>
              <a:off x="645" y="1314"/>
              <a:ext cx="44" cy="1"/>
            </a:xfrm>
            <a:prstGeom prst="line">
              <a:avLst/>
            </a:prstGeom>
            <a:noFill/>
            <a:ln w="0">
              <a:solidFill>
                <a:srgbClr val="000000"/>
              </a:solidFill>
              <a:round/>
              <a:headEnd/>
              <a:tailEnd/>
            </a:ln>
          </p:spPr>
          <p:txBody>
            <a:bodyPr/>
            <a:lstStyle/>
            <a:p>
              <a:endParaRPr lang="en-CA" dirty="0"/>
            </a:p>
          </p:txBody>
        </p:sp>
        <p:sp>
          <p:nvSpPr>
            <p:cNvPr id="349353" name="Rectangle 169"/>
            <p:cNvSpPr>
              <a:spLocks noChangeArrowheads="1"/>
            </p:cNvSpPr>
            <p:nvPr/>
          </p:nvSpPr>
          <p:spPr bwMode="auto">
            <a:xfrm>
              <a:off x="4922" y="1282"/>
              <a:ext cx="63" cy="136"/>
            </a:xfrm>
            <a:prstGeom prst="rect">
              <a:avLst/>
            </a:prstGeom>
            <a:noFill/>
            <a:ln w="9525">
              <a:noFill/>
              <a:miter lim="800000"/>
              <a:headEnd/>
              <a:tailEnd/>
            </a:ln>
          </p:spPr>
          <p:txBody>
            <a:bodyPr wrap="none" lIns="0" tIns="0" rIns="0" bIns="0">
              <a:spAutoFit/>
            </a:bodyPr>
            <a:lstStyle/>
            <a:p>
              <a:r>
                <a:rPr lang="en-US" sz="1400" dirty="0">
                  <a:solidFill>
                    <a:srgbClr val="000000"/>
                  </a:solidFill>
                  <a:latin typeface="Helvetica" pitchFamily="34" charset="0"/>
                </a:rPr>
                <a:t>0</a:t>
              </a:r>
              <a:endParaRPr lang="en-US" dirty="0"/>
            </a:p>
          </p:txBody>
        </p:sp>
        <p:sp>
          <p:nvSpPr>
            <p:cNvPr id="349354" name="Line 170"/>
            <p:cNvSpPr>
              <a:spLocks noChangeShapeType="1"/>
            </p:cNvSpPr>
            <p:nvPr/>
          </p:nvSpPr>
          <p:spPr bwMode="auto">
            <a:xfrm flipH="1">
              <a:off x="4848" y="1138"/>
              <a:ext cx="45" cy="0"/>
            </a:xfrm>
            <a:prstGeom prst="line">
              <a:avLst/>
            </a:prstGeom>
            <a:noFill/>
            <a:ln w="0">
              <a:solidFill>
                <a:srgbClr val="000000"/>
              </a:solidFill>
              <a:round/>
              <a:headEnd/>
              <a:tailEnd/>
            </a:ln>
          </p:spPr>
          <p:txBody>
            <a:bodyPr/>
            <a:lstStyle/>
            <a:p>
              <a:endParaRPr lang="en-CA" dirty="0"/>
            </a:p>
          </p:txBody>
        </p:sp>
        <p:sp>
          <p:nvSpPr>
            <p:cNvPr id="349355" name="Line 171"/>
            <p:cNvSpPr>
              <a:spLocks noChangeShapeType="1"/>
            </p:cNvSpPr>
            <p:nvPr/>
          </p:nvSpPr>
          <p:spPr bwMode="auto">
            <a:xfrm>
              <a:off x="645" y="1138"/>
              <a:ext cx="44" cy="0"/>
            </a:xfrm>
            <a:prstGeom prst="line">
              <a:avLst/>
            </a:prstGeom>
            <a:noFill/>
            <a:ln w="0">
              <a:solidFill>
                <a:srgbClr val="000000"/>
              </a:solidFill>
              <a:round/>
              <a:headEnd/>
              <a:tailEnd/>
            </a:ln>
          </p:spPr>
          <p:txBody>
            <a:bodyPr/>
            <a:lstStyle/>
            <a:p>
              <a:endParaRPr lang="en-CA" dirty="0"/>
            </a:p>
          </p:txBody>
        </p:sp>
        <p:sp>
          <p:nvSpPr>
            <p:cNvPr id="349356" name="Rectangle 172"/>
            <p:cNvSpPr>
              <a:spLocks noChangeArrowheads="1"/>
            </p:cNvSpPr>
            <p:nvPr/>
          </p:nvSpPr>
          <p:spPr bwMode="auto">
            <a:xfrm>
              <a:off x="4922" y="1106"/>
              <a:ext cx="125" cy="136"/>
            </a:xfrm>
            <a:prstGeom prst="rect">
              <a:avLst/>
            </a:prstGeom>
            <a:noFill/>
            <a:ln w="9525">
              <a:noFill/>
              <a:miter lim="800000"/>
              <a:headEnd/>
              <a:tailEnd/>
            </a:ln>
          </p:spPr>
          <p:txBody>
            <a:bodyPr wrap="none" lIns="0" tIns="0" rIns="0" bIns="0">
              <a:spAutoFit/>
            </a:bodyPr>
            <a:lstStyle/>
            <a:p>
              <a:r>
                <a:rPr lang="en-US" sz="1400" dirty="0">
                  <a:solidFill>
                    <a:srgbClr val="000000"/>
                  </a:solidFill>
                  <a:latin typeface="Helvetica" pitchFamily="34" charset="0"/>
                </a:rPr>
                <a:t>54</a:t>
              </a:r>
              <a:endParaRPr lang="en-US" dirty="0"/>
            </a:p>
          </p:txBody>
        </p:sp>
        <p:sp>
          <p:nvSpPr>
            <p:cNvPr id="349357" name="Line 173"/>
            <p:cNvSpPr>
              <a:spLocks noChangeShapeType="1"/>
            </p:cNvSpPr>
            <p:nvPr/>
          </p:nvSpPr>
          <p:spPr bwMode="auto">
            <a:xfrm flipH="1">
              <a:off x="4848" y="965"/>
              <a:ext cx="45" cy="1"/>
            </a:xfrm>
            <a:prstGeom prst="line">
              <a:avLst/>
            </a:prstGeom>
            <a:noFill/>
            <a:ln w="0">
              <a:solidFill>
                <a:srgbClr val="000000"/>
              </a:solidFill>
              <a:round/>
              <a:headEnd/>
              <a:tailEnd/>
            </a:ln>
          </p:spPr>
          <p:txBody>
            <a:bodyPr/>
            <a:lstStyle/>
            <a:p>
              <a:endParaRPr lang="en-CA" dirty="0"/>
            </a:p>
          </p:txBody>
        </p:sp>
        <p:sp>
          <p:nvSpPr>
            <p:cNvPr id="349358" name="Line 174"/>
            <p:cNvSpPr>
              <a:spLocks noChangeShapeType="1"/>
            </p:cNvSpPr>
            <p:nvPr/>
          </p:nvSpPr>
          <p:spPr bwMode="auto">
            <a:xfrm>
              <a:off x="645" y="965"/>
              <a:ext cx="44" cy="1"/>
            </a:xfrm>
            <a:prstGeom prst="line">
              <a:avLst/>
            </a:prstGeom>
            <a:noFill/>
            <a:ln w="0">
              <a:solidFill>
                <a:srgbClr val="000000"/>
              </a:solidFill>
              <a:round/>
              <a:headEnd/>
              <a:tailEnd/>
            </a:ln>
          </p:spPr>
          <p:txBody>
            <a:bodyPr/>
            <a:lstStyle/>
            <a:p>
              <a:endParaRPr lang="en-CA" dirty="0"/>
            </a:p>
          </p:txBody>
        </p:sp>
        <p:sp>
          <p:nvSpPr>
            <p:cNvPr id="349359" name="Rectangle 175"/>
            <p:cNvSpPr>
              <a:spLocks noChangeArrowheads="1"/>
            </p:cNvSpPr>
            <p:nvPr/>
          </p:nvSpPr>
          <p:spPr bwMode="auto">
            <a:xfrm>
              <a:off x="4922" y="931"/>
              <a:ext cx="188" cy="136"/>
            </a:xfrm>
            <a:prstGeom prst="rect">
              <a:avLst/>
            </a:prstGeom>
            <a:noFill/>
            <a:ln w="9525">
              <a:noFill/>
              <a:miter lim="800000"/>
              <a:headEnd/>
              <a:tailEnd/>
            </a:ln>
          </p:spPr>
          <p:txBody>
            <a:bodyPr wrap="none" lIns="0" tIns="0" rIns="0" bIns="0">
              <a:spAutoFit/>
            </a:bodyPr>
            <a:lstStyle/>
            <a:p>
              <a:r>
                <a:rPr lang="en-US" sz="1400" dirty="0">
                  <a:solidFill>
                    <a:srgbClr val="000000"/>
                  </a:solidFill>
                  <a:latin typeface="Helvetica" pitchFamily="34" charset="0"/>
                </a:rPr>
                <a:t>108</a:t>
              </a:r>
              <a:endParaRPr lang="en-US" dirty="0"/>
            </a:p>
          </p:txBody>
        </p:sp>
        <p:sp>
          <p:nvSpPr>
            <p:cNvPr id="349360" name="Line 176"/>
            <p:cNvSpPr>
              <a:spLocks noChangeShapeType="1"/>
            </p:cNvSpPr>
            <p:nvPr/>
          </p:nvSpPr>
          <p:spPr bwMode="auto">
            <a:xfrm>
              <a:off x="645" y="965"/>
              <a:ext cx="4248" cy="1"/>
            </a:xfrm>
            <a:prstGeom prst="line">
              <a:avLst/>
            </a:prstGeom>
            <a:noFill/>
            <a:ln w="0">
              <a:solidFill>
                <a:srgbClr val="000000"/>
              </a:solidFill>
              <a:round/>
              <a:headEnd/>
              <a:tailEnd/>
            </a:ln>
          </p:spPr>
          <p:txBody>
            <a:bodyPr/>
            <a:lstStyle/>
            <a:p>
              <a:endParaRPr lang="en-CA" dirty="0"/>
            </a:p>
          </p:txBody>
        </p:sp>
        <p:sp>
          <p:nvSpPr>
            <p:cNvPr id="349361" name="Freeform 177"/>
            <p:cNvSpPr>
              <a:spLocks/>
            </p:cNvSpPr>
            <p:nvPr/>
          </p:nvSpPr>
          <p:spPr bwMode="auto">
            <a:xfrm>
              <a:off x="645" y="965"/>
              <a:ext cx="4248" cy="696"/>
            </a:xfrm>
            <a:custGeom>
              <a:avLst/>
              <a:gdLst/>
              <a:ahLst/>
              <a:cxnLst>
                <a:cxn ang="0">
                  <a:pos x="0" y="169"/>
                </a:cxn>
                <a:cxn ang="0">
                  <a:pos x="576" y="169"/>
                </a:cxn>
                <a:cxn ang="0">
                  <a:pos x="576" y="0"/>
                </a:cxn>
              </a:cxnLst>
              <a:rect l="0" t="0" r="r" b="b"/>
              <a:pathLst>
                <a:path w="576" h="169">
                  <a:moveTo>
                    <a:pt x="0" y="169"/>
                  </a:moveTo>
                  <a:lnTo>
                    <a:pt x="576" y="169"/>
                  </a:lnTo>
                  <a:lnTo>
                    <a:pt x="576" y="0"/>
                  </a:lnTo>
                </a:path>
              </a:pathLst>
            </a:custGeom>
            <a:noFill/>
            <a:ln w="0">
              <a:solidFill>
                <a:srgbClr val="000000"/>
              </a:solidFill>
              <a:prstDash val="solid"/>
              <a:round/>
              <a:headEnd/>
              <a:tailEnd/>
            </a:ln>
          </p:spPr>
          <p:txBody>
            <a:bodyPr/>
            <a:lstStyle/>
            <a:p>
              <a:endParaRPr lang="en-CA" dirty="0"/>
            </a:p>
          </p:txBody>
        </p:sp>
        <p:sp>
          <p:nvSpPr>
            <p:cNvPr id="349362" name="Line 178"/>
            <p:cNvSpPr>
              <a:spLocks noChangeShapeType="1"/>
            </p:cNvSpPr>
            <p:nvPr/>
          </p:nvSpPr>
          <p:spPr bwMode="auto">
            <a:xfrm flipV="1">
              <a:off x="645" y="965"/>
              <a:ext cx="1" cy="696"/>
            </a:xfrm>
            <a:prstGeom prst="line">
              <a:avLst/>
            </a:prstGeom>
            <a:noFill/>
            <a:ln w="0">
              <a:solidFill>
                <a:srgbClr val="000000"/>
              </a:solidFill>
              <a:round/>
              <a:headEnd/>
              <a:tailEnd/>
            </a:ln>
          </p:spPr>
          <p:txBody>
            <a:bodyPr/>
            <a:lstStyle/>
            <a:p>
              <a:endParaRPr lang="en-CA" dirty="0"/>
            </a:p>
          </p:txBody>
        </p:sp>
        <p:sp>
          <p:nvSpPr>
            <p:cNvPr id="349363" name="Line 179"/>
            <p:cNvSpPr>
              <a:spLocks noChangeShapeType="1"/>
            </p:cNvSpPr>
            <p:nvPr/>
          </p:nvSpPr>
          <p:spPr bwMode="auto">
            <a:xfrm>
              <a:off x="643" y="1876"/>
              <a:ext cx="1" cy="25"/>
            </a:xfrm>
            <a:prstGeom prst="line">
              <a:avLst/>
            </a:prstGeom>
            <a:noFill/>
            <a:ln w="0">
              <a:solidFill>
                <a:srgbClr val="000000"/>
              </a:solidFill>
              <a:round/>
              <a:headEnd/>
              <a:tailEnd/>
            </a:ln>
          </p:spPr>
          <p:txBody>
            <a:bodyPr/>
            <a:lstStyle/>
            <a:p>
              <a:endParaRPr lang="en-CA" dirty="0"/>
            </a:p>
          </p:txBody>
        </p:sp>
        <p:sp>
          <p:nvSpPr>
            <p:cNvPr id="349364" name="Line 180"/>
            <p:cNvSpPr>
              <a:spLocks noChangeShapeType="1"/>
            </p:cNvSpPr>
            <p:nvPr/>
          </p:nvSpPr>
          <p:spPr bwMode="auto">
            <a:xfrm flipV="1">
              <a:off x="1244" y="2562"/>
              <a:ext cx="1" cy="25"/>
            </a:xfrm>
            <a:prstGeom prst="line">
              <a:avLst/>
            </a:prstGeom>
            <a:noFill/>
            <a:ln w="0">
              <a:solidFill>
                <a:srgbClr val="000000"/>
              </a:solidFill>
              <a:round/>
              <a:headEnd/>
              <a:tailEnd/>
            </a:ln>
          </p:spPr>
          <p:txBody>
            <a:bodyPr/>
            <a:lstStyle/>
            <a:p>
              <a:endParaRPr lang="en-CA" dirty="0"/>
            </a:p>
          </p:txBody>
        </p:sp>
        <p:sp>
          <p:nvSpPr>
            <p:cNvPr id="349365" name="Line 181"/>
            <p:cNvSpPr>
              <a:spLocks noChangeShapeType="1"/>
            </p:cNvSpPr>
            <p:nvPr/>
          </p:nvSpPr>
          <p:spPr bwMode="auto">
            <a:xfrm>
              <a:off x="1244" y="1876"/>
              <a:ext cx="1" cy="25"/>
            </a:xfrm>
            <a:prstGeom prst="line">
              <a:avLst/>
            </a:prstGeom>
            <a:noFill/>
            <a:ln w="0">
              <a:solidFill>
                <a:srgbClr val="000000"/>
              </a:solidFill>
              <a:round/>
              <a:headEnd/>
              <a:tailEnd/>
            </a:ln>
          </p:spPr>
          <p:txBody>
            <a:bodyPr/>
            <a:lstStyle/>
            <a:p>
              <a:endParaRPr lang="en-CA" dirty="0"/>
            </a:p>
          </p:txBody>
        </p:sp>
        <p:sp>
          <p:nvSpPr>
            <p:cNvPr id="349366" name="Line 182"/>
            <p:cNvSpPr>
              <a:spLocks noChangeShapeType="1"/>
            </p:cNvSpPr>
            <p:nvPr/>
          </p:nvSpPr>
          <p:spPr bwMode="auto">
            <a:xfrm flipV="1">
              <a:off x="1846" y="2562"/>
              <a:ext cx="1" cy="25"/>
            </a:xfrm>
            <a:prstGeom prst="line">
              <a:avLst/>
            </a:prstGeom>
            <a:noFill/>
            <a:ln w="0">
              <a:solidFill>
                <a:srgbClr val="000000"/>
              </a:solidFill>
              <a:round/>
              <a:headEnd/>
              <a:tailEnd/>
            </a:ln>
          </p:spPr>
          <p:txBody>
            <a:bodyPr/>
            <a:lstStyle/>
            <a:p>
              <a:endParaRPr lang="en-CA" dirty="0"/>
            </a:p>
          </p:txBody>
        </p:sp>
        <p:sp>
          <p:nvSpPr>
            <p:cNvPr id="349367" name="Line 183"/>
            <p:cNvSpPr>
              <a:spLocks noChangeShapeType="1"/>
            </p:cNvSpPr>
            <p:nvPr/>
          </p:nvSpPr>
          <p:spPr bwMode="auto">
            <a:xfrm>
              <a:off x="1846" y="1876"/>
              <a:ext cx="1" cy="25"/>
            </a:xfrm>
            <a:prstGeom prst="line">
              <a:avLst/>
            </a:prstGeom>
            <a:noFill/>
            <a:ln w="0">
              <a:solidFill>
                <a:srgbClr val="000000"/>
              </a:solidFill>
              <a:round/>
              <a:headEnd/>
              <a:tailEnd/>
            </a:ln>
          </p:spPr>
          <p:txBody>
            <a:bodyPr/>
            <a:lstStyle/>
            <a:p>
              <a:endParaRPr lang="en-CA" dirty="0"/>
            </a:p>
          </p:txBody>
        </p:sp>
        <p:sp>
          <p:nvSpPr>
            <p:cNvPr id="349368" name="Line 184"/>
            <p:cNvSpPr>
              <a:spLocks noChangeShapeType="1"/>
            </p:cNvSpPr>
            <p:nvPr/>
          </p:nvSpPr>
          <p:spPr bwMode="auto">
            <a:xfrm flipV="1">
              <a:off x="2440" y="2562"/>
              <a:ext cx="1" cy="25"/>
            </a:xfrm>
            <a:prstGeom prst="line">
              <a:avLst/>
            </a:prstGeom>
            <a:noFill/>
            <a:ln w="0">
              <a:solidFill>
                <a:srgbClr val="000000"/>
              </a:solidFill>
              <a:round/>
              <a:headEnd/>
              <a:tailEnd/>
            </a:ln>
          </p:spPr>
          <p:txBody>
            <a:bodyPr/>
            <a:lstStyle/>
            <a:p>
              <a:endParaRPr lang="en-CA" dirty="0"/>
            </a:p>
          </p:txBody>
        </p:sp>
        <p:sp>
          <p:nvSpPr>
            <p:cNvPr id="349369" name="Line 185"/>
            <p:cNvSpPr>
              <a:spLocks noChangeShapeType="1"/>
            </p:cNvSpPr>
            <p:nvPr/>
          </p:nvSpPr>
          <p:spPr bwMode="auto">
            <a:xfrm>
              <a:off x="2440" y="1876"/>
              <a:ext cx="1" cy="25"/>
            </a:xfrm>
            <a:prstGeom prst="line">
              <a:avLst/>
            </a:prstGeom>
            <a:noFill/>
            <a:ln w="0">
              <a:solidFill>
                <a:srgbClr val="000000"/>
              </a:solidFill>
              <a:round/>
              <a:headEnd/>
              <a:tailEnd/>
            </a:ln>
          </p:spPr>
          <p:txBody>
            <a:bodyPr/>
            <a:lstStyle/>
            <a:p>
              <a:endParaRPr lang="en-CA" dirty="0"/>
            </a:p>
          </p:txBody>
        </p:sp>
        <p:sp>
          <p:nvSpPr>
            <p:cNvPr id="349370" name="Line 186"/>
            <p:cNvSpPr>
              <a:spLocks noChangeShapeType="1"/>
            </p:cNvSpPr>
            <p:nvPr/>
          </p:nvSpPr>
          <p:spPr bwMode="auto">
            <a:xfrm flipV="1">
              <a:off x="3042" y="2562"/>
              <a:ext cx="0" cy="25"/>
            </a:xfrm>
            <a:prstGeom prst="line">
              <a:avLst/>
            </a:prstGeom>
            <a:noFill/>
            <a:ln w="0">
              <a:solidFill>
                <a:srgbClr val="000000"/>
              </a:solidFill>
              <a:round/>
              <a:headEnd/>
              <a:tailEnd/>
            </a:ln>
          </p:spPr>
          <p:txBody>
            <a:bodyPr/>
            <a:lstStyle/>
            <a:p>
              <a:endParaRPr lang="en-CA" dirty="0"/>
            </a:p>
          </p:txBody>
        </p:sp>
        <p:sp>
          <p:nvSpPr>
            <p:cNvPr id="349371" name="Line 187"/>
            <p:cNvSpPr>
              <a:spLocks noChangeShapeType="1"/>
            </p:cNvSpPr>
            <p:nvPr/>
          </p:nvSpPr>
          <p:spPr bwMode="auto">
            <a:xfrm>
              <a:off x="3042" y="1876"/>
              <a:ext cx="0" cy="25"/>
            </a:xfrm>
            <a:prstGeom prst="line">
              <a:avLst/>
            </a:prstGeom>
            <a:noFill/>
            <a:ln w="0">
              <a:solidFill>
                <a:srgbClr val="000000"/>
              </a:solidFill>
              <a:round/>
              <a:headEnd/>
              <a:tailEnd/>
            </a:ln>
          </p:spPr>
          <p:txBody>
            <a:bodyPr/>
            <a:lstStyle/>
            <a:p>
              <a:endParaRPr lang="en-CA" dirty="0"/>
            </a:p>
          </p:txBody>
        </p:sp>
        <p:sp>
          <p:nvSpPr>
            <p:cNvPr id="349372" name="Line 188"/>
            <p:cNvSpPr>
              <a:spLocks noChangeShapeType="1"/>
            </p:cNvSpPr>
            <p:nvPr/>
          </p:nvSpPr>
          <p:spPr bwMode="auto">
            <a:xfrm flipV="1">
              <a:off x="3643" y="2562"/>
              <a:ext cx="1" cy="25"/>
            </a:xfrm>
            <a:prstGeom prst="line">
              <a:avLst/>
            </a:prstGeom>
            <a:noFill/>
            <a:ln w="0">
              <a:solidFill>
                <a:srgbClr val="000000"/>
              </a:solidFill>
              <a:round/>
              <a:headEnd/>
              <a:tailEnd/>
            </a:ln>
          </p:spPr>
          <p:txBody>
            <a:bodyPr/>
            <a:lstStyle/>
            <a:p>
              <a:endParaRPr lang="en-CA" dirty="0"/>
            </a:p>
          </p:txBody>
        </p:sp>
        <p:sp>
          <p:nvSpPr>
            <p:cNvPr id="349373" name="Line 189"/>
            <p:cNvSpPr>
              <a:spLocks noChangeShapeType="1"/>
            </p:cNvSpPr>
            <p:nvPr/>
          </p:nvSpPr>
          <p:spPr bwMode="auto">
            <a:xfrm>
              <a:off x="3643" y="1876"/>
              <a:ext cx="1" cy="25"/>
            </a:xfrm>
            <a:prstGeom prst="line">
              <a:avLst/>
            </a:prstGeom>
            <a:noFill/>
            <a:ln w="0">
              <a:solidFill>
                <a:srgbClr val="000000"/>
              </a:solidFill>
              <a:round/>
              <a:headEnd/>
              <a:tailEnd/>
            </a:ln>
          </p:spPr>
          <p:txBody>
            <a:bodyPr/>
            <a:lstStyle/>
            <a:p>
              <a:endParaRPr lang="en-CA" dirty="0"/>
            </a:p>
          </p:txBody>
        </p:sp>
        <p:sp>
          <p:nvSpPr>
            <p:cNvPr id="349374" name="Line 190"/>
            <p:cNvSpPr>
              <a:spLocks noChangeShapeType="1"/>
            </p:cNvSpPr>
            <p:nvPr/>
          </p:nvSpPr>
          <p:spPr bwMode="auto">
            <a:xfrm flipV="1">
              <a:off x="4244" y="2562"/>
              <a:ext cx="1" cy="25"/>
            </a:xfrm>
            <a:prstGeom prst="line">
              <a:avLst/>
            </a:prstGeom>
            <a:noFill/>
            <a:ln w="0">
              <a:solidFill>
                <a:srgbClr val="000000"/>
              </a:solidFill>
              <a:round/>
              <a:headEnd/>
              <a:tailEnd/>
            </a:ln>
          </p:spPr>
          <p:txBody>
            <a:bodyPr/>
            <a:lstStyle/>
            <a:p>
              <a:endParaRPr lang="en-CA" dirty="0"/>
            </a:p>
          </p:txBody>
        </p:sp>
        <p:sp>
          <p:nvSpPr>
            <p:cNvPr id="349375" name="Line 191"/>
            <p:cNvSpPr>
              <a:spLocks noChangeShapeType="1"/>
            </p:cNvSpPr>
            <p:nvPr/>
          </p:nvSpPr>
          <p:spPr bwMode="auto">
            <a:xfrm>
              <a:off x="4244" y="1876"/>
              <a:ext cx="1" cy="25"/>
            </a:xfrm>
            <a:prstGeom prst="line">
              <a:avLst/>
            </a:prstGeom>
            <a:noFill/>
            <a:ln w="0">
              <a:solidFill>
                <a:srgbClr val="000000"/>
              </a:solidFill>
              <a:round/>
              <a:headEnd/>
              <a:tailEnd/>
            </a:ln>
          </p:spPr>
          <p:txBody>
            <a:bodyPr/>
            <a:lstStyle/>
            <a:p>
              <a:endParaRPr lang="en-CA" dirty="0"/>
            </a:p>
          </p:txBody>
        </p:sp>
        <p:sp>
          <p:nvSpPr>
            <p:cNvPr id="349376" name="Line 192"/>
            <p:cNvSpPr>
              <a:spLocks noChangeShapeType="1"/>
            </p:cNvSpPr>
            <p:nvPr/>
          </p:nvSpPr>
          <p:spPr bwMode="auto">
            <a:xfrm flipV="1">
              <a:off x="4844" y="2562"/>
              <a:ext cx="2" cy="25"/>
            </a:xfrm>
            <a:prstGeom prst="line">
              <a:avLst/>
            </a:prstGeom>
            <a:noFill/>
            <a:ln w="0">
              <a:solidFill>
                <a:srgbClr val="000000"/>
              </a:solidFill>
              <a:round/>
              <a:headEnd/>
              <a:tailEnd/>
            </a:ln>
          </p:spPr>
          <p:txBody>
            <a:bodyPr/>
            <a:lstStyle/>
            <a:p>
              <a:endParaRPr lang="en-CA" dirty="0"/>
            </a:p>
          </p:txBody>
        </p:sp>
        <p:sp>
          <p:nvSpPr>
            <p:cNvPr id="349377" name="Line 193"/>
            <p:cNvSpPr>
              <a:spLocks noChangeShapeType="1"/>
            </p:cNvSpPr>
            <p:nvPr/>
          </p:nvSpPr>
          <p:spPr bwMode="auto">
            <a:xfrm>
              <a:off x="4844" y="1876"/>
              <a:ext cx="2" cy="25"/>
            </a:xfrm>
            <a:prstGeom prst="line">
              <a:avLst/>
            </a:prstGeom>
            <a:noFill/>
            <a:ln w="0">
              <a:solidFill>
                <a:srgbClr val="000000"/>
              </a:solidFill>
              <a:round/>
              <a:headEnd/>
              <a:tailEnd/>
            </a:ln>
          </p:spPr>
          <p:txBody>
            <a:bodyPr/>
            <a:lstStyle/>
            <a:p>
              <a:endParaRPr lang="en-CA" dirty="0"/>
            </a:p>
          </p:txBody>
        </p:sp>
        <p:sp>
          <p:nvSpPr>
            <p:cNvPr id="349378" name="Line 194"/>
            <p:cNvSpPr>
              <a:spLocks noChangeShapeType="1"/>
            </p:cNvSpPr>
            <p:nvPr/>
          </p:nvSpPr>
          <p:spPr bwMode="auto">
            <a:xfrm>
              <a:off x="643" y="2587"/>
              <a:ext cx="44" cy="1"/>
            </a:xfrm>
            <a:prstGeom prst="line">
              <a:avLst/>
            </a:prstGeom>
            <a:noFill/>
            <a:ln w="0">
              <a:solidFill>
                <a:srgbClr val="000000"/>
              </a:solidFill>
              <a:round/>
              <a:headEnd/>
              <a:tailEnd/>
            </a:ln>
          </p:spPr>
          <p:txBody>
            <a:bodyPr/>
            <a:lstStyle/>
            <a:p>
              <a:endParaRPr lang="en-CA" dirty="0"/>
            </a:p>
          </p:txBody>
        </p:sp>
        <p:sp>
          <p:nvSpPr>
            <p:cNvPr id="349379" name="Line 195"/>
            <p:cNvSpPr>
              <a:spLocks noChangeShapeType="1"/>
            </p:cNvSpPr>
            <p:nvPr/>
          </p:nvSpPr>
          <p:spPr bwMode="auto">
            <a:xfrm flipH="1">
              <a:off x="4824" y="2587"/>
              <a:ext cx="44" cy="1"/>
            </a:xfrm>
            <a:prstGeom prst="line">
              <a:avLst/>
            </a:prstGeom>
            <a:noFill/>
            <a:ln w="0">
              <a:solidFill>
                <a:srgbClr val="000000"/>
              </a:solidFill>
              <a:round/>
              <a:headEnd/>
              <a:tailEnd/>
            </a:ln>
          </p:spPr>
          <p:txBody>
            <a:bodyPr/>
            <a:lstStyle/>
            <a:p>
              <a:endParaRPr lang="en-CA" dirty="0"/>
            </a:p>
          </p:txBody>
        </p:sp>
        <p:sp>
          <p:nvSpPr>
            <p:cNvPr id="349380" name="Rectangle 196"/>
            <p:cNvSpPr>
              <a:spLocks noChangeArrowheads="1"/>
            </p:cNvSpPr>
            <p:nvPr/>
          </p:nvSpPr>
          <p:spPr bwMode="auto">
            <a:xfrm>
              <a:off x="534" y="2553"/>
              <a:ext cx="100" cy="136"/>
            </a:xfrm>
            <a:prstGeom prst="rect">
              <a:avLst/>
            </a:prstGeom>
            <a:noFill/>
            <a:ln w="9525">
              <a:noFill/>
              <a:miter lim="800000"/>
              <a:headEnd/>
              <a:tailEnd/>
            </a:ln>
          </p:spPr>
          <p:txBody>
            <a:bodyPr wrap="none" lIns="0" tIns="0" rIns="0" bIns="0">
              <a:spAutoFit/>
            </a:bodyPr>
            <a:lstStyle/>
            <a:p>
              <a:r>
                <a:rPr lang="en-US" sz="1400" dirty="0">
                  <a:solidFill>
                    <a:srgbClr val="000000"/>
                  </a:solidFill>
                  <a:latin typeface="Helvetica" pitchFamily="34" charset="0"/>
                </a:rPr>
                <a:t>-4</a:t>
              </a:r>
              <a:endParaRPr lang="en-US" sz="1400" dirty="0"/>
            </a:p>
          </p:txBody>
        </p:sp>
        <p:sp>
          <p:nvSpPr>
            <p:cNvPr id="349381" name="Line 197"/>
            <p:cNvSpPr>
              <a:spLocks noChangeShapeType="1"/>
            </p:cNvSpPr>
            <p:nvPr/>
          </p:nvSpPr>
          <p:spPr bwMode="auto">
            <a:xfrm>
              <a:off x="643" y="2410"/>
              <a:ext cx="44" cy="1"/>
            </a:xfrm>
            <a:prstGeom prst="line">
              <a:avLst/>
            </a:prstGeom>
            <a:noFill/>
            <a:ln w="0">
              <a:solidFill>
                <a:srgbClr val="000000"/>
              </a:solidFill>
              <a:round/>
              <a:headEnd/>
              <a:tailEnd/>
            </a:ln>
          </p:spPr>
          <p:txBody>
            <a:bodyPr/>
            <a:lstStyle/>
            <a:p>
              <a:endParaRPr lang="en-CA" dirty="0"/>
            </a:p>
          </p:txBody>
        </p:sp>
        <p:sp>
          <p:nvSpPr>
            <p:cNvPr id="349382" name="Line 198"/>
            <p:cNvSpPr>
              <a:spLocks noChangeShapeType="1"/>
            </p:cNvSpPr>
            <p:nvPr/>
          </p:nvSpPr>
          <p:spPr bwMode="auto">
            <a:xfrm flipH="1">
              <a:off x="4824" y="2410"/>
              <a:ext cx="44" cy="1"/>
            </a:xfrm>
            <a:prstGeom prst="line">
              <a:avLst/>
            </a:prstGeom>
            <a:noFill/>
            <a:ln w="0">
              <a:solidFill>
                <a:srgbClr val="000000"/>
              </a:solidFill>
              <a:round/>
              <a:headEnd/>
              <a:tailEnd/>
            </a:ln>
          </p:spPr>
          <p:txBody>
            <a:bodyPr/>
            <a:lstStyle/>
            <a:p>
              <a:endParaRPr lang="en-CA" dirty="0"/>
            </a:p>
          </p:txBody>
        </p:sp>
        <p:sp>
          <p:nvSpPr>
            <p:cNvPr id="349383" name="Rectangle 199"/>
            <p:cNvSpPr>
              <a:spLocks noChangeArrowheads="1"/>
            </p:cNvSpPr>
            <p:nvPr/>
          </p:nvSpPr>
          <p:spPr bwMode="auto">
            <a:xfrm>
              <a:off x="534" y="2377"/>
              <a:ext cx="100" cy="136"/>
            </a:xfrm>
            <a:prstGeom prst="rect">
              <a:avLst/>
            </a:prstGeom>
            <a:noFill/>
            <a:ln w="9525">
              <a:noFill/>
              <a:miter lim="800000"/>
              <a:headEnd/>
              <a:tailEnd/>
            </a:ln>
          </p:spPr>
          <p:txBody>
            <a:bodyPr wrap="none" lIns="0" tIns="0" rIns="0" bIns="0">
              <a:spAutoFit/>
            </a:bodyPr>
            <a:lstStyle/>
            <a:p>
              <a:r>
                <a:rPr lang="en-US" sz="1400" dirty="0">
                  <a:solidFill>
                    <a:srgbClr val="000000"/>
                  </a:solidFill>
                  <a:latin typeface="Helvetica" pitchFamily="34" charset="0"/>
                </a:rPr>
                <a:t>-2</a:t>
              </a:r>
              <a:endParaRPr lang="en-US" sz="1400" dirty="0"/>
            </a:p>
          </p:txBody>
        </p:sp>
        <p:sp>
          <p:nvSpPr>
            <p:cNvPr id="349384" name="Line 200"/>
            <p:cNvSpPr>
              <a:spLocks noChangeShapeType="1"/>
            </p:cNvSpPr>
            <p:nvPr/>
          </p:nvSpPr>
          <p:spPr bwMode="auto">
            <a:xfrm>
              <a:off x="643" y="2233"/>
              <a:ext cx="44" cy="1"/>
            </a:xfrm>
            <a:prstGeom prst="line">
              <a:avLst/>
            </a:prstGeom>
            <a:noFill/>
            <a:ln w="0">
              <a:solidFill>
                <a:srgbClr val="000000"/>
              </a:solidFill>
              <a:round/>
              <a:headEnd/>
              <a:tailEnd/>
            </a:ln>
          </p:spPr>
          <p:txBody>
            <a:bodyPr/>
            <a:lstStyle/>
            <a:p>
              <a:endParaRPr lang="en-CA" dirty="0"/>
            </a:p>
          </p:txBody>
        </p:sp>
        <p:sp>
          <p:nvSpPr>
            <p:cNvPr id="349385" name="Line 201"/>
            <p:cNvSpPr>
              <a:spLocks noChangeShapeType="1"/>
            </p:cNvSpPr>
            <p:nvPr/>
          </p:nvSpPr>
          <p:spPr bwMode="auto">
            <a:xfrm flipH="1">
              <a:off x="4824" y="2233"/>
              <a:ext cx="44" cy="1"/>
            </a:xfrm>
            <a:prstGeom prst="line">
              <a:avLst/>
            </a:prstGeom>
            <a:noFill/>
            <a:ln w="0">
              <a:solidFill>
                <a:srgbClr val="000000"/>
              </a:solidFill>
              <a:round/>
              <a:headEnd/>
              <a:tailEnd/>
            </a:ln>
          </p:spPr>
          <p:txBody>
            <a:bodyPr/>
            <a:lstStyle/>
            <a:p>
              <a:endParaRPr lang="en-CA" dirty="0"/>
            </a:p>
          </p:txBody>
        </p:sp>
        <p:sp>
          <p:nvSpPr>
            <p:cNvPr id="349386" name="Rectangle 202"/>
            <p:cNvSpPr>
              <a:spLocks noChangeArrowheads="1"/>
            </p:cNvSpPr>
            <p:nvPr/>
          </p:nvSpPr>
          <p:spPr bwMode="auto">
            <a:xfrm>
              <a:off x="563" y="2200"/>
              <a:ext cx="63" cy="136"/>
            </a:xfrm>
            <a:prstGeom prst="rect">
              <a:avLst/>
            </a:prstGeom>
            <a:noFill/>
            <a:ln w="9525">
              <a:noFill/>
              <a:miter lim="800000"/>
              <a:headEnd/>
              <a:tailEnd/>
            </a:ln>
          </p:spPr>
          <p:txBody>
            <a:bodyPr wrap="none" lIns="0" tIns="0" rIns="0" bIns="0">
              <a:spAutoFit/>
            </a:bodyPr>
            <a:lstStyle/>
            <a:p>
              <a:r>
                <a:rPr lang="en-US" sz="1400" dirty="0">
                  <a:solidFill>
                    <a:srgbClr val="000000"/>
                  </a:solidFill>
                  <a:latin typeface="Helvetica" pitchFamily="34" charset="0"/>
                </a:rPr>
                <a:t>0</a:t>
              </a:r>
              <a:endParaRPr lang="en-US" sz="1400" dirty="0"/>
            </a:p>
          </p:txBody>
        </p:sp>
        <p:sp>
          <p:nvSpPr>
            <p:cNvPr id="349387" name="Line 203"/>
            <p:cNvSpPr>
              <a:spLocks noChangeShapeType="1"/>
            </p:cNvSpPr>
            <p:nvPr/>
          </p:nvSpPr>
          <p:spPr bwMode="auto">
            <a:xfrm>
              <a:off x="643" y="2052"/>
              <a:ext cx="44" cy="1"/>
            </a:xfrm>
            <a:prstGeom prst="line">
              <a:avLst/>
            </a:prstGeom>
            <a:noFill/>
            <a:ln w="0">
              <a:solidFill>
                <a:srgbClr val="000000"/>
              </a:solidFill>
              <a:round/>
              <a:headEnd/>
              <a:tailEnd/>
            </a:ln>
          </p:spPr>
          <p:txBody>
            <a:bodyPr/>
            <a:lstStyle/>
            <a:p>
              <a:endParaRPr lang="en-CA" dirty="0"/>
            </a:p>
          </p:txBody>
        </p:sp>
        <p:sp>
          <p:nvSpPr>
            <p:cNvPr id="349388" name="Line 204"/>
            <p:cNvSpPr>
              <a:spLocks noChangeShapeType="1"/>
            </p:cNvSpPr>
            <p:nvPr/>
          </p:nvSpPr>
          <p:spPr bwMode="auto">
            <a:xfrm flipH="1">
              <a:off x="4824" y="2052"/>
              <a:ext cx="44" cy="1"/>
            </a:xfrm>
            <a:prstGeom prst="line">
              <a:avLst/>
            </a:prstGeom>
            <a:noFill/>
            <a:ln w="0">
              <a:solidFill>
                <a:srgbClr val="000000"/>
              </a:solidFill>
              <a:round/>
              <a:headEnd/>
              <a:tailEnd/>
            </a:ln>
          </p:spPr>
          <p:txBody>
            <a:bodyPr/>
            <a:lstStyle/>
            <a:p>
              <a:endParaRPr lang="en-CA" dirty="0"/>
            </a:p>
          </p:txBody>
        </p:sp>
        <p:sp>
          <p:nvSpPr>
            <p:cNvPr id="349389" name="Rectangle 205"/>
            <p:cNvSpPr>
              <a:spLocks noChangeArrowheads="1"/>
            </p:cNvSpPr>
            <p:nvPr/>
          </p:nvSpPr>
          <p:spPr bwMode="auto">
            <a:xfrm>
              <a:off x="563" y="2019"/>
              <a:ext cx="63" cy="136"/>
            </a:xfrm>
            <a:prstGeom prst="rect">
              <a:avLst/>
            </a:prstGeom>
            <a:noFill/>
            <a:ln w="9525">
              <a:noFill/>
              <a:miter lim="800000"/>
              <a:headEnd/>
              <a:tailEnd/>
            </a:ln>
          </p:spPr>
          <p:txBody>
            <a:bodyPr wrap="none" lIns="0" tIns="0" rIns="0" bIns="0">
              <a:spAutoFit/>
            </a:bodyPr>
            <a:lstStyle/>
            <a:p>
              <a:r>
                <a:rPr lang="en-US" sz="1400" dirty="0">
                  <a:solidFill>
                    <a:srgbClr val="000000"/>
                  </a:solidFill>
                  <a:latin typeface="Helvetica" pitchFamily="34" charset="0"/>
                </a:rPr>
                <a:t>2</a:t>
              </a:r>
              <a:endParaRPr lang="en-US" sz="1400" dirty="0"/>
            </a:p>
          </p:txBody>
        </p:sp>
        <p:sp>
          <p:nvSpPr>
            <p:cNvPr id="349390" name="Line 206"/>
            <p:cNvSpPr>
              <a:spLocks noChangeShapeType="1"/>
            </p:cNvSpPr>
            <p:nvPr/>
          </p:nvSpPr>
          <p:spPr bwMode="auto">
            <a:xfrm>
              <a:off x="643" y="1876"/>
              <a:ext cx="44" cy="0"/>
            </a:xfrm>
            <a:prstGeom prst="line">
              <a:avLst/>
            </a:prstGeom>
            <a:noFill/>
            <a:ln w="0">
              <a:solidFill>
                <a:srgbClr val="000000"/>
              </a:solidFill>
              <a:round/>
              <a:headEnd/>
              <a:tailEnd/>
            </a:ln>
          </p:spPr>
          <p:txBody>
            <a:bodyPr/>
            <a:lstStyle/>
            <a:p>
              <a:endParaRPr lang="en-CA" dirty="0"/>
            </a:p>
          </p:txBody>
        </p:sp>
        <p:sp>
          <p:nvSpPr>
            <p:cNvPr id="349391" name="Line 207"/>
            <p:cNvSpPr>
              <a:spLocks noChangeShapeType="1"/>
            </p:cNvSpPr>
            <p:nvPr/>
          </p:nvSpPr>
          <p:spPr bwMode="auto">
            <a:xfrm flipH="1">
              <a:off x="4824" y="1876"/>
              <a:ext cx="44" cy="0"/>
            </a:xfrm>
            <a:prstGeom prst="line">
              <a:avLst/>
            </a:prstGeom>
            <a:noFill/>
            <a:ln w="0">
              <a:solidFill>
                <a:srgbClr val="000000"/>
              </a:solidFill>
              <a:round/>
              <a:headEnd/>
              <a:tailEnd/>
            </a:ln>
          </p:spPr>
          <p:txBody>
            <a:bodyPr/>
            <a:lstStyle/>
            <a:p>
              <a:endParaRPr lang="en-CA" dirty="0"/>
            </a:p>
          </p:txBody>
        </p:sp>
        <p:sp>
          <p:nvSpPr>
            <p:cNvPr id="349392" name="Rectangle 208"/>
            <p:cNvSpPr>
              <a:spLocks noChangeArrowheads="1"/>
            </p:cNvSpPr>
            <p:nvPr/>
          </p:nvSpPr>
          <p:spPr bwMode="auto">
            <a:xfrm>
              <a:off x="563" y="1843"/>
              <a:ext cx="63" cy="136"/>
            </a:xfrm>
            <a:prstGeom prst="rect">
              <a:avLst/>
            </a:prstGeom>
            <a:noFill/>
            <a:ln w="9525">
              <a:noFill/>
              <a:miter lim="800000"/>
              <a:headEnd/>
              <a:tailEnd/>
            </a:ln>
          </p:spPr>
          <p:txBody>
            <a:bodyPr wrap="none" lIns="0" tIns="0" rIns="0" bIns="0">
              <a:spAutoFit/>
            </a:bodyPr>
            <a:lstStyle/>
            <a:p>
              <a:r>
                <a:rPr lang="en-US" sz="1400" dirty="0">
                  <a:solidFill>
                    <a:srgbClr val="000000"/>
                  </a:solidFill>
                  <a:latin typeface="Helvetica" pitchFamily="34" charset="0"/>
                </a:rPr>
                <a:t>4</a:t>
              </a:r>
              <a:endParaRPr lang="en-US" sz="1400" dirty="0"/>
            </a:p>
          </p:txBody>
        </p:sp>
        <p:sp>
          <p:nvSpPr>
            <p:cNvPr id="349393" name="Line 209"/>
            <p:cNvSpPr>
              <a:spLocks noChangeShapeType="1"/>
            </p:cNvSpPr>
            <p:nvPr/>
          </p:nvSpPr>
          <p:spPr bwMode="auto">
            <a:xfrm>
              <a:off x="643" y="1876"/>
              <a:ext cx="4225" cy="0"/>
            </a:xfrm>
            <a:prstGeom prst="line">
              <a:avLst/>
            </a:prstGeom>
            <a:noFill/>
            <a:ln w="0">
              <a:solidFill>
                <a:srgbClr val="000000"/>
              </a:solidFill>
              <a:round/>
              <a:headEnd/>
              <a:tailEnd/>
            </a:ln>
          </p:spPr>
          <p:txBody>
            <a:bodyPr/>
            <a:lstStyle/>
            <a:p>
              <a:endParaRPr lang="en-CA" dirty="0"/>
            </a:p>
          </p:txBody>
        </p:sp>
        <p:sp>
          <p:nvSpPr>
            <p:cNvPr id="349394" name="Freeform 210"/>
            <p:cNvSpPr>
              <a:spLocks/>
            </p:cNvSpPr>
            <p:nvPr/>
          </p:nvSpPr>
          <p:spPr bwMode="auto">
            <a:xfrm>
              <a:off x="643" y="1876"/>
              <a:ext cx="4225" cy="711"/>
            </a:xfrm>
            <a:custGeom>
              <a:avLst/>
              <a:gdLst/>
              <a:ahLst/>
              <a:cxnLst>
                <a:cxn ang="0">
                  <a:pos x="0" y="169"/>
                </a:cxn>
                <a:cxn ang="0">
                  <a:pos x="576" y="169"/>
                </a:cxn>
                <a:cxn ang="0">
                  <a:pos x="576" y="0"/>
                </a:cxn>
              </a:cxnLst>
              <a:rect l="0" t="0" r="r" b="b"/>
              <a:pathLst>
                <a:path w="576" h="169">
                  <a:moveTo>
                    <a:pt x="0" y="169"/>
                  </a:moveTo>
                  <a:lnTo>
                    <a:pt x="576" y="169"/>
                  </a:lnTo>
                  <a:lnTo>
                    <a:pt x="576" y="0"/>
                  </a:lnTo>
                </a:path>
              </a:pathLst>
            </a:custGeom>
            <a:noFill/>
            <a:ln w="0">
              <a:solidFill>
                <a:srgbClr val="000000"/>
              </a:solidFill>
              <a:prstDash val="solid"/>
              <a:round/>
              <a:headEnd/>
              <a:tailEnd/>
            </a:ln>
          </p:spPr>
          <p:txBody>
            <a:bodyPr/>
            <a:lstStyle/>
            <a:p>
              <a:endParaRPr lang="en-CA" dirty="0"/>
            </a:p>
          </p:txBody>
        </p:sp>
        <p:sp>
          <p:nvSpPr>
            <p:cNvPr id="349395" name="Line 211"/>
            <p:cNvSpPr>
              <a:spLocks noChangeShapeType="1"/>
            </p:cNvSpPr>
            <p:nvPr/>
          </p:nvSpPr>
          <p:spPr bwMode="auto">
            <a:xfrm flipV="1">
              <a:off x="643" y="1876"/>
              <a:ext cx="1" cy="711"/>
            </a:xfrm>
            <a:prstGeom prst="line">
              <a:avLst/>
            </a:prstGeom>
            <a:noFill/>
            <a:ln w="0">
              <a:solidFill>
                <a:srgbClr val="000000"/>
              </a:solidFill>
              <a:round/>
              <a:headEnd/>
              <a:tailEnd/>
            </a:ln>
          </p:spPr>
          <p:txBody>
            <a:bodyPr/>
            <a:lstStyle/>
            <a:p>
              <a:endParaRPr lang="en-CA" dirty="0"/>
            </a:p>
          </p:txBody>
        </p:sp>
        <p:sp>
          <p:nvSpPr>
            <p:cNvPr id="349396" name="Freeform 212"/>
            <p:cNvSpPr>
              <a:spLocks/>
            </p:cNvSpPr>
            <p:nvPr/>
          </p:nvSpPr>
          <p:spPr bwMode="auto">
            <a:xfrm>
              <a:off x="724" y="1922"/>
              <a:ext cx="3416" cy="648"/>
            </a:xfrm>
            <a:custGeom>
              <a:avLst/>
              <a:gdLst/>
              <a:ahLst/>
              <a:cxnLst>
                <a:cxn ang="0">
                  <a:pos x="43" y="458"/>
                </a:cxn>
                <a:cxn ang="0">
                  <a:pos x="99" y="275"/>
                </a:cxn>
                <a:cxn ang="0">
                  <a:pos x="142" y="543"/>
                </a:cxn>
                <a:cxn ang="0">
                  <a:pos x="192" y="439"/>
                </a:cxn>
                <a:cxn ang="0">
                  <a:pos x="241" y="451"/>
                </a:cxn>
                <a:cxn ang="0">
                  <a:pos x="285" y="403"/>
                </a:cxn>
                <a:cxn ang="0">
                  <a:pos x="334" y="201"/>
                </a:cxn>
                <a:cxn ang="0">
                  <a:pos x="377" y="348"/>
                </a:cxn>
                <a:cxn ang="0">
                  <a:pos x="427" y="458"/>
                </a:cxn>
                <a:cxn ang="0">
                  <a:pos x="476" y="305"/>
                </a:cxn>
                <a:cxn ang="0">
                  <a:pos x="526" y="366"/>
                </a:cxn>
                <a:cxn ang="0">
                  <a:pos x="575" y="287"/>
                </a:cxn>
                <a:cxn ang="0">
                  <a:pos x="619" y="476"/>
                </a:cxn>
                <a:cxn ang="0">
                  <a:pos x="668" y="476"/>
                </a:cxn>
                <a:cxn ang="0">
                  <a:pos x="711" y="305"/>
                </a:cxn>
                <a:cxn ang="0">
                  <a:pos x="761" y="439"/>
                </a:cxn>
                <a:cxn ang="0">
                  <a:pos x="810" y="256"/>
                </a:cxn>
                <a:cxn ang="0">
                  <a:pos x="854" y="323"/>
                </a:cxn>
                <a:cxn ang="0">
                  <a:pos x="903" y="305"/>
                </a:cxn>
                <a:cxn ang="0">
                  <a:pos x="953" y="573"/>
                </a:cxn>
                <a:cxn ang="0">
                  <a:pos x="1002" y="488"/>
                </a:cxn>
                <a:cxn ang="0">
                  <a:pos x="1051" y="409"/>
                </a:cxn>
                <a:cxn ang="0">
                  <a:pos x="1101" y="323"/>
                </a:cxn>
                <a:cxn ang="0">
                  <a:pos x="1150" y="409"/>
                </a:cxn>
                <a:cxn ang="0">
                  <a:pos x="1200" y="451"/>
                </a:cxn>
                <a:cxn ang="0">
                  <a:pos x="1249" y="250"/>
                </a:cxn>
                <a:cxn ang="0">
                  <a:pos x="1299" y="470"/>
                </a:cxn>
                <a:cxn ang="0">
                  <a:pos x="1348" y="775"/>
                </a:cxn>
                <a:cxn ang="0">
                  <a:pos x="1398" y="622"/>
                </a:cxn>
                <a:cxn ang="0">
                  <a:pos x="1441" y="409"/>
                </a:cxn>
                <a:cxn ang="0">
                  <a:pos x="1491" y="269"/>
                </a:cxn>
                <a:cxn ang="0">
                  <a:pos x="1540" y="494"/>
                </a:cxn>
                <a:cxn ang="0">
                  <a:pos x="1583" y="360"/>
                </a:cxn>
                <a:cxn ang="0">
                  <a:pos x="1633" y="561"/>
                </a:cxn>
                <a:cxn ang="0">
                  <a:pos x="1682" y="384"/>
                </a:cxn>
                <a:cxn ang="0">
                  <a:pos x="1726" y="116"/>
                </a:cxn>
                <a:cxn ang="0">
                  <a:pos x="1775" y="384"/>
                </a:cxn>
                <a:cxn ang="0">
                  <a:pos x="1825" y="378"/>
                </a:cxn>
                <a:cxn ang="0">
                  <a:pos x="1868" y="433"/>
                </a:cxn>
                <a:cxn ang="0">
                  <a:pos x="1917" y="317"/>
                </a:cxn>
                <a:cxn ang="0">
                  <a:pos x="1967" y="275"/>
                </a:cxn>
                <a:cxn ang="0">
                  <a:pos x="2010" y="439"/>
                </a:cxn>
                <a:cxn ang="0">
                  <a:pos x="2060" y="409"/>
                </a:cxn>
                <a:cxn ang="0">
                  <a:pos x="2103" y="488"/>
                </a:cxn>
                <a:cxn ang="0">
                  <a:pos x="2152" y="860"/>
                </a:cxn>
                <a:cxn ang="0">
                  <a:pos x="2202" y="671"/>
                </a:cxn>
                <a:cxn ang="0">
                  <a:pos x="2245" y="488"/>
                </a:cxn>
                <a:cxn ang="0">
                  <a:pos x="2301" y="403"/>
                </a:cxn>
                <a:cxn ang="0">
                  <a:pos x="2344" y="561"/>
                </a:cxn>
                <a:cxn ang="0">
                  <a:pos x="2394" y="336"/>
                </a:cxn>
                <a:cxn ang="0">
                  <a:pos x="2437" y="525"/>
                </a:cxn>
                <a:cxn ang="0">
                  <a:pos x="2486" y="330"/>
                </a:cxn>
                <a:cxn ang="0">
                  <a:pos x="2536" y="238"/>
                </a:cxn>
                <a:cxn ang="0">
                  <a:pos x="2579" y="555"/>
                </a:cxn>
                <a:cxn ang="0">
                  <a:pos x="2629" y="390"/>
                </a:cxn>
                <a:cxn ang="0">
                  <a:pos x="2678" y="555"/>
                </a:cxn>
                <a:cxn ang="0">
                  <a:pos x="2722" y="397"/>
                </a:cxn>
                <a:cxn ang="0">
                  <a:pos x="2771" y="336"/>
                </a:cxn>
                <a:cxn ang="0">
                  <a:pos x="2820" y="317"/>
                </a:cxn>
                <a:cxn ang="0">
                  <a:pos x="2870" y="708"/>
                </a:cxn>
              </a:cxnLst>
              <a:rect l="0" t="0" r="r" b="b"/>
              <a:pathLst>
                <a:path w="2882" h="939">
                  <a:moveTo>
                    <a:pt x="0" y="421"/>
                  </a:moveTo>
                  <a:lnTo>
                    <a:pt x="6" y="555"/>
                  </a:lnTo>
                  <a:lnTo>
                    <a:pt x="6" y="573"/>
                  </a:lnTo>
                  <a:lnTo>
                    <a:pt x="12" y="506"/>
                  </a:lnTo>
                  <a:lnTo>
                    <a:pt x="12" y="445"/>
                  </a:lnTo>
                  <a:lnTo>
                    <a:pt x="19" y="330"/>
                  </a:lnTo>
                  <a:lnTo>
                    <a:pt x="19" y="451"/>
                  </a:lnTo>
                  <a:lnTo>
                    <a:pt x="19" y="470"/>
                  </a:lnTo>
                  <a:lnTo>
                    <a:pt x="25" y="598"/>
                  </a:lnTo>
                  <a:lnTo>
                    <a:pt x="25" y="488"/>
                  </a:lnTo>
                  <a:lnTo>
                    <a:pt x="31" y="403"/>
                  </a:lnTo>
                  <a:lnTo>
                    <a:pt x="31" y="415"/>
                  </a:lnTo>
                  <a:lnTo>
                    <a:pt x="37" y="378"/>
                  </a:lnTo>
                  <a:lnTo>
                    <a:pt x="37" y="439"/>
                  </a:lnTo>
                  <a:lnTo>
                    <a:pt x="43" y="470"/>
                  </a:lnTo>
                  <a:lnTo>
                    <a:pt x="43" y="488"/>
                  </a:lnTo>
                  <a:lnTo>
                    <a:pt x="43" y="458"/>
                  </a:lnTo>
                  <a:lnTo>
                    <a:pt x="49" y="476"/>
                  </a:lnTo>
                  <a:lnTo>
                    <a:pt x="49" y="470"/>
                  </a:lnTo>
                  <a:lnTo>
                    <a:pt x="56" y="433"/>
                  </a:lnTo>
                  <a:lnTo>
                    <a:pt x="62" y="476"/>
                  </a:lnTo>
                  <a:lnTo>
                    <a:pt x="62" y="409"/>
                  </a:lnTo>
                  <a:lnTo>
                    <a:pt x="68" y="427"/>
                  </a:lnTo>
                  <a:lnTo>
                    <a:pt x="68" y="354"/>
                  </a:lnTo>
                  <a:lnTo>
                    <a:pt x="74" y="330"/>
                  </a:lnTo>
                  <a:lnTo>
                    <a:pt x="74" y="397"/>
                  </a:lnTo>
                  <a:lnTo>
                    <a:pt x="74" y="415"/>
                  </a:lnTo>
                  <a:lnTo>
                    <a:pt x="80" y="451"/>
                  </a:lnTo>
                  <a:lnTo>
                    <a:pt x="80" y="397"/>
                  </a:lnTo>
                  <a:lnTo>
                    <a:pt x="87" y="470"/>
                  </a:lnTo>
                  <a:lnTo>
                    <a:pt x="87" y="549"/>
                  </a:lnTo>
                  <a:lnTo>
                    <a:pt x="93" y="415"/>
                  </a:lnTo>
                  <a:lnTo>
                    <a:pt x="93" y="421"/>
                  </a:lnTo>
                  <a:lnTo>
                    <a:pt x="99" y="275"/>
                  </a:lnTo>
                  <a:lnTo>
                    <a:pt x="99" y="543"/>
                  </a:lnTo>
                  <a:lnTo>
                    <a:pt x="99" y="397"/>
                  </a:lnTo>
                  <a:lnTo>
                    <a:pt x="105" y="384"/>
                  </a:lnTo>
                  <a:lnTo>
                    <a:pt x="105" y="470"/>
                  </a:lnTo>
                  <a:lnTo>
                    <a:pt x="111" y="579"/>
                  </a:lnTo>
                  <a:lnTo>
                    <a:pt x="111" y="506"/>
                  </a:lnTo>
                  <a:lnTo>
                    <a:pt x="118" y="354"/>
                  </a:lnTo>
                  <a:lnTo>
                    <a:pt x="118" y="500"/>
                  </a:lnTo>
                  <a:lnTo>
                    <a:pt x="124" y="488"/>
                  </a:lnTo>
                  <a:lnTo>
                    <a:pt x="124" y="579"/>
                  </a:lnTo>
                  <a:lnTo>
                    <a:pt x="130" y="433"/>
                  </a:lnTo>
                  <a:lnTo>
                    <a:pt x="130" y="494"/>
                  </a:lnTo>
                  <a:lnTo>
                    <a:pt x="130" y="525"/>
                  </a:lnTo>
                  <a:lnTo>
                    <a:pt x="136" y="378"/>
                  </a:lnTo>
                  <a:lnTo>
                    <a:pt x="136" y="567"/>
                  </a:lnTo>
                  <a:lnTo>
                    <a:pt x="142" y="445"/>
                  </a:lnTo>
                  <a:lnTo>
                    <a:pt x="142" y="543"/>
                  </a:lnTo>
                  <a:lnTo>
                    <a:pt x="148" y="512"/>
                  </a:lnTo>
                  <a:lnTo>
                    <a:pt x="148" y="598"/>
                  </a:lnTo>
                  <a:lnTo>
                    <a:pt x="155" y="409"/>
                  </a:lnTo>
                  <a:lnTo>
                    <a:pt x="155" y="470"/>
                  </a:lnTo>
                  <a:lnTo>
                    <a:pt x="155" y="427"/>
                  </a:lnTo>
                  <a:lnTo>
                    <a:pt x="161" y="439"/>
                  </a:lnTo>
                  <a:lnTo>
                    <a:pt x="161" y="415"/>
                  </a:lnTo>
                  <a:lnTo>
                    <a:pt x="167" y="500"/>
                  </a:lnTo>
                  <a:lnTo>
                    <a:pt x="167" y="427"/>
                  </a:lnTo>
                  <a:lnTo>
                    <a:pt x="173" y="390"/>
                  </a:lnTo>
                  <a:lnTo>
                    <a:pt x="173" y="470"/>
                  </a:lnTo>
                  <a:lnTo>
                    <a:pt x="179" y="250"/>
                  </a:lnTo>
                  <a:lnTo>
                    <a:pt x="179" y="354"/>
                  </a:lnTo>
                  <a:lnTo>
                    <a:pt x="186" y="390"/>
                  </a:lnTo>
                  <a:lnTo>
                    <a:pt x="186" y="360"/>
                  </a:lnTo>
                  <a:lnTo>
                    <a:pt x="186" y="378"/>
                  </a:lnTo>
                  <a:lnTo>
                    <a:pt x="192" y="439"/>
                  </a:lnTo>
                  <a:lnTo>
                    <a:pt x="192" y="354"/>
                  </a:lnTo>
                  <a:lnTo>
                    <a:pt x="198" y="458"/>
                  </a:lnTo>
                  <a:lnTo>
                    <a:pt x="198" y="366"/>
                  </a:lnTo>
                  <a:lnTo>
                    <a:pt x="204" y="415"/>
                  </a:lnTo>
                  <a:lnTo>
                    <a:pt x="204" y="458"/>
                  </a:lnTo>
                  <a:lnTo>
                    <a:pt x="210" y="421"/>
                  </a:lnTo>
                  <a:lnTo>
                    <a:pt x="210" y="378"/>
                  </a:lnTo>
                  <a:lnTo>
                    <a:pt x="210" y="384"/>
                  </a:lnTo>
                  <a:lnTo>
                    <a:pt x="216" y="366"/>
                  </a:lnTo>
                  <a:lnTo>
                    <a:pt x="216" y="470"/>
                  </a:lnTo>
                  <a:lnTo>
                    <a:pt x="223" y="445"/>
                  </a:lnTo>
                  <a:lnTo>
                    <a:pt x="223" y="451"/>
                  </a:lnTo>
                  <a:lnTo>
                    <a:pt x="229" y="397"/>
                  </a:lnTo>
                  <a:lnTo>
                    <a:pt x="229" y="415"/>
                  </a:lnTo>
                  <a:lnTo>
                    <a:pt x="235" y="384"/>
                  </a:lnTo>
                  <a:lnTo>
                    <a:pt x="235" y="354"/>
                  </a:lnTo>
                  <a:lnTo>
                    <a:pt x="241" y="451"/>
                  </a:lnTo>
                  <a:lnTo>
                    <a:pt x="241" y="415"/>
                  </a:lnTo>
                  <a:lnTo>
                    <a:pt x="241" y="384"/>
                  </a:lnTo>
                  <a:lnTo>
                    <a:pt x="247" y="330"/>
                  </a:lnTo>
                  <a:lnTo>
                    <a:pt x="247" y="494"/>
                  </a:lnTo>
                  <a:lnTo>
                    <a:pt x="254" y="500"/>
                  </a:lnTo>
                  <a:lnTo>
                    <a:pt x="254" y="433"/>
                  </a:lnTo>
                  <a:lnTo>
                    <a:pt x="260" y="311"/>
                  </a:lnTo>
                  <a:lnTo>
                    <a:pt x="260" y="433"/>
                  </a:lnTo>
                  <a:lnTo>
                    <a:pt x="266" y="390"/>
                  </a:lnTo>
                  <a:lnTo>
                    <a:pt x="266" y="323"/>
                  </a:lnTo>
                  <a:lnTo>
                    <a:pt x="266" y="305"/>
                  </a:lnTo>
                  <a:lnTo>
                    <a:pt x="272" y="397"/>
                  </a:lnTo>
                  <a:lnTo>
                    <a:pt x="272" y="287"/>
                  </a:lnTo>
                  <a:lnTo>
                    <a:pt x="278" y="323"/>
                  </a:lnTo>
                  <a:lnTo>
                    <a:pt x="278" y="494"/>
                  </a:lnTo>
                  <a:lnTo>
                    <a:pt x="285" y="537"/>
                  </a:lnTo>
                  <a:lnTo>
                    <a:pt x="285" y="403"/>
                  </a:lnTo>
                  <a:lnTo>
                    <a:pt x="291" y="537"/>
                  </a:lnTo>
                  <a:lnTo>
                    <a:pt x="291" y="567"/>
                  </a:lnTo>
                  <a:lnTo>
                    <a:pt x="297" y="451"/>
                  </a:lnTo>
                  <a:lnTo>
                    <a:pt x="297" y="360"/>
                  </a:lnTo>
                  <a:lnTo>
                    <a:pt x="297" y="281"/>
                  </a:lnTo>
                  <a:lnTo>
                    <a:pt x="303" y="482"/>
                  </a:lnTo>
                  <a:lnTo>
                    <a:pt x="303" y="573"/>
                  </a:lnTo>
                  <a:lnTo>
                    <a:pt x="309" y="470"/>
                  </a:lnTo>
                  <a:lnTo>
                    <a:pt x="309" y="506"/>
                  </a:lnTo>
                  <a:lnTo>
                    <a:pt x="315" y="476"/>
                  </a:lnTo>
                  <a:lnTo>
                    <a:pt x="315" y="610"/>
                  </a:lnTo>
                  <a:lnTo>
                    <a:pt x="322" y="488"/>
                  </a:lnTo>
                  <a:lnTo>
                    <a:pt x="322" y="476"/>
                  </a:lnTo>
                  <a:lnTo>
                    <a:pt x="322" y="470"/>
                  </a:lnTo>
                  <a:lnTo>
                    <a:pt x="328" y="433"/>
                  </a:lnTo>
                  <a:lnTo>
                    <a:pt x="328" y="482"/>
                  </a:lnTo>
                  <a:lnTo>
                    <a:pt x="334" y="201"/>
                  </a:lnTo>
                  <a:lnTo>
                    <a:pt x="334" y="409"/>
                  </a:lnTo>
                  <a:lnTo>
                    <a:pt x="340" y="512"/>
                  </a:lnTo>
                  <a:lnTo>
                    <a:pt x="340" y="433"/>
                  </a:lnTo>
                  <a:lnTo>
                    <a:pt x="346" y="397"/>
                  </a:lnTo>
                  <a:lnTo>
                    <a:pt x="346" y="482"/>
                  </a:lnTo>
                  <a:lnTo>
                    <a:pt x="353" y="451"/>
                  </a:lnTo>
                  <a:lnTo>
                    <a:pt x="353" y="409"/>
                  </a:lnTo>
                  <a:lnTo>
                    <a:pt x="353" y="470"/>
                  </a:lnTo>
                  <a:lnTo>
                    <a:pt x="359" y="500"/>
                  </a:lnTo>
                  <a:lnTo>
                    <a:pt x="359" y="531"/>
                  </a:lnTo>
                  <a:lnTo>
                    <a:pt x="365" y="476"/>
                  </a:lnTo>
                  <a:lnTo>
                    <a:pt x="365" y="488"/>
                  </a:lnTo>
                  <a:lnTo>
                    <a:pt x="371" y="458"/>
                  </a:lnTo>
                  <a:lnTo>
                    <a:pt x="371" y="439"/>
                  </a:lnTo>
                  <a:lnTo>
                    <a:pt x="377" y="445"/>
                  </a:lnTo>
                  <a:lnTo>
                    <a:pt x="377" y="409"/>
                  </a:lnTo>
                  <a:lnTo>
                    <a:pt x="377" y="348"/>
                  </a:lnTo>
                  <a:lnTo>
                    <a:pt x="383" y="421"/>
                  </a:lnTo>
                  <a:lnTo>
                    <a:pt x="383" y="476"/>
                  </a:lnTo>
                  <a:lnTo>
                    <a:pt x="390" y="476"/>
                  </a:lnTo>
                  <a:lnTo>
                    <a:pt x="390" y="427"/>
                  </a:lnTo>
                  <a:lnTo>
                    <a:pt x="396" y="390"/>
                  </a:lnTo>
                  <a:lnTo>
                    <a:pt x="396" y="397"/>
                  </a:lnTo>
                  <a:lnTo>
                    <a:pt x="402" y="372"/>
                  </a:lnTo>
                  <a:lnTo>
                    <a:pt x="402" y="390"/>
                  </a:lnTo>
                  <a:lnTo>
                    <a:pt x="408" y="403"/>
                  </a:lnTo>
                  <a:lnTo>
                    <a:pt x="408" y="378"/>
                  </a:lnTo>
                  <a:lnTo>
                    <a:pt x="408" y="256"/>
                  </a:lnTo>
                  <a:lnTo>
                    <a:pt x="414" y="390"/>
                  </a:lnTo>
                  <a:lnTo>
                    <a:pt x="414" y="482"/>
                  </a:lnTo>
                  <a:lnTo>
                    <a:pt x="421" y="519"/>
                  </a:lnTo>
                  <a:lnTo>
                    <a:pt x="421" y="512"/>
                  </a:lnTo>
                  <a:lnTo>
                    <a:pt x="427" y="342"/>
                  </a:lnTo>
                  <a:lnTo>
                    <a:pt x="427" y="458"/>
                  </a:lnTo>
                  <a:lnTo>
                    <a:pt x="433" y="647"/>
                  </a:lnTo>
                  <a:lnTo>
                    <a:pt x="433" y="537"/>
                  </a:lnTo>
                  <a:lnTo>
                    <a:pt x="433" y="390"/>
                  </a:lnTo>
                  <a:lnTo>
                    <a:pt x="439" y="445"/>
                  </a:lnTo>
                  <a:lnTo>
                    <a:pt x="439" y="421"/>
                  </a:lnTo>
                  <a:lnTo>
                    <a:pt x="445" y="427"/>
                  </a:lnTo>
                  <a:lnTo>
                    <a:pt x="445" y="390"/>
                  </a:lnTo>
                  <a:lnTo>
                    <a:pt x="452" y="415"/>
                  </a:lnTo>
                  <a:lnTo>
                    <a:pt x="452" y="458"/>
                  </a:lnTo>
                  <a:lnTo>
                    <a:pt x="458" y="330"/>
                  </a:lnTo>
                  <a:lnTo>
                    <a:pt x="458" y="421"/>
                  </a:lnTo>
                  <a:lnTo>
                    <a:pt x="464" y="500"/>
                  </a:lnTo>
                  <a:lnTo>
                    <a:pt x="464" y="354"/>
                  </a:lnTo>
                  <a:lnTo>
                    <a:pt x="464" y="384"/>
                  </a:lnTo>
                  <a:lnTo>
                    <a:pt x="470" y="409"/>
                  </a:lnTo>
                  <a:lnTo>
                    <a:pt x="470" y="378"/>
                  </a:lnTo>
                  <a:lnTo>
                    <a:pt x="476" y="305"/>
                  </a:lnTo>
                  <a:lnTo>
                    <a:pt x="476" y="390"/>
                  </a:lnTo>
                  <a:lnTo>
                    <a:pt x="482" y="299"/>
                  </a:lnTo>
                  <a:lnTo>
                    <a:pt x="482" y="488"/>
                  </a:lnTo>
                  <a:lnTo>
                    <a:pt x="489" y="390"/>
                  </a:lnTo>
                  <a:lnTo>
                    <a:pt x="489" y="458"/>
                  </a:lnTo>
                  <a:lnTo>
                    <a:pt x="489" y="598"/>
                  </a:lnTo>
                  <a:lnTo>
                    <a:pt x="495" y="384"/>
                  </a:lnTo>
                  <a:lnTo>
                    <a:pt x="495" y="415"/>
                  </a:lnTo>
                  <a:lnTo>
                    <a:pt x="501" y="305"/>
                  </a:lnTo>
                  <a:lnTo>
                    <a:pt x="501" y="293"/>
                  </a:lnTo>
                  <a:lnTo>
                    <a:pt x="507" y="555"/>
                  </a:lnTo>
                  <a:lnTo>
                    <a:pt x="507" y="439"/>
                  </a:lnTo>
                  <a:lnTo>
                    <a:pt x="513" y="262"/>
                  </a:lnTo>
                  <a:lnTo>
                    <a:pt x="513" y="360"/>
                  </a:lnTo>
                  <a:lnTo>
                    <a:pt x="520" y="293"/>
                  </a:lnTo>
                  <a:lnTo>
                    <a:pt x="520" y="281"/>
                  </a:lnTo>
                  <a:lnTo>
                    <a:pt x="526" y="366"/>
                  </a:lnTo>
                  <a:lnTo>
                    <a:pt x="526" y="214"/>
                  </a:lnTo>
                  <a:lnTo>
                    <a:pt x="532" y="134"/>
                  </a:lnTo>
                  <a:lnTo>
                    <a:pt x="532" y="250"/>
                  </a:lnTo>
                  <a:lnTo>
                    <a:pt x="538" y="317"/>
                  </a:lnTo>
                  <a:lnTo>
                    <a:pt x="538" y="250"/>
                  </a:lnTo>
                  <a:lnTo>
                    <a:pt x="544" y="366"/>
                  </a:lnTo>
                  <a:lnTo>
                    <a:pt x="544" y="293"/>
                  </a:lnTo>
                  <a:lnTo>
                    <a:pt x="544" y="482"/>
                  </a:lnTo>
                  <a:lnTo>
                    <a:pt x="550" y="311"/>
                  </a:lnTo>
                  <a:lnTo>
                    <a:pt x="550" y="336"/>
                  </a:lnTo>
                  <a:lnTo>
                    <a:pt x="557" y="384"/>
                  </a:lnTo>
                  <a:lnTo>
                    <a:pt x="557" y="317"/>
                  </a:lnTo>
                  <a:lnTo>
                    <a:pt x="563" y="305"/>
                  </a:lnTo>
                  <a:lnTo>
                    <a:pt x="563" y="409"/>
                  </a:lnTo>
                  <a:lnTo>
                    <a:pt x="569" y="458"/>
                  </a:lnTo>
                  <a:lnTo>
                    <a:pt x="569" y="323"/>
                  </a:lnTo>
                  <a:lnTo>
                    <a:pt x="575" y="287"/>
                  </a:lnTo>
                  <a:lnTo>
                    <a:pt x="575" y="366"/>
                  </a:lnTo>
                  <a:lnTo>
                    <a:pt x="575" y="567"/>
                  </a:lnTo>
                  <a:lnTo>
                    <a:pt x="581" y="567"/>
                  </a:lnTo>
                  <a:lnTo>
                    <a:pt x="581" y="640"/>
                  </a:lnTo>
                  <a:lnTo>
                    <a:pt x="588" y="427"/>
                  </a:lnTo>
                  <a:lnTo>
                    <a:pt x="588" y="506"/>
                  </a:lnTo>
                  <a:lnTo>
                    <a:pt x="594" y="433"/>
                  </a:lnTo>
                  <a:lnTo>
                    <a:pt x="594" y="525"/>
                  </a:lnTo>
                  <a:lnTo>
                    <a:pt x="600" y="525"/>
                  </a:lnTo>
                  <a:lnTo>
                    <a:pt x="600" y="586"/>
                  </a:lnTo>
                  <a:lnTo>
                    <a:pt x="600" y="525"/>
                  </a:lnTo>
                  <a:lnTo>
                    <a:pt x="606" y="512"/>
                  </a:lnTo>
                  <a:lnTo>
                    <a:pt x="606" y="665"/>
                  </a:lnTo>
                  <a:lnTo>
                    <a:pt x="612" y="586"/>
                  </a:lnTo>
                  <a:lnTo>
                    <a:pt x="612" y="494"/>
                  </a:lnTo>
                  <a:lnTo>
                    <a:pt x="619" y="549"/>
                  </a:lnTo>
                  <a:lnTo>
                    <a:pt x="619" y="476"/>
                  </a:lnTo>
                  <a:lnTo>
                    <a:pt x="625" y="567"/>
                  </a:lnTo>
                  <a:lnTo>
                    <a:pt x="625" y="695"/>
                  </a:lnTo>
                  <a:lnTo>
                    <a:pt x="631" y="726"/>
                  </a:lnTo>
                  <a:lnTo>
                    <a:pt x="631" y="640"/>
                  </a:lnTo>
                  <a:lnTo>
                    <a:pt x="631" y="720"/>
                  </a:lnTo>
                  <a:lnTo>
                    <a:pt x="637" y="640"/>
                  </a:lnTo>
                  <a:lnTo>
                    <a:pt x="637" y="805"/>
                  </a:lnTo>
                  <a:lnTo>
                    <a:pt x="643" y="683"/>
                  </a:lnTo>
                  <a:lnTo>
                    <a:pt x="643" y="640"/>
                  </a:lnTo>
                  <a:lnTo>
                    <a:pt x="649" y="799"/>
                  </a:lnTo>
                  <a:lnTo>
                    <a:pt x="649" y="677"/>
                  </a:lnTo>
                  <a:lnTo>
                    <a:pt x="656" y="695"/>
                  </a:lnTo>
                  <a:lnTo>
                    <a:pt x="656" y="604"/>
                  </a:lnTo>
                  <a:lnTo>
                    <a:pt x="656" y="653"/>
                  </a:lnTo>
                  <a:lnTo>
                    <a:pt x="662" y="598"/>
                  </a:lnTo>
                  <a:lnTo>
                    <a:pt x="662" y="512"/>
                  </a:lnTo>
                  <a:lnTo>
                    <a:pt x="668" y="476"/>
                  </a:lnTo>
                  <a:lnTo>
                    <a:pt x="668" y="555"/>
                  </a:lnTo>
                  <a:lnTo>
                    <a:pt x="674" y="506"/>
                  </a:lnTo>
                  <a:lnTo>
                    <a:pt x="674" y="543"/>
                  </a:lnTo>
                  <a:lnTo>
                    <a:pt x="680" y="390"/>
                  </a:lnTo>
                  <a:lnTo>
                    <a:pt x="680" y="555"/>
                  </a:lnTo>
                  <a:lnTo>
                    <a:pt x="687" y="488"/>
                  </a:lnTo>
                  <a:lnTo>
                    <a:pt x="687" y="512"/>
                  </a:lnTo>
                  <a:lnTo>
                    <a:pt x="687" y="470"/>
                  </a:lnTo>
                  <a:lnTo>
                    <a:pt x="693" y="525"/>
                  </a:lnTo>
                  <a:lnTo>
                    <a:pt x="693" y="439"/>
                  </a:lnTo>
                  <a:lnTo>
                    <a:pt x="699" y="409"/>
                  </a:lnTo>
                  <a:lnTo>
                    <a:pt x="699" y="543"/>
                  </a:lnTo>
                  <a:lnTo>
                    <a:pt x="705" y="384"/>
                  </a:lnTo>
                  <a:lnTo>
                    <a:pt x="705" y="390"/>
                  </a:lnTo>
                  <a:lnTo>
                    <a:pt x="711" y="232"/>
                  </a:lnTo>
                  <a:lnTo>
                    <a:pt x="711" y="293"/>
                  </a:lnTo>
                  <a:lnTo>
                    <a:pt x="711" y="305"/>
                  </a:lnTo>
                  <a:lnTo>
                    <a:pt x="717" y="390"/>
                  </a:lnTo>
                  <a:lnTo>
                    <a:pt x="717" y="366"/>
                  </a:lnTo>
                  <a:lnTo>
                    <a:pt x="724" y="415"/>
                  </a:lnTo>
                  <a:lnTo>
                    <a:pt x="724" y="311"/>
                  </a:lnTo>
                  <a:lnTo>
                    <a:pt x="730" y="159"/>
                  </a:lnTo>
                  <a:lnTo>
                    <a:pt x="730" y="336"/>
                  </a:lnTo>
                  <a:lnTo>
                    <a:pt x="736" y="287"/>
                  </a:lnTo>
                  <a:lnTo>
                    <a:pt x="736" y="275"/>
                  </a:lnTo>
                  <a:lnTo>
                    <a:pt x="742" y="275"/>
                  </a:lnTo>
                  <a:lnTo>
                    <a:pt x="742" y="348"/>
                  </a:lnTo>
                  <a:lnTo>
                    <a:pt x="742" y="269"/>
                  </a:lnTo>
                  <a:lnTo>
                    <a:pt x="748" y="281"/>
                  </a:lnTo>
                  <a:lnTo>
                    <a:pt x="748" y="275"/>
                  </a:lnTo>
                  <a:lnTo>
                    <a:pt x="755" y="500"/>
                  </a:lnTo>
                  <a:lnTo>
                    <a:pt x="755" y="348"/>
                  </a:lnTo>
                  <a:lnTo>
                    <a:pt x="761" y="445"/>
                  </a:lnTo>
                  <a:lnTo>
                    <a:pt x="761" y="439"/>
                  </a:lnTo>
                  <a:lnTo>
                    <a:pt x="767" y="403"/>
                  </a:lnTo>
                  <a:lnTo>
                    <a:pt x="767" y="256"/>
                  </a:lnTo>
                  <a:lnTo>
                    <a:pt x="767" y="305"/>
                  </a:lnTo>
                  <a:lnTo>
                    <a:pt x="773" y="500"/>
                  </a:lnTo>
                  <a:lnTo>
                    <a:pt x="773" y="415"/>
                  </a:lnTo>
                  <a:lnTo>
                    <a:pt x="779" y="470"/>
                  </a:lnTo>
                  <a:lnTo>
                    <a:pt x="779" y="458"/>
                  </a:lnTo>
                  <a:lnTo>
                    <a:pt x="786" y="451"/>
                  </a:lnTo>
                  <a:lnTo>
                    <a:pt x="786" y="458"/>
                  </a:lnTo>
                  <a:lnTo>
                    <a:pt x="792" y="427"/>
                  </a:lnTo>
                  <a:lnTo>
                    <a:pt x="792" y="512"/>
                  </a:lnTo>
                  <a:lnTo>
                    <a:pt x="798" y="299"/>
                  </a:lnTo>
                  <a:lnTo>
                    <a:pt x="798" y="531"/>
                  </a:lnTo>
                  <a:lnTo>
                    <a:pt x="798" y="470"/>
                  </a:lnTo>
                  <a:lnTo>
                    <a:pt x="804" y="390"/>
                  </a:lnTo>
                  <a:lnTo>
                    <a:pt x="804" y="360"/>
                  </a:lnTo>
                  <a:lnTo>
                    <a:pt x="810" y="256"/>
                  </a:lnTo>
                  <a:lnTo>
                    <a:pt x="810" y="366"/>
                  </a:lnTo>
                  <a:lnTo>
                    <a:pt x="816" y="342"/>
                  </a:lnTo>
                  <a:lnTo>
                    <a:pt x="816" y="470"/>
                  </a:lnTo>
                  <a:lnTo>
                    <a:pt x="823" y="476"/>
                  </a:lnTo>
                  <a:lnTo>
                    <a:pt x="823" y="464"/>
                  </a:lnTo>
                  <a:lnTo>
                    <a:pt x="823" y="488"/>
                  </a:lnTo>
                  <a:lnTo>
                    <a:pt x="829" y="336"/>
                  </a:lnTo>
                  <a:lnTo>
                    <a:pt x="829" y="317"/>
                  </a:lnTo>
                  <a:lnTo>
                    <a:pt x="835" y="445"/>
                  </a:lnTo>
                  <a:lnTo>
                    <a:pt x="835" y="519"/>
                  </a:lnTo>
                  <a:lnTo>
                    <a:pt x="841" y="512"/>
                  </a:lnTo>
                  <a:lnTo>
                    <a:pt x="841" y="464"/>
                  </a:lnTo>
                  <a:lnTo>
                    <a:pt x="847" y="451"/>
                  </a:lnTo>
                  <a:lnTo>
                    <a:pt x="847" y="384"/>
                  </a:lnTo>
                  <a:lnTo>
                    <a:pt x="854" y="354"/>
                  </a:lnTo>
                  <a:lnTo>
                    <a:pt x="854" y="305"/>
                  </a:lnTo>
                  <a:lnTo>
                    <a:pt x="854" y="323"/>
                  </a:lnTo>
                  <a:lnTo>
                    <a:pt x="860" y="494"/>
                  </a:lnTo>
                  <a:lnTo>
                    <a:pt x="860" y="506"/>
                  </a:lnTo>
                  <a:lnTo>
                    <a:pt x="866" y="537"/>
                  </a:lnTo>
                  <a:lnTo>
                    <a:pt x="866" y="372"/>
                  </a:lnTo>
                  <a:lnTo>
                    <a:pt x="872" y="543"/>
                  </a:lnTo>
                  <a:lnTo>
                    <a:pt x="872" y="451"/>
                  </a:lnTo>
                  <a:lnTo>
                    <a:pt x="878" y="281"/>
                  </a:lnTo>
                  <a:lnTo>
                    <a:pt x="878" y="226"/>
                  </a:lnTo>
                  <a:lnTo>
                    <a:pt x="878" y="378"/>
                  </a:lnTo>
                  <a:lnTo>
                    <a:pt x="884" y="512"/>
                  </a:lnTo>
                  <a:lnTo>
                    <a:pt x="884" y="464"/>
                  </a:lnTo>
                  <a:lnTo>
                    <a:pt x="891" y="494"/>
                  </a:lnTo>
                  <a:lnTo>
                    <a:pt x="891" y="427"/>
                  </a:lnTo>
                  <a:lnTo>
                    <a:pt x="897" y="330"/>
                  </a:lnTo>
                  <a:lnTo>
                    <a:pt x="897" y="311"/>
                  </a:lnTo>
                  <a:lnTo>
                    <a:pt x="903" y="281"/>
                  </a:lnTo>
                  <a:lnTo>
                    <a:pt x="903" y="305"/>
                  </a:lnTo>
                  <a:lnTo>
                    <a:pt x="909" y="336"/>
                  </a:lnTo>
                  <a:lnTo>
                    <a:pt x="909" y="275"/>
                  </a:lnTo>
                  <a:lnTo>
                    <a:pt x="909" y="378"/>
                  </a:lnTo>
                  <a:lnTo>
                    <a:pt x="915" y="250"/>
                  </a:lnTo>
                  <a:lnTo>
                    <a:pt x="915" y="366"/>
                  </a:lnTo>
                  <a:lnTo>
                    <a:pt x="922" y="384"/>
                  </a:lnTo>
                  <a:lnTo>
                    <a:pt x="922" y="451"/>
                  </a:lnTo>
                  <a:lnTo>
                    <a:pt x="928" y="165"/>
                  </a:lnTo>
                  <a:lnTo>
                    <a:pt x="928" y="293"/>
                  </a:lnTo>
                  <a:lnTo>
                    <a:pt x="934" y="494"/>
                  </a:lnTo>
                  <a:lnTo>
                    <a:pt x="934" y="323"/>
                  </a:lnTo>
                  <a:lnTo>
                    <a:pt x="934" y="494"/>
                  </a:lnTo>
                  <a:lnTo>
                    <a:pt x="940" y="348"/>
                  </a:lnTo>
                  <a:lnTo>
                    <a:pt x="940" y="403"/>
                  </a:lnTo>
                  <a:lnTo>
                    <a:pt x="946" y="390"/>
                  </a:lnTo>
                  <a:lnTo>
                    <a:pt x="946" y="311"/>
                  </a:lnTo>
                  <a:lnTo>
                    <a:pt x="953" y="573"/>
                  </a:lnTo>
                  <a:lnTo>
                    <a:pt x="959" y="458"/>
                  </a:lnTo>
                  <a:lnTo>
                    <a:pt x="959" y="488"/>
                  </a:lnTo>
                  <a:lnTo>
                    <a:pt x="965" y="555"/>
                  </a:lnTo>
                  <a:lnTo>
                    <a:pt x="965" y="500"/>
                  </a:lnTo>
                  <a:lnTo>
                    <a:pt x="965" y="549"/>
                  </a:lnTo>
                  <a:lnTo>
                    <a:pt x="971" y="525"/>
                  </a:lnTo>
                  <a:lnTo>
                    <a:pt x="971" y="451"/>
                  </a:lnTo>
                  <a:lnTo>
                    <a:pt x="977" y="458"/>
                  </a:lnTo>
                  <a:lnTo>
                    <a:pt x="977" y="543"/>
                  </a:lnTo>
                  <a:lnTo>
                    <a:pt x="983" y="476"/>
                  </a:lnTo>
                  <a:lnTo>
                    <a:pt x="990" y="470"/>
                  </a:lnTo>
                  <a:lnTo>
                    <a:pt x="990" y="592"/>
                  </a:lnTo>
                  <a:lnTo>
                    <a:pt x="990" y="512"/>
                  </a:lnTo>
                  <a:lnTo>
                    <a:pt x="996" y="555"/>
                  </a:lnTo>
                  <a:lnTo>
                    <a:pt x="996" y="494"/>
                  </a:lnTo>
                  <a:lnTo>
                    <a:pt x="1002" y="482"/>
                  </a:lnTo>
                  <a:lnTo>
                    <a:pt x="1002" y="488"/>
                  </a:lnTo>
                  <a:lnTo>
                    <a:pt x="1008" y="537"/>
                  </a:lnTo>
                  <a:lnTo>
                    <a:pt x="1008" y="567"/>
                  </a:lnTo>
                  <a:lnTo>
                    <a:pt x="1014" y="519"/>
                  </a:lnTo>
                  <a:lnTo>
                    <a:pt x="1014" y="531"/>
                  </a:lnTo>
                  <a:lnTo>
                    <a:pt x="1021" y="598"/>
                  </a:lnTo>
                  <a:lnTo>
                    <a:pt x="1021" y="531"/>
                  </a:lnTo>
                  <a:lnTo>
                    <a:pt x="1021" y="592"/>
                  </a:lnTo>
                  <a:lnTo>
                    <a:pt x="1027" y="555"/>
                  </a:lnTo>
                  <a:lnTo>
                    <a:pt x="1027" y="586"/>
                  </a:lnTo>
                  <a:lnTo>
                    <a:pt x="1033" y="506"/>
                  </a:lnTo>
                  <a:lnTo>
                    <a:pt x="1033" y="427"/>
                  </a:lnTo>
                  <a:lnTo>
                    <a:pt x="1039" y="482"/>
                  </a:lnTo>
                  <a:lnTo>
                    <a:pt x="1039" y="409"/>
                  </a:lnTo>
                  <a:lnTo>
                    <a:pt x="1045" y="427"/>
                  </a:lnTo>
                  <a:lnTo>
                    <a:pt x="1045" y="579"/>
                  </a:lnTo>
                  <a:lnTo>
                    <a:pt x="1045" y="531"/>
                  </a:lnTo>
                  <a:lnTo>
                    <a:pt x="1051" y="409"/>
                  </a:lnTo>
                  <a:lnTo>
                    <a:pt x="1051" y="366"/>
                  </a:lnTo>
                  <a:lnTo>
                    <a:pt x="1058" y="397"/>
                  </a:lnTo>
                  <a:lnTo>
                    <a:pt x="1064" y="427"/>
                  </a:lnTo>
                  <a:lnTo>
                    <a:pt x="1064" y="409"/>
                  </a:lnTo>
                  <a:lnTo>
                    <a:pt x="1070" y="378"/>
                  </a:lnTo>
                  <a:lnTo>
                    <a:pt x="1070" y="366"/>
                  </a:lnTo>
                  <a:lnTo>
                    <a:pt x="1076" y="445"/>
                  </a:lnTo>
                  <a:lnTo>
                    <a:pt x="1076" y="439"/>
                  </a:lnTo>
                  <a:lnTo>
                    <a:pt x="1076" y="354"/>
                  </a:lnTo>
                  <a:lnTo>
                    <a:pt x="1082" y="293"/>
                  </a:lnTo>
                  <a:lnTo>
                    <a:pt x="1082" y="342"/>
                  </a:lnTo>
                  <a:lnTo>
                    <a:pt x="1089" y="336"/>
                  </a:lnTo>
                  <a:lnTo>
                    <a:pt x="1089" y="372"/>
                  </a:lnTo>
                  <a:lnTo>
                    <a:pt x="1095" y="372"/>
                  </a:lnTo>
                  <a:lnTo>
                    <a:pt x="1095" y="415"/>
                  </a:lnTo>
                  <a:lnTo>
                    <a:pt x="1101" y="348"/>
                  </a:lnTo>
                  <a:lnTo>
                    <a:pt x="1101" y="323"/>
                  </a:lnTo>
                  <a:lnTo>
                    <a:pt x="1101" y="415"/>
                  </a:lnTo>
                  <a:lnTo>
                    <a:pt x="1107" y="354"/>
                  </a:lnTo>
                  <a:lnTo>
                    <a:pt x="1107" y="323"/>
                  </a:lnTo>
                  <a:lnTo>
                    <a:pt x="1113" y="366"/>
                  </a:lnTo>
                  <a:lnTo>
                    <a:pt x="1113" y="378"/>
                  </a:lnTo>
                  <a:lnTo>
                    <a:pt x="1120" y="476"/>
                  </a:lnTo>
                  <a:lnTo>
                    <a:pt x="1120" y="384"/>
                  </a:lnTo>
                  <a:lnTo>
                    <a:pt x="1126" y="366"/>
                  </a:lnTo>
                  <a:lnTo>
                    <a:pt x="1126" y="342"/>
                  </a:lnTo>
                  <a:lnTo>
                    <a:pt x="1132" y="342"/>
                  </a:lnTo>
                  <a:lnTo>
                    <a:pt x="1132" y="354"/>
                  </a:lnTo>
                  <a:lnTo>
                    <a:pt x="1132" y="390"/>
                  </a:lnTo>
                  <a:lnTo>
                    <a:pt x="1138" y="464"/>
                  </a:lnTo>
                  <a:lnTo>
                    <a:pt x="1144" y="427"/>
                  </a:lnTo>
                  <a:lnTo>
                    <a:pt x="1144" y="464"/>
                  </a:lnTo>
                  <a:lnTo>
                    <a:pt x="1150" y="433"/>
                  </a:lnTo>
                  <a:lnTo>
                    <a:pt x="1150" y="409"/>
                  </a:lnTo>
                  <a:lnTo>
                    <a:pt x="1157" y="415"/>
                  </a:lnTo>
                  <a:lnTo>
                    <a:pt x="1157" y="421"/>
                  </a:lnTo>
                  <a:lnTo>
                    <a:pt x="1163" y="451"/>
                  </a:lnTo>
                  <a:lnTo>
                    <a:pt x="1163" y="445"/>
                  </a:lnTo>
                  <a:lnTo>
                    <a:pt x="1169" y="476"/>
                  </a:lnTo>
                  <a:lnTo>
                    <a:pt x="1169" y="494"/>
                  </a:lnTo>
                  <a:lnTo>
                    <a:pt x="1175" y="445"/>
                  </a:lnTo>
                  <a:lnTo>
                    <a:pt x="1175" y="415"/>
                  </a:lnTo>
                  <a:lnTo>
                    <a:pt x="1181" y="445"/>
                  </a:lnTo>
                  <a:lnTo>
                    <a:pt x="1181" y="427"/>
                  </a:lnTo>
                  <a:lnTo>
                    <a:pt x="1188" y="458"/>
                  </a:lnTo>
                  <a:lnTo>
                    <a:pt x="1188" y="427"/>
                  </a:lnTo>
                  <a:lnTo>
                    <a:pt x="1188" y="372"/>
                  </a:lnTo>
                  <a:lnTo>
                    <a:pt x="1194" y="433"/>
                  </a:lnTo>
                  <a:lnTo>
                    <a:pt x="1194" y="494"/>
                  </a:lnTo>
                  <a:lnTo>
                    <a:pt x="1200" y="433"/>
                  </a:lnTo>
                  <a:lnTo>
                    <a:pt x="1200" y="451"/>
                  </a:lnTo>
                  <a:lnTo>
                    <a:pt x="1206" y="348"/>
                  </a:lnTo>
                  <a:lnTo>
                    <a:pt x="1206" y="342"/>
                  </a:lnTo>
                  <a:lnTo>
                    <a:pt x="1212" y="415"/>
                  </a:lnTo>
                  <a:lnTo>
                    <a:pt x="1212" y="226"/>
                  </a:lnTo>
                  <a:lnTo>
                    <a:pt x="1212" y="354"/>
                  </a:lnTo>
                  <a:lnTo>
                    <a:pt x="1218" y="360"/>
                  </a:lnTo>
                  <a:lnTo>
                    <a:pt x="1218" y="378"/>
                  </a:lnTo>
                  <a:lnTo>
                    <a:pt x="1225" y="372"/>
                  </a:lnTo>
                  <a:lnTo>
                    <a:pt x="1225" y="348"/>
                  </a:lnTo>
                  <a:lnTo>
                    <a:pt x="1231" y="348"/>
                  </a:lnTo>
                  <a:lnTo>
                    <a:pt x="1231" y="317"/>
                  </a:lnTo>
                  <a:lnTo>
                    <a:pt x="1237" y="232"/>
                  </a:lnTo>
                  <a:lnTo>
                    <a:pt x="1237" y="372"/>
                  </a:lnTo>
                  <a:lnTo>
                    <a:pt x="1243" y="330"/>
                  </a:lnTo>
                  <a:lnTo>
                    <a:pt x="1243" y="281"/>
                  </a:lnTo>
                  <a:lnTo>
                    <a:pt x="1249" y="323"/>
                  </a:lnTo>
                  <a:lnTo>
                    <a:pt x="1249" y="250"/>
                  </a:lnTo>
                  <a:lnTo>
                    <a:pt x="1256" y="256"/>
                  </a:lnTo>
                  <a:lnTo>
                    <a:pt x="1256" y="317"/>
                  </a:lnTo>
                  <a:lnTo>
                    <a:pt x="1262" y="403"/>
                  </a:lnTo>
                  <a:lnTo>
                    <a:pt x="1262" y="342"/>
                  </a:lnTo>
                  <a:lnTo>
                    <a:pt x="1268" y="330"/>
                  </a:lnTo>
                  <a:lnTo>
                    <a:pt x="1268" y="281"/>
                  </a:lnTo>
                  <a:lnTo>
                    <a:pt x="1268" y="336"/>
                  </a:lnTo>
                  <a:lnTo>
                    <a:pt x="1274" y="208"/>
                  </a:lnTo>
                  <a:lnTo>
                    <a:pt x="1274" y="256"/>
                  </a:lnTo>
                  <a:lnTo>
                    <a:pt x="1280" y="244"/>
                  </a:lnTo>
                  <a:lnTo>
                    <a:pt x="1280" y="141"/>
                  </a:lnTo>
                  <a:lnTo>
                    <a:pt x="1287" y="159"/>
                  </a:lnTo>
                  <a:lnTo>
                    <a:pt x="1287" y="116"/>
                  </a:lnTo>
                  <a:lnTo>
                    <a:pt x="1293" y="366"/>
                  </a:lnTo>
                  <a:lnTo>
                    <a:pt x="1293" y="293"/>
                  </a:lnTo>
                  <a:lnTo>
                    <a:pt x="1299" y="317"/>
                  </a:lnTo>
                  <a:lnTo>
                    <a:pt x="1299" y="470"/>
                  </a:lnTo>
                  <a:lnTo>
                    <a:pt x="1299" y="439"/>
                  </a:lnTo>
                  <a:lnTo>
                    <a:pt x="1305" y="439"/>
                  </a:lnTo>
                  <a:lnTo>
                    <a:pt x="1305" y="512"/>
                  </a:lnTo>
                  <a:lnTo>
                    <a:pt x="1311" y="427"/>
                  </a:lnTo>
                  <a:lnTo>
                    <a:pt x="1311" y="470"/>
                  </a:lnTo>
                  <a:lnTo>
                    <a:pt x="1317" y="628"/>
                  </a:lnTo>
                  <a:lnTo>
                    <a:pt x="1317" y="470"/>
                  </a:lnTo>
                  <a:lnTo>
                    <a:pt x="1324" y="689"/>
                  </a:lnTo>
                  <a:lnTo>
                    <a:pt x="1324" y="579"/>
                  </a:lnTo>
                  <a:lnTo>
                    <a:pt x="1324" y="628"/>
                  </a:lnTo>
                  <a:lnTo>
                    <a:pt x="1330" y="555"/>
                  </a:lnTo>
                  <a:lnTo>
                    <a:pt x="1330" y="573"/>
                  </a:lnTo>
                  <a:lnTo>
                    <a:pt x="1336" y="689"/>
                  </a:lnTo>
                  <a:lnTo>
                    <a:pt x="1336" y="525"/>
                  </a:lnTo>
                  <a:lnTo>
                    <a:pt x="1342" y="610"/>
                  </a:lnTo>
                  <a:lnTo>
                    <a:pt x="1342" y="628"/>
                  </a:lnTo>
                  <a:lnTo>
                    <a:pt x="1348" y="775"/>
                  </a:lnTo>
                  <a:lnTo>
                    <a:pt x="1355" y="787"/>
                  </a:lnTo>
                  <a:lnTo>
                    <a:pt x="1355" y="732"/>
                  </a:lnTo>
                  <a:lnTo>
                    <a:pt x="1355" y="781"/>
                  </a:lnTo>
                  <a:lnTo>
                    <a:pt x="1361" y="720"/>
                  </a:lnTo>
                  <a:lnTo>
                    <a:pt x="1361" y="762"/>
                  </a:lnTo>
                  <a:lnTo>
                    <a:pt x="1367" y="708"/>
                  </a:lnTo>
                  <a:lnTo>
                    <a:pt x="1367" y="738"/>
                  </a:lnTo>
                  <a:lnTo>
                    <a:pt x="1373" y="714"/>
                  </a:lnTo>
                  <a:lnTo>
                    <a:pt x="1373" y="695"/>
                  </a:lnTo>
                  <a:lnTo>
                    <a:pt x="1379" y="738"/>
                  </a:lnTo>
                  <a:lnTo>
                    <a:pt x="1379" y="701"/>
                  </a:lnTo>
                  <a:lnTo>
                    <a:pt x="1379" y="781"/>
                  </a:lnTo>
                  <a:lnTo>
                    <a:pt x="1385" y="726"/>
                  </a:lnTo>
                  <a:lnTo>
                    <a:pt x="1385" y="640"/>
                  </a:lnTo>
                  <a:lnTo>
                    <a:pt x="1392" y="738"/>
                  </a:lnTo>
                  <a:lnTo>
                    <a:pt x="1392" y="659"/>
                  </a:lnTo>
                  <a:lnTo>
                    <a:pt x="1398" y="622"/>
                  </a:lnTo>
                  <a:lnTo>
                    <a:pt x="1398" y="640"/>
                  </a:lnTo>
                  <a:lnTo>
                    <a:pt x="1404" y="586"/>
                  </a:lnTo>
                  <a:lnTo>
                    <a:pt x="1404" y="714"/>
                  </a:lnTo>
                  <a:lnTo>
                    <a:pt x="1410" y="659"/>
                  </a:lnTo>
                  <a:lnTo>
                    <a:pt x="1410" y="592"/>
                  </a:lnTo>
                  <a:lnTo>
                    <a:pt x="1410" y="494"/>
                  </a:lnTo>
                  <a:lnTo>
                    <a:pt x="1416" y="451"/>
                  </a:lnTo>
                  <a:lnTo>
                    <a:pt x="1416" y="573"/>
                  </a:lnTo>
                  <a:lnTo>
                    <a:pt x="1423" y="494"/>
                  </a:lnTo>
                  <a:lnTo>
                    <a:pt x="1423" y="409"/>
                  </a:lnTo>
                  <a:lnTo>
                    <a:pt x="1429" y="775"/>
                  </a:lnTo>
                  <a:lnTo>
                    <a:pt x="1429" y="378"/>
                  </a:lnTo>
                  <a:lnTo>
                    <a:pt x="1435" y="256"/>
                  </a:lnTo>
                  <a:lnTo>
                    <a:pt x="1435" y="366"/>
                  </a:lnTo>
                  <a:lnTo>
                    <a:pt x="1435" y="354"/>
                  </a:lnTo>
                  <a:lnTo>
                    <a:pt x="1441" y="616"/>
                  </a:lnTo>
                  <a:lnTo>
                    <a:pt x="1441" y="409"/>
                  </a:lnTo>
                  <a:lnTo>
                    <a:pt x="1447" y="378"/>
                  </a:lnTo>
                  <a:lnTo>
                    <a:pt x="1447" y="141"/>
                  </a:lnTo>
                  <a:lnTo>
                    <a:pt x="1454" y="299"/>
                  </a:lnTo>
                  <a:lnTo>
                    <a:pt x="1454" y="122"/>
                  </a:lnTo>
                  <a:lnTo>
                    <a:pt x="1460" y="165"/>
                  </a:lnTo>
                  <a:lnTo>
                    <a:pt x="1460" y="256"/>
                  </a:lnTo>
                  <a:lnTo>
                    <a:pt x="1466" y="269"/>
                  </a:lnTo>
                  <a:lnTo>
                    <a:pt x="1466" y="189"/>
                  </a:lnTo>
                  <a:lnTo>
                    <a:pt x="1466" y="360"/>
                  </a:lnTo>
                  <a:lnTo>
                    <a:pt x="1472" y="348"/>
                  </a:lnTo>
                  <a:lnTo>
                    <a:pt x="1472" y="80"/>
                  </a:lnTo>
                  <a:lnTo>
                    <a:pt x="1478" y="262"/>
                  </a:lnTo>
                  <a:lnTo>
                    <a:pt x="1478" y="311"/>
                  </a:lnTo>
                  <a:lnTo>
                    <a:pt x="1484" y="311"/>
                  </a:lnTo>
                  <a:lnTo>
                    <a:pt x="1484" y="281"/>
                  </a:lnTo>
                  <a:lnTo>
                    <a:pt x="1491" y="238"/>
                  </a:lnTo>
                  <a:lnTo>
                    <a:pt x="1491" y="269"/>
                  </a:lnTo>
                  <a:lnTo>
                    <a:pt x="1491" y="378"/>
                  </a:lnTo>
                  <a:lnTo>
                    <a:pt x="1497" y="293"/>
                  </a:lnTo>
                  <a:lnTo>
                    <a:pt x="1497" y="579"/>
                  </a:lnTo>
                  <a:lnTo>
                    <a:pt x="1503" y="604"/>
                  </a:lnTo>
                  <a:lnTo>
                    <a:pt x="1503" y="464"/>
                  </a:lnTo>
                  <a:lnTo>
                    <a:pt x="1509" y="567"/>
                  </a:lnTo>
                  <a:lnTo>
                    <a:pt x="1509" y="464"/>
                  </a:lnTo>
                  <a:lnTo>
                    <a:pt x="1515" y="439"/>
                  </a:lnTo>
                  <a:lnTo>
                    <a:pt x="1515" y="482"/>
                  </a:lnTo>
                  <a:lnTo>
                    <a:pt x="1522" y="269"/>
                  </a:lnTo>
                  <a:lnTo>
                    <a:pt x="1522" y="366"/>
                  </a:lnTo>
                  <a:lnTo>
                    <a:pt x="1522" y="317"/>
                  </a:lnTo>
                  <a:lnTo>
                    <a:pt x="1528" y="360"/>
                  </a:lnTo>
                  <a:lnTo>
                    <a:pt x="1528" y="427"/>
                  </a:lnTo>
                  <a:lnTo>
                    <a:pt x="1534" y="397"/>
                  </a:lnTo>
                  <a:lnTo>
                    <a:pt x="1534" y="384"/>
                  </a:lnTo>
                  <a:lnTo>
                    <a:pt x="1540" y="494"/>
                  </a:lnTo>
                  <a:lnTo>
                    <a:pt x="1540" y="488"/>
                  </a:lnTo>
                  <a:lnTo>
                    <a:pt x="1546" y="470"/>
                  </a:lnTo>
                  <a:lnTo>
                    <a:pt x="1546" y="342"/>
                  </a:lnTo>
                  <a:lnTo>
                    <a:pt x="1546" y="305"/>
                  </a:lnTo>
                  <a:lnTo>
                    <a:pt x="1552" y="390"/>
                  </a:lnTo>
                  <a:lnTo>
                    <a:pt x="1552" y="275"/>
                  </a:lnTo>
                  <a:lnTo>
                    <a:pt x="1559" y="579"/>
                  </a:lnTo>
                  <a:lnTo>
                    <a:pt x="1559" y="683"/>
                  </a:lnTo>
                  <a:lnTo>
                    <a:pt x="1565" y="494"/>
                  </a:lnTo>
                  <a:lnTo>
                    <a:pt x="1565" y="421"/>
                  </a:lnTo>
                  <a:lnTo>
                    <a:pt x="1571" y="445"/>
                  </a:lnTo>
                  <a:lnTo>
                    <a:pt x="1571" y="421"/>
                  </a:lnTo>
                  <a:lnTo>
                    <a:pt x="1577" y="293"/>
                  </a:lnTo>
                  <a:lnTo>
                    <a:pt x="1577" y="445"/>
                  </a:lnTo>
                  <a:lnTo>
                    <a:pt x="1577" y="476"/>
                  </a:lnTo>
                  <a:lnTo>
                    <a:pt x="1583" y="397"/>
                  </a:lnTo>
                  <a:lnTo>
                    <a:pt x="1583" y="360"/>
                  </a:lnTo>
                  <a:lnTo>
                    <a:pt x="1590" y="482"/>
                  </a:lnTo>
                  <a:lnTo>
                    <a:pt x="1590" y="592"/>
                  </a:lnTo>
                  <a:lnTo>
                    <a:pt x="1596" y="378"/>
                  </a:lnTo>
                  <a:lnTo>
                    <a:pt x="1596" y="165"/>
                  </a:lnTo>
                  <a:lnTo>
                    <a:pt x="1602" y="415"/>
                  </a:lnTo>
                  <a:lnTo>
                    <a:pt x="1602" y="433"/>
                  </a:lnTo>
                  <a:lnTo>
                    <a:pt x="1602" y="397"/>
                  </a:lnTo>
                  <a:lnTo>
                    <a:pt x="1608" y="415"/>
                  </a:lnTo>
                  <a:lnTo>
                    <a:pt x="1608" y="421"/>
                  </a:lnTo>
                  <a:lnTo>
                    <a:pt x="1614" y="500"/>
                  </a:lnTo>
                  <a:lnTo>
                    <a:pt x="1614" y="366"/>
                  </a:lnTo>
                  <a:lnTo>
                    <a:pt x="1621" y="458"/>
                  </a:lnTo>
                  <a:lnTo>
                    <a:pt x="1621" y="421"/>
                  </a:lnTo>
                  <a:lnTo>
                    <a:pt x="1627" y="372"/>
                  </a:lnTo>
                  <a:lnTo>
                    <a:pt x="1627" y="433"/>
                  </a:lnTo>
                  <a:lnTo>
                    <a:pt x="1633" y="488"/>
                  </a:lnTo>
                  <a:lnTo>
                    <a:pt x="1633" y="561"/>
                  </a:lnTo>
                  <a:lnTo>
                    <a:pt x="1633" y="512"/>
                  </a:lnTo>
                  <a:lnTo>
                    <a:pt x="1639" y="464"/>
                  </a:lnTo>
                  <a:lnTo>
                    <a:pt x="1639" y="543"/>
                  </a:lnTo>
                  <a:lnTo>
                    <a:pt x="1645" y="390"/>
                  </a:lnTo>
                  <a:lnTo>
                    <a:pt x="1645" y="464"/>
                  </a:lnTo>
                  <a:lnTo>
                    <a:pt x="1651" y="579"/>
                  </a:lnTo>
                  <a:lnTo>
                    <a:pt x="1651" y="506"/>
                  </a:lnTo>
                  <a:lnTo>
                    <a:pt x="1658" y="506"/>
                  </a:lnTo>
                  <a:lnTo>
                    <a:pt x="1658" y="561"/>
                  </a:lnTo>
                  <a:lnTo>
                    <a:pt x="1658" y="445"/>
                  </a:lnTo>
                  <a:lnTo>
                    <a:pt x="1664" y="579"/>
                  </a:lnTo>
                  <a:lnTo>
                    <a:pt x="1664" y="500"/>
                  </a:lnTo>
                  <a:lnTo>
                    <a:pt x="1670" y="464"/>
                  </a:lnTo>
                  <a:lnTo>
                    <a:pt x="1670" y="336"/>
                  </a:lnTo>
                  <a:lnTo>
                    <a:pt x="1676" y="384"/>
                  </a:lnTo>
                  <a:lnTo>
                    <a:pt x="1676" y="415"/>
                  </a:lnTo>
                  <a:lnTo>
                    <a:pt x="1682" y="384"/>
                  </a:lnTo>
                  <a:lnTo>
                    <a:pt x="1682" y="476"/>
                  </a:lnTo>
                  <a:lnTo>
                    <a:pt x="1689" y="354"/>
                  </a:lnTo>
                  <a:lnTo>
                    <a:pt x="1689" y="317"/>
                  </a:lnTo>
                  <a:lnTo>
                    <a:pt x="1689" y="500"/>
                  </a:lnTo>
                  <a:lnTo>
                    <a:pt x="1695" y="482"/>
                  </a:lnTo>
                  <a:lnTo>
                    <a:pt x="1695" y="110"/>
                  </a:lnTo>
                  <a:lnTo>
                    <a:pt x="1701" y="323"/>
                  </a:lnTo>
                  <a:lnTo>
                    <a:pt x="1701" y="421"/>
                  </a:lnTo>
                  <a:lnTo>
                    <a:pt x="1707" y="281"/>
                  </a:lnTo>
                  <a:lnTo>
                    <a:pt x="1707" y="366"/>
                  </a:lnTo>
                  <a:lnTo>
                    <a:pt x="1713" y="366"/>
                  </a:lnTo>
                  <a:lnTo>
                    <a:pt x="1713" y="256"/>
                  </a:lnTo>
                  <a:lnTo>
                    <a:pt x="1713" y="147"/>
                  </a:lnTo>
                  <a:lnTo>
                    <a:pt x="1720" y="366"/>
                  </a:lnTo>
                  <a:lnTo>
                    <a:pt x="1720" y="354"/>
                  </a:lnTo>
                  <a:lnTo>
                    <a:pt x="1726" y="238"/>
                  </a:lnTo>
                  <a:lnTo>
                    <a:pt x="1726" y="116"/>
                  </a:lnTo>
                  <a:lnTo>
                    <a:pt x="1732" y="177"/>
                  </a:lnTo>
                  <a:lnTo>
                    <a:pt x="1732" y="55"/>
                  </a:lnTo>
                  <a:lnTo>
                    <a:pt x="1738" y="67"/>
                  </a:lnTo>
                  <a:lnTo>
                    <a:pt x="1738" y="128"/>
                  </a:lnTo>
                  <a:lnTo>
                    <a:pt x="1744" y="409"/>
                  </a:lnTo>
                  <a:lnTo>
                    <a:pt x="1744" y="360"/>
                  </a:lnTo>
                  <a:lnTo>
                    <a:pt x="1744" y="0"/>
                  </a:lnTo>
                  <a:lnTo>
                    <a:pt x="1750" y="378"/>
                  </a:lnTo>
                  <a:lnTo>
                    <a:pt x="1750" y="25"/>
                  </a:lnTo>
                  <a:lnTo>
                    <a:pt x="1757" y="19"/>
                  </a:lnTo>
                  <a:lnTo>
                    <a:pt x="1757" y="104"/>
                  </a:lnTo>
                  <a:lnTo>
                    <a:pt x="1763" y="220"/>
                  </a:lnTo>
                  <a:lnTo>
                    <a:pt x="1763" y="390"/>
                  </a:lnTo>
                  <a:lnTo>
                    <a:pt x="1769" y="403"/>
                  </a:lnTo>
                  <a:lnTo>
                    <a:pt x="1769" y="177"/>
                  </a:lnTo>
                  <a:lnTo>
                    <a:pt x="1769" y="287"/>
                  </a:lnTo>
                  <a:lnTo>
                    <a:pt x="1775" y="384"/>
                  </a:lnTo>
                  <a:lnTo>
                    <a:pt x="1775" y="397"/>
                  </a:lnTo>
                  <a:lnTo>
                    <a:pt x="1781" y="232"/>
                  </a:lnTo>
                  <a:lnTo>
                    <a:pt x="1781" y="250"/>
                  </a:lnTo>
                  <a:lnTo>
                    <a:pt x="1788" y="165"/>
                  </a:lnTo>
                  <a:lnTo>
                    <a:pt x="1788" y="220"/>
                  </a:lnTo>
                  <a:lnTo>
                    <a:pt x="1794" y="275"/>
                  </a:lnTo>
                  <a:lnTo>
                    <a:pt x="1794" y="360"/>
                  </a:lnTo>
                  <a:lnTo>
                    <a:pt x="1800" y="311"/>
                  </a:lnTo>
                  <a:lnTo>
                    <a:pt x="1800" y="470"/>
                  </a:lnTo>
                  <a:lnTo>
                    <a:pt x="1800" y="458"/>
                  </a:lnTo>
                  <a:lnTo>
                    <a:pt x="1806" y="366"/>
                  </a:lnTo>
                  <a:lnTo>
                    <a:pt x="1806" y="494"/>
                  </a:lnTo>
                  <a:lnTo>
                    <a:pt x="1812" y="549"/>
                  </a:lnTo>
                  <a:lnTo>
                    <a:pt x="1812" y="409"/>
                  </a:lnTo>
                  <a:lnTo>
                    <a:pt x="1818" y="269"/>
                  </a:lnTo>
                  <a:lnTo>
                    <a:pt x="1818" y="464"/>
                  </a:lnTo>
                  <a:lnTo>
                    <a:pt x="1825" y="378"/>
                  </a:lnTo>
                  <a:lnTo>
                    <a:pt x="1825" y="488"/>
                  </a:lnTo>
                  <a:lnTo>
                    <a:pt x="1825" y="555"/>
                  </a:lnTo>
                  <a:lnTo>
                    <a:pt x="1831" y="598"/>
                  </a:lnTo>
                  <a:lnTo>
                    <a:pt x="1831" y="537"/>
                  </a:lnTo>
                  <a:lnTo>
                    <a:pt x="1837" y="390"/>
                  </a:lnTo>
                  <a:lnTo>
                    <a:pt x="1837" y="476"/>
                  </a:lnTo>
                  <a:lnTo>
                    <a:pt x="1843" y="561"/>
                  </a:lnTo>
                  <a:lnTo>
                    <a:pt x="1843" y="531"/>
                  </a:lnTo>
                  <a:lnTo>
                    <a:pt x="1849" y="500"/>
                  </a:lnTo>
                  <a:lnTo>
                    <a:pt x="1849" y="525"/>
                  </a:lnTo>
                  <a:lnTo>
                    <a:pt x="1856" y="561"/>
                  </a:lnTo>
                  <a:lnTo>
                    <a:pt x="1856" y="634"/>
                  </a:lnTo>
                  <a:lnTo>
                    <a:pt x="1856" y="415"/>
                  </a:lnTo>
                  <a:lnTo>
                    <a:pt x="1862" y="427"/>
                  </a:lnTo>
                  <a:lnTo>
                    <a:pt x="1862" y="561"/>
                  </a:lnTo>
                  <a:lnTo>
                    <a:pt x="1868" y="445"/>
                  </a:lnTo>
                  <a:lnTo>
                    <a:pt x="1868" y="433"/>
                  </a:lnTo>
                  <a:lnTo>
                    <a:pt x="1874" y="543"/>
                  </a:lnTo>
                  <a:lnTo>
                    <a:pt x="1874" y="500"/>
                  </a:lnTo>
                  <a:lnTo>
                    <a:pt x="1880" y="354"/>
                  </a:lnTo>
                  <a:lnTo>
                    <a:pt x="1880" y="494"/>
                  </a:lnTo>
                  <a:lnTo>
                    <a:pt x="1880" y="482"/>
                  </a:lnTo>
                  <a:lnTo>
                    <a:pt x="1887" y="500"/>
                  </a:lnTo>
                  <a:lnTo>
                    <a:pt x="1887" y="439"/>
                  </a:lnTo>
                  <a:lnTo>
                    <a:pt x="1893" y="451"/>
                  </a:lnTo>
                  <a:lnTo>
                    <a:pt x="1893" y="573"/>
                  </a:lnTo>
                  <a:lnTo>
                    <a:pt x="1899" y="543"/>
                  </a:lnTo>
                  <a:lnTo>
                    <a:pt x="1899" y="360"/>
                  </a:lnTo>
                  <a:lnTo>
                    <a:pt x="1905" y="317"/>
                  </a:lnTo>
                  <a:lnTo>
                    <a:pt x="1905" y="433"/>
                  </a:lnTo>
                  <a:lnTo>
                    <a:pt x="1911" y="500"/>
                  </a:lnTo>
                  <a:lnTo>
                    <a:pt x="1911" y="372"/>
                  </a:lnTo>
                  <a:lnTo>
                    <a:pt x="1911" y="336"/>
                  </a:lnTo>
                  <a:lnTo>
                    <a:pt x="1917" y="317"/>
                  </a:lnTo>
                  <a:lnTo>
                    <a:pt x="1917" y="476"/>
                  </a:lnTo>
                  <a:lnTo>
                    <a:pt x="1924" y="494"/>
                  </a:lnTo>
                  <a:lnTo>
                    <a:pt x="1924" y="525"/>
                  </a:lnTo>
                  <a:lnTo>
                    <a:pt x="1930" y="464"/>
                  </a:lnTo>
                  <a:lnTo>
                    <a:pt x="1930" y="634"/>
                  </a:lnTo>
                  <a:lnTo>
                    <a:pt x="1936" y="628"/>
                  </a:lnTo>
                  <a:lnTo>
                    <a:pt x="1936" y="415"/>
                  </a:lnTo>
                  <a:lnTo>
                    <a:pt x="1936" y="269"/>
                  </a:lnTo>
                  <a:lnTo>
                    <a:pt x="1942" y="342"/>
                  </a:lnTo>
                  <a:lnTo>
                    <a:pt x="1942" y="421"/>
                  </a:lnTo>
                  <a:lnTo>
                    <a:pt x="1948" y="281"/>
                  </a:lnTo>
                  <a:lnTo>
                    <a:pt x="1948" y="549"/>
                  </a:lnTo>
                  <a:lnTo>
                    <a:pt x="1955" y="390"/>
                  </a:lnTo>
                  <a:lnTo>
                    <a:pt x="1955" y="640"/>
                  </a:lnTo>
                  <a:lnTo>
                    <a:pt x="1961" y="476"/>
                  </a:lnTo>
                  <a:lnTo>
                    <a:pt x="1961" y="464"/>
                  </a:lnTo>
                  <a:lnTo>
                    <a:pt x="1967" y="275"/>
                  </a:lnTo>
                  <a:lnTo>
                    <a:pt x="1967" y="317"/>
                  </a:lnTo>
                  <a:lnTo>
                    <a:pt x="1967" y="439"/>
                  </a:lnTo>
                  <a:lnTo>
                    <a:pt x="1973" y="640"/>
                  </a:lnTo>
                  <a:lnTo>
                    <a:pt x="1973" y="415"/>
                  </a:lnTo>
                  <a:lnTo>
                    <a:pt x="1979" y="287"/>
                  </a:lnTo>
                  <a:lnTo>
                    <a:pt x="1979" y="512"/>
                  </a:lnTo>
                  <a:lnTo>
                    <a:pt x="1985" y="506"/>
                  </a:lnTo>
                  <a:lnTo>
                    <a:pt x="1985" y="415"/>
                  </a:lnTo>
                  <a:lnTo>
                    <a:pt x="1992" y="439"/>
                  </a:lnTo>
                  <a:lnTo>
                    <a:pt x="1992" y="482"/>
                  </a:lnTo>
                  <a:lnTo>
                    <a:pt x="1992" y="500"/>
                  </a:lnTo>
                  <a:lnTo>
                    <a:pt x="1998" y="409"/>
                  </a:lnTo>
                  <a:lnTo>
                    <a:pt x="1998" y="421"/>
                  </a:lnTo>
                  <a:lnTo>
                    <a:pt x="2004" y="250"/>
                  </a:lnTo>
                  <a:lnTo>
                    <a:pt x="2004" y="293"/>
                  </a:lnTo>
                  <a:lnTo>
                    <a:pt x="2010" y="336"/>
                  </a:lnTo>
                  <a:lnTo>
                    <a:pt x="2010" y="439"/>
                  </a:lnTo>
                  <a:lnTo>
                    <a:pt x="2016" y="299"/>
                  </a:lnTo>
                  <a:lnTo>
                    <a:pt x="2016" y="390"/>
                  </a:lnTo>
                  <a:lnTo>
                    <a:pt x="2023" y="451"/>
                  </a:lnTo>
                  <a:lnTo>
                    <a:pt x="2023" y="445"/>
                  </a:lnTo>
                  <a:lnTo>
                    <a:pt x="2023" y="543"/>
                  </a:lnTo>
                  <a:lnTo>
                    <a:pt x="2029" y="537"/>
                  </a:lnTo>
                  <a:lnTo>
                    <a:pt x="2029" y="500"/>
                  </a:lnTo>
                  <a:lnTo>
                    <a:pt x="2035" y="555"/>
                  </a:lnTo>
                  <a:lnTo>
                    <a:pt x="2035" y="470"/>
                  </a:lnTo>
                  <a:lnTo>
                    <a:pt x="2041" y="403"/>
                  </a:lnTo>
                  <a:lnTo>
                    <a:pt x="2041" y="366"/>
                  </a:lnTo>
                  <a:lnTo>
                    <a:pt x="2047" y="323"/>
                  </a:lnTo>
                  <a:lnTo>
                    <a:pt x="2047" y="470"/>
                  </a:lnTo>
                  <a:lnTo>
                    <a:pt x="2047" y="336"/>
                  </a:lnTo>
                  <a:lnTo>
                    <a:pt x="2054" y="464"/>
                  </a:lnTo>
                  <a:lnTo>
                    <a:pt x="2054" y="500"/>
                  </a:lnTo>
                  <a:lnTo>
                    <a:pt x="2060" y="409"/>
                  </a:lnTo>
                  <a:lnTo>
                    <a:pt x="2060" y="598"/>
                  </a:lnTo>
                  <a:lnTo>
                    <a:pt x="2066" y="634"/>
                  </a:lnTo>
                  <a:lnTo>
                    <a:pt x="2066" y="378"/>
                  </a:lnTo>
                  <a:lnTo>
                    <a:pt x="2072" y="409"/>
                  </a:lnTo>
                  <a:lnTo>
                    <a:pt x="2072" y="232"/>
                  </a:lnTo>
                  <a:lnTo>
                    <a:pt x="2078" y="92"/>
                  </a:lnTo>
                  <a:lnTo>
                    <a:pt x="2078" y="415"/>
                  </a:lnTo>
                  <a:lnTo>
                    <a:pt x="2078" y="439"/>
                  </a:lnTo>
                  <a:lnTo>
                    <a:pt x="2084" y="421"/>
                  </a:lnTo>
                  <a:lnTo>
                    <a:pt x="2084" y="451"/>
                  </a:lnTo>
                  <a:lnTo>
                    <a:pt x="2091" y="323"/>
                  </a:lnTo>
                  <a:lnTo>
                    <a:pt x="2091" y="586"/>
                  </a:lnTo>
                  <a:lnTo>
                    <a:pt x="2097" y="720"/>
                  </a:lnTo>
                  <a:lnTo>
                    <a:pt x="2097" y="756"/>
                  </a:lnTo>
                  <a:lnTo>
                    <a:pt x="2103" y="634"/>
                  </a:lnTo>
                  <a:lnTo>
                    <a:pt x="2103" y="744"/>
                  </a:lnTo>
                  <a:lnTo>
                    <a:pt x="2103" y="488"/>
                  </a:lnTo>
                  <a:lnTo>
                    <a:pt x="2109" y="525"/>
                  </a:lnTo>
                  <a:lnTo>
                    <a:pt x="2109" y="537"/>
                  </a:lnTo>
                  <a:lnTo>
                    <a:pt x="2115" y="598"/>
                  </a:lnTo>
                  <a:lnTo>
                    <a:pt x="2115" y="628"/>
                  </a:lnTo>
                  <a:lnTo>
                    <a:pt x="2122" y="293"/>
                  </a:lnTo>
                  <a:lnTo>
                    <a:pt x="2122" y="512"/>
                  </a:lnTo>
                  <a:lnTo>
                    <a:pt x="2128" y="567"/>
                  </a:lnTo>
                  <a:lnTo>
                    <a:pt x="2128" y="628"/>
                  </a:lnTo>
                  <a:lnTo>
                    <a:pt x="2134" y="653"/>
                  </a:lnTo>
                  <a:lnTo>
                    <a:pt x="2134" y="476"/>
                  </a:lnTo>
                  <a:lnTo>
                    <a:pt x="2134" y="695"/>
                  </a:lnTo>
                  <a:lnTo>
                    <a:pt x="2140" y="939"/>
                  </a:lnTo>
                  <a:lnTo>
                    <a:pt x="2140" y="640"/>
                  </a:lnTo>
                  <a:lnTo>
                    <a:pt x="2146" y="647"/>
                  </a:lnTo>
                  <a:lnTo>
                    <a:pt x="2146" y="817"/>
                  </a:lnTo>
                  <a:lnTo>
                    <a:pt x="2152" y="866"/>
                  </a:lnTo>
                  <a:lnTo>
                    <a:pt x="2152" y="860"/>
                  </a:lnTo>
                  <a:lnTo>
                    <a:pt x="2159" y="567"/>
                  </a:lnTo>
                  <a:lnTo>
                    <a:pt x="2159" y="519"/>
                  </a:lnTo>
                  <a:lnTo>
                    <a:pt x="2159" y="586"/>
                  </a:lnTo>
                  <a:lnTo>
                    <a:pt x="2165" y="653"/>
                  </a:lnTo>
                  <a:lnTo>
                    <a:pt x="2165" y="732"/>
                  </a:lnTo>
                  <a:lnTo>
                    <a:pt x="2171" y="890"/>
                  </a:lnTo>
                  <a:lnTo>
                    <a:pt x="2171" y="781"/>
                  </a:lnTo>
                  <a:lnTo>
                    <a:pt x="2177" y="781"/>
                  </a:lnTo>
                  <a:lnTo>
                    <a:pt x="2177" y="628"/>
                  </a:lnTo>
                  <a:lnTo>
                    <a:pt x="2183" y="823"/>
                  </a:lnTo>
                  <a:lnTo>
                    <a:pt x="2183" y="768"/>
                  </a:lnTo>
                  <a:lnTo>
                    <a:pt x="2190" y="799"/>
                  </a:lnTo>
                  <a:lnTo>
                    <a:pt x="2190" y="768"/>
                  </a:lnTo>
                  <a:lnTo>
                    <a:pt x="2190" y="512"/>
                  </a:lnTo>
                  <a:lnTo>
                    <a:pt x="2196" y="720"/>
                  </a:lnTo>
                  <a:lnTo>
                    <a:pt x="2196" y="756"/>
                  </a:lnTo>
                  <a:lnTo>
                    <a:pt x="2202" y="671"/>
                  </a:lnTo>
                  <a:lnTo>
                    <a:pt x="2202" y="543"/>
                  </a:lnTo>
                  <a:lnTo>
                    <a:pt x="2208" y="451"/>
                  </a:lnTo>
                  <a:lnTo>
                    <a:pt x="2208" y="360"/>
                  </a:lnTo>
                  <a:lnTo>
                    <a:pt x="2214" y="397"/>
                  </a:lnTo>
                  <a:lnTo>
                    <a:pt x="2214" y="482"/>
                  </a:lnTo>
                  <a:lnTo>
                    <a:pt x="2214" y="579"/>
                  </a:lnTo>
                  <a:lnTo>
                    <a:pt x="2221" y="409"/>
                  </a:lnTo>
                  <a:lnTo>
                    <a:pt x="2221" y="421"/>
                  </a:lnTo>
                  <a:lnTo>
                    <a:pt x="2227" y="647"/>
                  </a:lnTo>
                  <a:lnTo>
                    <a:pt x="2227" y="433"/>
                  </a:lnTo>
                  <a:lnTo>
                    <a:pt x="2233" y="323"/>
                  </a:lnTo>
                  <a:lnTo>
                    <a:pt x="2233" y="476"/>
                  </a:lnTo>
                  <a:lnTo>
                    <a:pt x="2239" y="354"/>
                  </a:lnTo>
                  <a:lnTo>
                    <a:pt x="2239" y="256"/>
                  </a:lnTo>
                  <a:lnTo>
                    <a:pt x="2245" y="494"/>
                  </a:lnTo>
                  <a:lnTo>
                    <a:pt x="2245" y="519"/>
                  </a:lnTo>
                  <a:lnTo>
                    <a:pt x="2245" y="488"/>
                  </a:lnTo>
                  <a:lnTo>
                    <a:pt x="2251" y="525"/>
                  </a:lnTo>
                  <a:lnTo>
                    <a:pt x="2258" y="409"/>
                  </a:lnTo>
                  <a:lnTo>
                    <a:pt x="2258" y="390"/>
                  </a:lnTo>
                  <a:lnTo>
                    <a:pt x="2264" y="445"/>
                  </a:lnTo>
                  <a:lnTo>
                    <a:pt x="2264" y="494"/>
                  </a:lnTo>
                  <a:lnTo>
                    <a:pt x="2270" y="512"/>
                  </a:lnTo>
                  <a:lnTo>
                    <a:pt x="2270" y="561"/>
                  </a:lnTo>
                  <a:lnTo>
                    <a:pt x="2270" y="519"/>
                  </a:lnTo>
                  <a:lnTo>
                    <a:pt x="2276" y="372"/>
                  </a:lnTo>
                  <a:lnTo>
                    <a:pt x="2276" y="592"/>
                  </a:lnTo>
                  <a:lnTo>
                    <a:pt x="2282" y="458"/>
                  </a:lnTo>
                  <a:lnTo>
                    <a:pt x="2282" y="311"/>
                  </a:lnTo>
                  <a:lnTo>
                    <a:pt x="2289" y="445"/>
                  </a:lnTo>
                  <a:lnTo>
                    <a:pt x="2289" y="470"/>
                  </a:lnTo>
                  <a:lnTo>
                    <a:pt x="2295" y="549"/>
                  </a:lnTo>
                  <a:lnTo>
                    <a:pt x="2295" y="512"/>
                  </a:lnTo>
                  <a:lnTo>
                    <a:pt x="2301" y="403"/>
                  </a:lnTo>
                  <a:lnTo>
                    <a:pt x="2301" y="433"/>
                  </a:lnTo>
                  <a:lnTo>
                    <a:pt x="2301" y="275"/>
                  </a:lnTo>
                  <a:lnTo>
                    <a:pt x="2307" y="494"/>
                  </a:lnTo>
                  <a:lnTo>
                    <a:pt x="2307" y="451"/>
                  </a:lnTo>
                  <a:lnTo>
                    <a:pt x="2313" y="348"/>
                  </a:lnTo>
                  <a:lnTo>
                    <a:pt x="2313" y="488"/>
                  </a:lnTo>
                  <a:lnTo>
                    <a:pt x="2319" y="512"/>
                  </a:lnTo>
                  <a:lnTo>
                    <a:pt x="2319" y="384"/>
                  </a:lnTo>
                  <a:lnTo>
                    <a:pt x="2326" y="336"/>
                  </a:lnTo>
                  <a:lnTo>
                    <a:pt x="2326" y="494"/>
                  </a:lnTo>
                  <a:lnTo>
                    <a:pt x="2326" y="360"/>
                  </a:lnTo>
                  <a:lnTo>
                    <a:pt x="2332" y="354"/>
                  </a:lnTo>
                  <a:lnTo>
                    <a:pt x="2332" y="512"/>
                  </a:lnTo>
                  <a:lnTo>
                    <a:pt x="2338" y="525"/>
                  </a:lnTo>
                  <a:lnTo>
                    <a:pt x="2338" y="421"/>
                  </a:lnTo>
                  <a:lnTo>
                    <a:pt x="2344" y="433"/>
                  </a:lnTo>
                  <a:lnTo>
                    <a:pt x="2344" y="561"/>
                  </a:lnTo>
                  <a:lnTo>
                    <a:pt x="2350" y="470"/>
                  </a:lnTo>
                  <a:lnTo>
                    <a:pt x="2350" y="354"/>
                  </a:lnTo>
                  <a:lnTo>
                    <a:pt x="2357" y="451"/>
                  </a:lnTo>
                  <a:lnTo>
                    <a:pt x="2357" y="500"/>
                  </a:lnTo>
                  <a:lnTo>
                    <a:pt x="2357" y="506"/>
                  </a:lnTo>
                  <a:lnTo>
                    <a:pt x="2363" y="476"/>
                  </a:lnTo>
                  <a:lnTo>
                    <a:pt x="2363" y="293"/>
                  </a:lnTo>
                  <a:lnTo>
                    <a:pt x="2369" y="372"/>
                  </a:lnTo>
                  <a:lnTo>
                    <a:pt x="2369" y="476"/>
                  </a:lnTo>
                  <a:lnTo>
                    <a:pt x="2375" y="494"/>
                  </a:lnTo>
                  <a:lnTo>
                    <a:pt x="2375" y="543"/>
                  </a:lnTo>
                  <a:lnTo>
                    <a:pt x="2381" y="458"/>
                  </a:lnTo>
                  <a:lnTo>
                    <a:pt x="2381" y="549"/>
                  </a:lnTo>
                  <a:lnTo>
                    <a:pt x="2381" y="592"/>
                  </a:lnTo>
                  <a:lnTo>
                    <a:pt x="2388" y="531"/>
                  </a:lnTo>
                  <a:lnTo>
                    <a:pt x="2388" y="403"/>
                  </a:lnTo>
                  <a:lnTo>
                    <a:pt x="2394" y="336"/>
                  </a:lnTo>
                  <a:lnTo>
                    <a:pt x="2394" y="567"/>
                  </a:lnTo>
                  <a:lnTo>
                    <a:pt x="2400" y="537"/>
                  </a:lnTo>
                  <a:lnTo>
                    <a:pt x="2400" y="482"/>
                  </a:lnTo>
                  <a:lnTo>
                    <a:pt x="2406" y="384"/>
                  </a:lnTo>
                  <a:lnTo>
                    <a:pt x="2406" y="409"/>
                  </a:lnTo>
                  <a:lnTo>
                    <a:pt x="2412" y="439"/>
                  </a:lnTo>
                  <a:lnTo>
                    <a:pt x="2412" y="640"/>
                  </a:lnTo>
                  <a:lnTo>
                    <a:pt x="2412" y="689"/>
                  </a:lnTo>
                  <a:lnTo>
                    <a:pt x="2418" y="586"/>
                  </a:lnTo>
                  <a:lnTo>
                    <a:pt x="2418" y="640"/>
                  </a:lnTo>
                  <a:lnTo>
                    <a:pt x="2425" y="561"/>
                  </a:lnTo>
                  <a:lnTo>
                    <a:pt x="2425" y="519"/>
                  </a:lnTo>
                  <a:lnTo>
                    <a:pt x="2431" y="561"/>
                  </a:lnTo>
                  <a:lnTo>
                    <a:pt x="2431" y="531"/>
                  </a:lnTo>
                  <a:lnTo>
                    <a:pt x="2437" y="634"/>
                  </a:lnTo>
                  <a:lnTo>
                    <a:pt x="2437" y="348"/>
                  </a:lnTo>
                  <a:lnTo>
                    <a:pt x="2437" y="525"/>
                  </a:lnTo>
                  <a:lnTo>
                    <a:pt x="2443" y="519"/>
                  </a:lnTo>
                  <a:lnTo>
                    <a:pt x="2443" y="403"/>
                  </a:lnTo>
                  <a:lnTo>
                    <a:pt x="2449" y="683"/>
                  </a:lnTo>
                  <a:lnTo>
                    <a:pt x="2449" y="640"/>
                  </a:lnTo>
                  <a:lnTo>
                    <a:pt x="2456" y="543"/>
                  </a:lnTo>
                  <a:lnTo>
                    <a:pt x="2456" y="506"/>
                  </a:lnTo>
                  <a:lnTo>
                    <a:pt x="2462" y="415"/>
                  </a:lnTo>
                  <a:lnTo>
                    <a:pt x="2462" y="360"/>
                  </a:lnTo>
                  <a:lnTo>
                    <a:pt x="2468" y="415"/>
                  </a:lnTo>
                  <a:lnTo>
                    <a:pt x="2468" y="543"/>
                  </a:lnTo>
                  <a:lnTo>
                    <a:pt x="2468" y="390"/>
                  </a:lnTo>
                  <a:lnTo>
                    <a:pt x="2474" y="421"/>
                  </a:lnTo>
                  <a:lnTo>
                    <a:pt x="2474" y="561"/>
                  </a:lnTo>
                  <a:lnTo>
                    <a:pt x="2480" y="336"/>
                  </a:lnTo>
                  <a:lnTo>
                    <a:pt x="2480" y="220"/>
                  </a:lnTo>
                  <a:lnTo>
                    <a:pt x="2486" y="384"/>
                  </a:lnTo>
                  <a:lnTo>
                    <a:pt x="2486" y="330"/>
                  </a:lnTo>
                  <a:lnTo>
                    <a:pt x="2493" y="226"/>
                  </a:lnTo>
                  <a:lnTo>
                    <a:pt x="2493" y="348"/>
                  </a:lnTo>
                  <a:lnTo>
                    <a:pt x="2493" y="232"/>
                  </a:lnTo>
                  <a:lnTo>
                    <a:pt x="2499" y="378"/>
                  </a:lnTo>
                  <a:lnTo>
                    <a:pt x="2499" y="256"/>
                  </a:lnTo>
                  <a:lnTo>
                    <a:pt x="2505" y="134"/>
                  </a:lnTo>
                  <a:lnTo>
                    <a:pt x="2505" y="262"/>
                  </a:lnTo>
                  <a:lnTo>
                    <a:pt x="2511" y="366"/>
                  </a:lnTo>
                  <a:lnTo>
                    <a:pt x="2511" y="317"/>
                  </a:lnTo>
                  <a:lnTo>
                    <a:pt x="2517" y="159"/>
                  </a:lnTo>
                  <a:lnTo>
                    <a:pt x="2517" y="427"/>
                  </a:lnTo>
                  <a:lnTo>
                    <a:pt x="2524" y="330"/>
                  </a:lnTo>
                  <a:lnTo>
                    <a:pt x="2524" y="390"/>
                  </a:lnTo>
                  <a:lnTo>
                    <a:pt x="2524" y="116"/>
                  </a:lnTo>
                  <a:lnTo>
                    <a:pt x="2530" y="244"/>
                  </a:lnTo>
                  <a:lnTo>
                    <a:pt x="2530" y="201"/>
                  </a:lnTo>
                  <a:lnTo>
                    <a:pt x="2536" y="238"/>
                  </a:lnTo>
                  <a:lnTo>
                    <a:pt x="2536" y="555"/>
                  </a:lnTo>
                  <a:lnTo>
                    <a:pt x="2542" y="384"/>
                  </a:lnTo>
                  <a:lnTo>
                    <a:pt x="2542" y="269"/>
                  </a:lnTo>
                  <a:lnTo>
                    <a:pt x="2548" y="323"/>
                  </a:lnTo>
                  <a:lnTo>
                    <a:pt x="2548" y="403"/>
                  </a:lnTo>
                  <a:lnTo>
                    <a:pt x="2548" y="458"/>
                  </a:lnTo>
                  <a:lnTo>
                    <a:pt x="2555" y="781"/>
                  </a:lnTo>
                  <a:lnTo>
                    <a:pt x="2555" y="397"/>
                  </a:lnTo>
                  <a:lnTo>
                    <a:pt x="2561" y="427"/>
                  </a:lnTo>
                  <a:lnTo>
                    <a:pt x="2561" y="250"/>
                  </a:lnTo>
                  <a:lnTo>
                    <a:pt x="2567" y="244"/>
                  </a:lnTo>
                  <a:lnTo>
                    <a:pt x="2567" y="464"/>
                  </a:lnTo>
                  <a:lnTo>
                    <a:pt x="2573" y="464"/>
                  </a:lnTo>
                  <a:lnTo>
                    <a:pt x="2573" y="519"/>
                  </a:lnTo>
                  <a:lnTo>
                    <a:pt x="2579" y="360"/>
                  </a:lnTo>
                  <a:lnTo>
                    <a:pt x="2579" y="445"/>
                  </a:lnTo>
                  <a:lnTo>
                    <a:pt x="2579" y="555"/>
                  </a:lnTo>
                  <a:lnTo>
                    <a:pt x="2585" y="579"/>
                  </a:lnTo>
                  <a:lnTo>
                    <a:pt x="2585" y="537"/>
                  </a:lnTo>
                  <a:lnTo>
                    <a:pt x="2592" y="689"/>
                  </a:lnTo>
                  <a:lnTo>
                    <a:pt x="2592" y="445"/>
                  </a:lnTo>
                  <a:lnTo>
                    <a:pt x="2598" y="537"/>
                  </a:lnTo>
                  <a:lnTo>
                    <a:pt x="2598" y="616"/>
                  </a:lnTo>
                  <a:lnTo>
                    <a:pt x="2604" y="695"/>
                  </a:lnTo>
                  <a:lnTo>
                    <a:pt x="2604" y="421"/>
                  </a:lnTo>
                  <a:lnTo>
                    <a:pt x="2604" y="476"/>
                  </a:lnTo>
                  <a:lnTo>
                    <a:pt x="2610" y="464"/>
                  </a:lnTo>
                  <a:lnTo>
                    <a:pt x="2610" y="610"/>
                  </a:lnTo>
                  <a:lnTo>
                    <a:pt x="2616" y="683"/>
                  </a:lnTo>
                  <a:lnTo>
                    <a:pt x="2616" y="762"/>
                  </a:lnTo>
                  <a:lnTo>
                    <a:pt x="2623" y="390"/>
                  </a:lnTo>
                  <a:lnTo>
                    <a:pt x="2623" y="323"/>
                  </a:lnTo>
                  <a:lnTo>
                    <a:pt x="2629" y="451"/>
                  </a:lnTo>
                  <a:lnTo>
                    <a:pt x="2629" y="390"/>
                  </a:lnTo>
                  <a:lnTo>
                    <a:pt x="2635" y="208"/>
                  </a:lnTo>
                  <a:lnTo>
                    <a:pt x="2635" y="506"/>
                  </a:lnTo>
                  <a:lnTo>
                    <a:pt x="2635" y="512"/>
                  </a:lnTo>
                  <a:lnTo>
                    <a:pt x="2641" y="390"/>
                  </a:lnTo>
                  <a:lnTo>
                    <a:pt x="2641" y="561"/>
                  </a:lnTo>
                  <a:lnTo>
                    <a:pt x="2647" y="415"/>
                  </a:lnTo>
                  <a:lnTo>
                    <a:pt x="2647" y="366"/>
                  </a:lnTo>
                  <a:lnTo>
                    <a:pt x="2653" y="415"/>
                  </a:lnTo>
                  <a:lnTo>
                    <a:pt x="2653" y="311"/>
                  </a:lnTo>
                  <a:lnTo>
                    <a:pt x="2660" y="458"/>
                  </a:lnTo>
                  <a:lnTo>
                    <a:pt x="2660" y="519"/>
                  </a:lnTo>
                  <a:lnTo>
                    <a:pt x="2660" y="506"/>
                  </a:lnTo>
                  <a:lnTo>
                    <a:pt x="2666" y="512"/>
                  </a:lnTo>
                  <a:lnTo>
                    <a:pt x="2666" y="451"/>
                  </a:lnTo>
                  <a:lnTo>
                    <a:pt x="2672" y="488"/>
                  </a:lnTo>
                  <a:lnTo>
                    <a:pt x="2672" y="384"/>
                  </a:lnTo>
                  <a:lnTo>
                    <a:pt x="2678" y="555"/>
                  </a:lnTo>
                  <a:lnTo>
                    <a:pt x="2678" y="427"/>
                  </a:lnTo>
                  <a:lnTo>
                    <a:pt x="2684" y="531"/>
                  </a:lnTo>
                  <a:lnTo>
                    <a:pt x="2684" y="439"/>
                  </a:lnTo>
                  <a:lnTo>
                    <a:pt x="2691" y="415"/>
                  </a:lnTo>
                  <a:lnTo>
                    <a:pt x="2691" y="317"/>
                  </a:lnTo>
                  <a:lnTo>
                    <a:pt x="2691" y="445"/>
                  </a:lnTo>
                  <a:lnTo>
                    <a:pt x="2697" y="433"/>
                  </a:lnTo>
                  <a:lnTo>
                    <a:pt x="2697" y="579"/>
                  </a:lnTo>
                  <a:lnTo>
                    <a:pt x="2703" y="555"/>
                  </a:lnTo>
                  <a:lnTo>
                    <a:pt x="2703" y="494"/>
                  </a:lnTo>
                  <a:lnTo>
                    <a:pt x="2709" y="458"/>
                  </a:lnTo>
                  <a:lnTo>
                    <a:pt x="2709" y="415"/>
                  </a:lnTo>
                  <a:lnTo>
                    <a:pt x="2715" y="488"/>
                  </a:lnTo>
                  <a:lnTo>
                    <a:pt x="2715" y="348"/>
                  </a:lnTo>
                  <a:lnTo>
                    <a:pt x="2715" y="634"/>
                  </a:lnTo>
                  <a:lnTo>
                    <a:pt x="2722" y="708"/>
                  </a:lnTo>
                  <a:lnTo>
                    <a:pt x="2722" y="397"/>
                  </a:lnTo>
                  <a:lnTo>
                    <a:pt x="2728" y="208"/>
                  </a:lnTo>
                  <a:lnTo>
                    <a:pt x="2728" y="366"/>
                  </a:lnTo>
                  <a:lnTo>
                    <a:pt x="2734" y="201"/>
                  </a:lnTo>
                  <a:lnTo>
                    <a:pt x="2734" y="384"/>
                  </a:lnTo>
                  <a:lnTo>
                    <a:pt x="2740" y="445"/>
                  </a:lnTo>
                  <a:lnTo>
                    <a:pt x="2740" y="390"/>
                  </a:lnTo>
                  <a:lnTo>
                    <a:pt x="2746" y="384"/>
                  </a:lnTo>
                  <a:lnTo>
                    <a:pt x="2746" y="336"/>
                  </a:lnTo>
                  <a:lnTo>
                    <a:pt x="2746" y="317"/>
                  </a:lnTo>
                  <a:lnTo>
                    <a:pt x="2752" y="342"/>
                  </a:lnTo>
                  <a:lnTo>
                    <a:pt x="2752" y="195"/>
                  </a:lnTo>
                  <a:lnTo>
                    <a:pt x="2759" y="299"/>
                  </a:lnTo>
                  <a:lnTo>
                    <a:pt x="2759" y="470"/>
                  </a:lnTo>
                  <a:lnTo>
                    <a:pt x="2765" y="195"/>
                  </a:lnTo>
                  <a:lnTo>
                    <a:pt x="2765" y="269"/>
                  </a:lnTo>
                  <a:lnTo>
                    <a:pt x="2771" y="537"/>
                  </a:lnTo>
                  <a:lnTo>
                    <a:pt x="2771" y="336"/>
                  </a:lnTo>
                  <a:lnTo>
                    <a:pt x="2771" y="360"/>
                  </a:lnTo>
                  <a:lnTo>
                    <a:pt x="2777" y="330"/>
                  </a:lnTo>
                  <a:lnTo>
                    <a:pt x="2777" y="397"/>
                  </a:lnTo>
                  <a:lnTo>
                    <a:pt x="2783" y="573"/>
                  </a:lnTo>
                  <a:lnTo>
                    <a:pt x="2783" y="445"/>
                  </a:lnTo>
                  <a:lnTo>
                    <a:pt x="2790" y="427"/>
                  </a:lnTo>
                  <a:lnTo>
                    <a:pt x="2790" y="226"/>
                  </a:lnTo>
                  <a:lnTo>
                    <a:pt x="2796" y="445"/>
                  </a:lnTo>
                  <a:lnTo>
                    <a:pt x="2796" y="433"/>
                  </a:lnTo>
                  <a:lnTo>
                    <a:pt x="2802" y="409"/>
                  </a:lnTo>
                  <a:lnTo>
                    <a:pt x="2802" y="330"/>
                  </a:lnTo>
                  <a:lnTo>
                    <a:pt x="2802" y="342"/>
                  </a:lnTo>
                  <a:lnTo>
                    <a:pt x="2808" y="433"/>
                  </a:lnTo>
                  <a:lnTo>
                    <a:pt x="2808" y="354"/>
                  </a:lnTo>
                  <a:lnTo>
                    <a:pt x="2814" y="336"/>
                  </a:lnTo>
                  <a:lnTo>
                    <a:pt x="2814" y="470"/>
                  </a:lnTo>
                  <a:lnTo>
                    <a:pt x="2820" y="317"/>
                  </a:lnTo>
                  <a:lnTo>
                    <a:pt x="2820" y="403"/>
                  </a:lnTo>
                  <a:lnTo>
                    <a:pt x="2827" y="342"/>
                  </a:lnTo>
                  <a:lnTo>
                    <a:pt x="2827" y="525"/>
                  </a:lnTo>
                  <a:lnTo>
                    <a:pt x="2827" y="610"/>
                  </a:lnTo>
                  <a:lnTo>
                    <a:pt x="2833" y="543"/>
                  </a:lnTo>
                  <a:lnTo>
                    <a:pt x="2839" y="445"/>
                  </a:lnTo>
                  <a:lnTo>
                    <a:pt x="2839" y="512"/>
                  </a:lnTo>
                  <a:lnTo>
                    <a:pt x="2845" y="549"/>
                  </a:lnTo>
                  <a:lnTo>
                    <a:pt x="2845" y="512"/>
                  </a:lnTo>
                  <a:lnTo>
                    <a:pt x="2851" y="433"/>
                  </a:lnTo>
                  <a:lnTo>
                    <a:pt x="2851" y="543"/>
                  </a:lnTo>
                  <a:lnTo>
                    <a:pt x="2858" y="519"/>
                  </a:lnTo>
                  <a:lnTo>
                    <a:pt x="2858" y="744"/>
                  </a:lnTo>
                  <a:lnTo>
                    <a:pt x="2858" y="628"/>
                  </a:lnTo>
                  <a:lnTo>
                    <a:pt x="2864" y="598"/>
                  </a:lnTo>
                  <a:lnTo>
                    <a:pt x="2864" y="659"/>
                  </a:lnTo>
                  <a:lnTo>
                    <a:pt x="2870" y="708"/>
                  </a:lnTo>
                  <a:lnTo>
                    <a:pt x="2870" y="756"/>
                  </a:lnTo>
                  <a:lnTo>
                    <a:pt x="2876" y="628"/>
                  </a:lnTo>
                  <a:lnTo>
                    <a:pt x="2876" y="689"/>
                  </a:lnTo>
                  <a:lnTo>
                    <a:pt x="2882" y="665"/>
                  </a:lnTo>
                </a:path>
              </a:pathLst>
            </a:custGeom>
            <a:noFill/>
            <a:ln w="12700">
              <a:solidFill>
                <a:srgbClr val="0000FF"/>
              </a:solidFill>
              <a:prstDash val="solid"/>
              <a:round/>
              <a:headEnd/>
              <a:tailEnd/>
            </a:ln>
          </p:spPr>
          <p:txBody>
            <a:bodyPr/>
            <a:lstStyle/>
            <a:p>
              <a:endParaRPr lang="en-CA" dirty="0"/>
            </a:p>
          </p:txBody>
        </p:sp>
        <p:sp>
          <p:nvSpPr>
            <p:cNvPr id="349397" name="Freeform 213"/>
            <p:cNvSpPr>
              <a:spLocks/>
            </p:cNvSpPr>
            <p:nvPr/>
          </p:nvSpPr>
          <p:spPr bwMode="auto">
            <a:xfrm>
              <a:off x="4140" y="2074"/>
              <a:ext cx="631" cy="341"/>
            </a:xfrm>
            <a:custGeom>
              <a:avLst/>
              <a:gdLst/>
              <a:ahLst/>
              <a:cxnLst>
                <a:cxn ang="0">
                  <a:pos x="7" y="463"/>
                </a:cxn>
                <a:cxn ang="0">
                  <a:pos x="19" y="329"/>
                </a:cxn>
                <a:cxn ang="0">
                  <a:pos x="31" y="445"/>
                </a:cxn>
                <a:cxn ang="0">
                  <a:pos x="44" y="420"/>
                </a:cxn>
                <a:cxn ang="0">
                  <a:pos x="56" y="305"/>
                </a:cxn>
                <a:cxn ang="0">
                  <a:pos x="62" y="359"/>
                </a:cxn>
                <a:cxn ang="0">
                  <a:pos x="75" y="225"/>
                </a:cxn>
                <a:cxn ang="0">
                  <a:pos x="87" y="280"/>
                </a:cxn>
                <a:cxn ang="0">
                  <a:pos x="99" y="256"/>
                </a:cxn>
                <a:cxn ang="0">
                  <a:pos x="112" y="274"/>
                </a:cxn>
                <a:cxn ang="0">
                  <a:pos x="118" y="103"/>
                </a:cxn>
                <a:cxn ang="0">
                  <a:pos x="130" y="384"/>
                </a:cxn>
                <a:cxn ang="0">
                  <a:pos x="143" y="341"/>
                </a:cxn>
                <a:cxn ang="0">
                  <a:pos x="155" y="390"/>
                </a:cxn>
                <a:cxn ang="0">
                  <a:pos x="167" y="225"/>
                </a:cxn>
                <a:cxn ang="0">
                  <a:pos x="174" y="195"/>
                </a:cxn>
                <a:cxn ang="0">
                  <a:pos x="186" y="91"/>
                </a:cxn>
                <a:cxn ang="0">
                  <a:pos x="198" y="213"/>
                </a:cxn>
                <a:cxn ang="0">
                  <a:pos x="211" y="341"/>
                </a:cxn>
                <a:cxn ang="0">
                  <a:pos x="223" y="372"/>
                </a:cxn>
                <a:cxn ang="0">
                  <a:pos x="229" y="372"/>
                </a:cxn>
                <a:cxn ang="0">
                  <a:pos x="242" y="347"/>
                </a:cxn>
                <a:cxn ang="0">
                  <a:pos x="254" y="244"/>
                </a:cxn>
                <a:cxn ang="0">
                  <a:pos x="266" y="250"/>
                </a:cxn>
                <a:cxn ang="0">
                  <a:pos x="279" y="183"/>
                </a:cxn>
                <a:cxn ang="0">
                  <a:pos x="285" y="262"/>
                </a:cxn>
                <a:cxn ang="0">
                  <a:pos x="297" y="311"/>
                </a:cxn>
                <a:cxn ang="0">
                  <a:pos x="310" y="280"/>
                </a:cxn>
                <a:cxn ang="0">
                  <a:pos x="322" y="317"/>
                </a:cxn>
                <a:cxn ang="0">
                  <a:pos x="334" y="231"/>
                </a:cxn>
                <a:cxn ang="0">
                  <a:pos x="341" y="274"/>
                </a:cxn>
                <a:cxn ang="0">
                  <a:pos x="353" y="177"/>
                </a:cxn>
                <a:cxn ang="0">
                  <a:pos x="365" y="12"/>
                </a:cxn>
                <a:cxn ang="0">
                  <a:pos x="378" y="183"/>
                </a:cxn>
                <a:cxn ang="0">
                  <a:pos x="390" y="177"/>
                </a:cxn>
                <a:cxn ang="0">
                  <a:pos x="396" y="152"/>
                </a:cxn>
                <a:cxn ang="0">
                  <a:pos x="415" y="122"/>
                </a:cxn>
                <a:cxn ang="0">
                  <a:pos x="421" y="201"/>
                </a:cxn>
                <a:cxn ang="0">
                  <a:pos x="433" y="219"/>
                </a:cxn>
                <a:cxn ang="0">
                  <a:pos x="446" y="286"/>
                </a:cxn>
                <a:cxn ang="0">
                  <a:pos x="458" y="268"/>
                </a:cxn>
                <a:cxn ang="0">
                  <a:pos x="470" y="268"/>
                </a:cxn>
                <a:cxn ang="0">
                  <a:pos x="477" y="55"/>
                </a:cxn>
                <a:cxn ang="0">
                  <a:pos x="489" y="372"/>
                </a:cxn>
                <a:cxn ang="0">
                  <a:pos x="501" y="366"/>
                </a:cxn>
                <a:cxn ang="0">
                  <a:pos x="514" y="134"/>
                </a:cxn>
                <a:cxn ang="0">
                  <a:pos x="526" y="219"/>
                </a:cxn>
                <a:cxn ang="0">
                  <a:pos x="532" y="201"/>
                </a:cxn>
              </a:cxnLst>
              <a:rect l="0" t="0" r="r" b="b"/>
              <a:pathLst>
                <a:path w="532" h="494">
                  <a:moveTo>
                    <a:pt x="0" y="445"/>
                  </a:moveTo>
                  <a:lnTo>
                    <a:pt x="0" y="335"/>
                  </a:lnTo>
                  <a:lnTo>
                    <a:pt x="0" y="390"/>
                  </a:lnTo>
                  <a:lnTo>
                    <a:pt x="7" y="463"/>
                  </a:lnTo>
                  <a:lnTo>
                    <a:pt x="7" y="396"/>
                  </a:lnTo>
                  <a:lnTo>
                    <a:pt x="13" y="494"/>
                  </a:lnTo>
                  <a:lnTo>
                    <a:pt x="13" y="469"/>
                  </a:lnTo>
                  <a:lnTo>
                    <a:pt x="19" y="329"/>
                  </a:lnTo>
                  <a:lnTo>
                    <a:pt x="19" y="408"/>
                  </a:lnTo>
                  <a:lnTo>
                    <a:pt x="25" y="372"/>
                  </a:lnTo>
                  <a:lnTo>
                    <a:pt x="25" y="402"/>
                  </a:lnTo>
                  <a:lnTo>
                    <a:pt x="31" y="445"/>
                  </a:lnTo>
                  <a:lnTo>
                    <a:pt x="31" y="494"/>
                  </a:lnTo>
                  <a:lnTo>
                    <a:pt x="37" y="396"/>
                  </a:lnTo>
                  <a:lnTo>
                    <a:pt x="37" y="372"/>
                  </a:lnTo>
                  <a:lnTo>
                    <a:pt x="44" y="420"/>
                  </a:lnTo>
                  <a:lnTo>
                    <a:pt x="44" y="402"/>
                  </a:lnTo>
                  <a:lnTo>
                    <a:pt x="50" y="420"/>
                  </a:lnTo>
                  <a:lnTo>
                    <a:pt x="50" y="280"/>
                  </a:lnTo>
                  <a:lnTo>
                    <a:pt x="56" y="305"/>
                  </a:lnTo>
                  <a:lnTo>
                    <a:pt x="56" y="488"/>
                  </a:lnTo>
                  <a:lnTo>
                    <a:pt x="56" y="420"/>
                  </a:lnTo>
                  <a:lnTo>
                    <a:pt x="62" y="286"/>
                  </a:lnTo>
                  <a:lnTo>
                    <a:pt x="62" y="359"/>
                  </a:lnTo>
                  <a:lnTo>
                    <a:pt x="68" y="457"/>
                  </a:lnTo>
                  <a:lnTo>
                    <a:pt x="68" y="262"/>
                  </a:lnTo>
                  <a:lnTo>
                    <a:pt x="75" y="244"/>
                  </a:lnTo>
                  <a:lnTo>
                    <a:pt x="75" y="225"/>
                  </a:lnTo>
                  <a:lnTo>
                    <a:pt x="81" y="292"/>
                  </a:lnTo>
                  <a:lnTo>
                    <a:pt x="81" y="341"/>
                  </a:lnTo>
                  <a:lnTo>
                    <a:pt x="87" y="268"/>
                  </a:lnTo>
                  <a:lnTo>
                    <a:pt x="87" y="280"/>
                  </a:lnTo>
                  <a:lnTo>
                    <a:pt x="87" y="225"/>
                  </a:lnTo>
                  <a:lnTo>
                    <a:pt x="93" y="207"/>
                  </a:lnTo>
                  <a:lnTo>
                    <a:pt x="93" y="305"/>
                  </a:lnTo>
                  <a:lnTo>
                    <a:pt x="99" y="256"/>
                  </a:lnTo>
                  <a:lnTo>
                    <a:pt x="99" y="158"/>
                  </a:lnTo>
                  <a:lnTo>
                    <a:pt x="105" y="134"/>
                  </a:lnTo>
                  <a:lnTo>
                    <a:pt x="105" y="213"/>
                  </a:lnTo>
                  <a:lnTo>
                    <a:pt x="112" y="274"/>
                  </a:lnTo>
                  <a:lnTo>
                    <a:pt x="112" y="213"/>
                  </a:lnTo>
                  <a:lnTo>
                    <a:pt x="112" y="262"/>
                  </a:lnTo>
                  <a:lnTo>
                    <a:pt x="118" y="262"/>
                  </a:lnTo>
                  <a:lnTo>
                    <a:pt x="118" y="103"/>
                  </a:lnTo>
                  <a:lnTo>
                    <a:pt x="124" y="219"/>
                  </a:lnTo>
                  <a:lnTo>
                    <a:pt x="124" y="231"/>
                  </a:lnTo>
                  <a:lnTo>
                    <a:pt x="130" y="433"/>
                  </a:lnTo>
                  <a:lnTo>
                    <a:pt x="130" y="384"/>
                  </a:lnTo>
                  <a:lnTo>
                    <a:pt x="136" y="134"/>
                  </a:lnTo>
                  <a:lnTo>
                    <a:pt x="136" y="372"/>
                  </a:lnTo>
                  <a:lnTo>
                    <a:pt x="143" y="158"/>
                  </a:lnTo>
                  <a:lnTo>
                    <a:pt x="143" y="341"/>
                  </a:lnTo>
                  <a:lnTo>
                    <a:pt x="143" y="164"/>
                  </a:lnTo>
                  <a:lnTo>
                    <a:pt x="149" y="201"/>
                  </a:lnTo>
                  <a:lnTo>
                    <a:pt x="149" y="244"/>
                  </a:lnTo>
                  <a:lnTo>
                    <a:pt x="155" y="390"/>
                  </a:lnTo>
                  <a:lnTo>
                    <a:pt x="155" y="268"/>
                  </a:lnTo>
                  <a:lnTo>
                    <a:pt x="161" y="305"/>
                  </a:lnTo>
                  <a:lnTo>
                    <a:pt x="161" y="219"/>
                  </a:lnTo>
                  <a:lnTo>
                    <a:pt x="167" y="225"/>
                  </a:lnTo>
                  <a:lnTo>
                    <a:pt x="167" y="274"/>
                  </a:lnTo>
                  <a:lnTo>
                    <a:pt x="167" y="177"/>
                  </a:lnTo>
                  <a:lnTo>
                    <a:pt x="174" y="213"/>
                  </a:lnTo>
                  <a:lnTo>
                    <a:pt x="174" y="195"/>
                  </a:lnTo>
                  <a:lnTo>
                    <a:pt x="180" y="231"/>
                  </a:lnTo>
                  <a:lnTo>
                    <a:pt x="180" y="359"/>
                  </a:lnTo>
                  <a:lnTo>
                    <a:pt x="186" y="152"/>
                  </a:lnTo>
                  <a:lnTo>
                    <a:pt x="186" y="91"/>
                  </a:lnTo>
                  <a:lnTo>
                    <a:pt x="192" y="225"/>
                  </a:lnTo>
                  <a:lnTo>
                    <a:pt x="192" y="158"/>
                  </a:lnTo>
                  <a:lnTo>
                    <a:pt x="198" y="311"/>
                  </a:lnTo>
                  <a:lnTo>
                    <a:pt x="198" y="213"/>
                  </a:lnTo>
                  <a:lnTo>
                    <a:pt x="198" y="219"/>
                  </a:lnTo>
                  <a:lnTo>
                    <a:pt x="204" y="238"/>
                  </a:lnTo>
                  <a:lnTo>
                    <a:pt x="204" y="213"/>
                  </a:lnTo>
                  <a:lnTo>
                    <a:pt x="211" y="341"/>
                  </a:lnTo>
                  <a:lnTo>
                    <a:pt x="211" y="244"/>
                  </a:lnTo>
                  <a:lnTo>
                    <a:pt x="217" y="262"/>
                  </a:lnTo>
                  <a:lnTo>
                    <a:pt x="217" y="323"/>
                  </a:lnTo>
                  <a:lnTo>
                    <a:pt x="223" y="372"/>
                  </a:lnTo>
                  <a:lnTo>
                    <a:pt x="223" y="134"/>
                  </a:lnTo>
                  <a:lnTo>
                    <a:pt x="223" y="238"/>
                  </a:lnTo>
                  <a:lnTo>
                    <a:pt x="229" y="347"/>
                  </a:lnTo>
                  <a:lnTo>
                    <a:pt x="229" y="372"/>
                  </a:lnTo>
                  <a:lnTo>
                    <a:pt x="235" y="402"/>
                  </a:lnTo>
                  <a:lnTo>
                    <a:pt x="235" y="256"/>
                  </a:lnTo>
                  <a:lnTo>
                    <a:pt x="242" y="238"/>
                  </a:lnTo>
                  <a:lnTo>
                    <a:pt x="242" y="347"/>
                  </a:lnTo>
                  <a:lnTo>
                    <a:pt x="248" y="231"/>
                  </a:lnTo>
                  <a:lnTo>
                    <a:pt x="248" y="213"/>
                  </a:lnTo>
                  <a:lnTo>
                    <a:pt x="254" y="201"/>
                  </a:lnTo>
                  <a:lnTo>
                    <a:pt x="254" y="244"/>
                  </a:lnTo>
                  <a:lnTo>
                    <a:pt x="254" y="225"/>
                  </a:lnTo>
                  <a:lnTo>
                    <a:pt x="260" y="183"/>
                  </a:lnTo>
                  <a:lnTo>
                    <a:pt x="260" y="97"/>
                  </a:lnTo>
                  <a:lnTo>
                    <a:pt x="266" y="250"/>
                  </a:lnTo>
                  <a:lnTo>
                    <a:pt x="266" y="280"/>
                  </a:lnTo>
                  <a:lnTo>
                    <a:pt x="272" y="195"/>
                  </a:lnTo>
                  <a:lnTo>
                    <a:pt x="272" y="244"/>
                  </a:lnTo>
                  <a:lnTo>
                    <a:pt x="279" y="183"/>
                  </a:lnTo>
                  <a:lnTo>
                    <a:pt x="279" y="231"/>
                  </a:lnTo>
                  <a:lnTo>
                    <a:pt x="279" y="122"/>
                  </a:lnTo>
                  <a:lnTo>
                    <a:pt x="285" y="292"/>
                  </a:lnTo>
                  <a:lnTo>
                    <a:pt x="285" y="262"/>
                  </a:lnTo>
                  <a:lnTo>
                    <a:pt x="291" y="299"/>
                  </a:lnTo>
                  <a:lnTo>
                    <a:pt x="291" y="292"/>
                  </a:lnTo>
                  <a:lnTo>
                    <a:pt x="297" y="341"/>
                  </a:lnTo>
                  <a:lnTo>
                    <a:pt x="297" y="311"/>
                  </a:lnTo>
                  <a:lnTo>
                    <a:pt x="303" y="305"/>
                  </a:lnTo>
                  <a:lnTo>
                    <a:pt x="303" y="274"/>
                  </a:lnTo>
                  <a:lnTo>
                    <a:pt x="310" y="317"/>
                  </a:lnTo>
                  <a:lnTo>
                    <a:pt x="310" y="280"/>
                  </a:lnTo>
                  <a:lnTo>
                    <a:pt x="310" y="262"/>
                  </a:lnTo>
                  <a:lnTo>
                    <a:pt x="316" y="305"/>
                  </a:lnTo>
                  <a:lnTo>
                    <a:pt x="316" y="353"/>
                  </a:lnTo>
                  <a:lnTo>
                    <a:pt x="322" y="317"/>
                  </a:lnTo>
                  <a:lnTo>
                    <a:pt x="322" y="207"/>
                  </a:lnTo>
                  <a:lnTo>
                    <a:pt x="328" y="256"/>
                  </a:lnTo>
                  <a:lnTo>
                    <a:pt x="328" y="67"/>
                  </a:lnTo>
                  <a:lnTo>
                    <a:pt x="334" y="231"/>
                  </a:lnTo>
                  <a:lnTo>
                    <a:pt x="334" y="268"/>
                  </a:lnTo>
                  <a:lnTo>
                    <a:pt x="334" y="262"/>
                  </a:lnTo>
                  <a:lnTo>
                    <a:pt x="341" y="244"/>
                  </a:lnTo>
                  <a:lnTo>
                    <a:pt x="341" y="274"/>
                  </a:lnTo>
                  <a:lnTo>
                    <a:pt x="347" y="238"/>
                  </a:lnTo>
                  <a:lnTo>
                    <a:pt x="347" y="219"/>
                  </a:lnTo>
                  <a:lnTo>
                    <a:pt x="353" y="207"/>
                  </a:lnTo>
                  <a:lnTo>
                    <a:pt x="353" y="177"/>
                  </a:lnTo>
                  <a:lnTo>
                    <a:pt x="359" y="335"/>
                  </a:lnTo>
                  <a:lnTo>
                    <a:pt x="359" y="384"/>
                  </a:lnTo>
                  <a:lnTo>
                    <a:pt x="365" y="122"/>
                  </a:lnTo>
                  <a:lnTo>
                    <a:pt x="365" y="12"/>
                  </a:lnTo>
                  <a:lnTo>
                    <a:pt x="365" y="189"/>
                  </a:lnTo>
                  <a:lnTo>
                    <a:pt x="371" y="292"/>
                  </a:lnTo>
                  <a:lnTo>
                    <a:pt x="371" y="231"/>
                  </a:lnTo>
                  <a:lnTo>
                    <a:pt x="378" y="183"/>
                  </a:lnTo>
                  <a:lnTo>
                    <a:pt x="378" y="219"/>
                  </a:lnTo>
                  <a:lnTo>
                    <a:pt x="384" y="0"/>
                  </a:lnTo>
                  <a:lnTo>
                    <a:pt x="384" y="250"/>
                  </a:lnTo>
                  <a:lnTo>
                    <a:pt x="390" y="177"/>
                  </a:lnTo>
                  <a:lnTo>
                    <a:pt x="390" y="110"/>
                  </a:lnTo>
                  <a:lnTo>
                    <a:pt x="390" y="286"/>
                  </a:lnTo>
                  <a:lnTo>
                    <a:pt x="396" y="256"/>
                  </a:lnTo>
                  <a:lnTo>
                    <a:pt x="396" y="152"/>
                  </a:lnTo>
                  <a:lnTo>
                    <a:pt x="402" y="146"/>
                  </a:lnTo>
                  <a:lnTo>
                    <a:pt x="409" y="91"/>
                  </a:lnTo>
                  <a:lnTo>
                    <a:pt x="409" y="67"/>
                  </a:lnTo>
                  <a:lnTo>
                    <a:pt x="415" y="122"/>
                  </a:lnTo>
                  <a:lnTo>
                    <a:pt x="415" y="110"/>
                  </a:lnTo>
                  <a:lnTo>
                    <a:pt x="421" y="292"/>
                  </a:lnTo>
                  <a:lnTo>
                    <a:pt x="421" y="164"/>
                  </a:lnTo>
                  <a:lnTo>
                    <a:pt x="421" y="201"/>
                  </a:lnTo>
                  <a:lnTo>
                    <a:pt x="427" y="195"/>
                  </a:lnTo>
                  <a:lnTo>
                    <a:pt x="427" y="286"/>
                  </a:lnTo>
                  <a:lnTo>
                    <a:pt x="433" y="323"/>
                  </a:lnTo>
                  <a:lnTo>
                    <a:pt x="433" y="219"/>
                  </a:lnTo>
                  <a:lnTo>
                    <a:pt x="439" y="122"/>
                  </a:lnTo>
                  <a:lnTo>
                    <a:pt x="439" y="250"/>
                  </a:lnTo>
                  <a:lnTo>
                    <a:pt x="446" y="195"/>
                  </a:lnTo>
                  <a:lnTo>
                    <a:pt x="446" y="286"/>
                  </a:lnTo>
                  <a:lnTo>
                    <a:pt x="446" y="231"/>
                  </a:lnTo>
                  <a:lnTo>
                    <a:pt x="452" y="238"/>
                  </a:lnTo>
                  <a:lnTo>
                    <a:pt x="452" y="250"/>
                  </a:lnTo>
                  <a:lnTo>
                    <a:pt x="458" y="268"/>
                  </a:lnTo>
                  <a:lnTo>
                    <a:pt x="458" y="323"/>
                  </a:lnTo>
                  <a:lnTo>
                    <a:pt x="464" y="286"/>
                  </a:lnTo>
                  <a:lnTo>
                    <a:pt x="464" y="256"/>
                  </a:lnTo>
                  <a:lnTo>
                    <a:pt x="470" y="268"/>
                  </a:lnTo>
                  <a:lnTo>
                    <a:pt x="470" y="299"/>
                  </a:lnTo>
                  <a:lnTo>
                    <a:pt x="477" y="359"/>
                  </a:lnTo>
                  <a:lnTo>
                    <a:pt x="477" y="292"/>
                  </a:lnTo>
                  <a:lnTo>
                    <a:pt x="477" y="55"/>
                  </a:lnTo>
                  <a:lnTo>
                    <a:pt x="483" y="231"/>
                  </a:lnTo>
                  <a:lnTo>
                    <a:pt x="483" y="250"/>
                  </a:lnTo>
                  <a:lnTo>
                    <a:pt x="489" y="256"/>
                  </a:lnTo>
                  <a:lnTo>
                    <a:pt x="489" y="372"/>
                  </a:lnTo>
                  <a:lnTo>
                    <a:pt x="495" y="225"/>
                  </a:lnTo>
                  <a:lnTo>
                    <a:pt x="495" y="250"/>
                  </a:lnTo>
                  <a:lnTo>
                    <a:pt x="501" y="347"/>
                  </a:lnTo>
                  <a:lnTo>
                    <a:pt x="501" y="366"/>
                  </a:lnTo>
                  <a:lnTo>
                    <a:pt x="501" y="256"/>
                  </a:lnTo>
                  <a:lnTo>
                    <a:pt x="508" y="244"/>
                  </a:lnTo>
                  <a:lnTo>
                    <a:pt x="508" y="189"/>
                  </a:lnTo>
                  <a:lnTo>
                    <a:pt x="514" y="134"/>
                  </a:lnTo>
                  <a:lnTo>
                    <a:pt x="514" y="12"/>
                  </a:lnTo>
                  <a:lnTo>
                    <a:pt x="520" y="292"/>
                  </a:lnTo>
                  <a:lnTo>
                    <a:pt x="520" y="189"/>
                  </a:lnTo>
                  <a:lnTo>
                    <a:pt x="526" y="219"/>
                  </a:lnTo>
                  <a:lnTo>
                    <a:pt x="526" y="207"/>
                  </a:lnTo>
                  <a:lnTo>
                    <a:pt x="532" y="262"/>
                  </a:lnTo>
                  <a:lnTo>
                    <a:pt x="532" y="250"/>
                  </a:lnTo>
                  <a:lnTo>
                    <a:pt x="532" y="201"/>
                  </a:lnTo>
                </a:path>
              </a:pathLst>
            </a:custGeom>
            <a:noFill/>
            <a:ln w="12700">
              <a:solidFill>
                <a:srgbClr val="0000FF"/>
              </a:solidFill>
              <a:prstDash val="solid"/>
              <a:round/>
              <a:headEnd/>
              <a:tailEnd/>
            </a:ln>
          </p:spPr>
          <p:txBody>
            <a:bodyPr/>
            <a:lstStyle/>
            <a:p>
              <a:endParaRPr lang="en-CA" dirty="0"/>
            </a:p>
          </p:txBody>
        </p:sp>
        <p:sp>
          <p:nvSpPr>
            <p:cNvPr id="349398" name="Freeform 214"/>
            <p:cNvSpPr>
              <a:spLocks/>
            </p:cNvSpPr>
            <p:nvPr/>
          </p:nvSpPr>
          <p:spPr bwMode="auto">
            <a:xfrm>
              <a:off x="724" y="2116"/>
              <a:ext cx="4047" cy="231"/>
            </a:xfrm>
            <a:custGeom>
              <a:avLst/>
              <a:gdLst/>
              <a:ahLst/>
              <a:cxnLst>
                <a:cxn ang="0">
                  <a:pos x="74" y="170"/>
                </a:cxn>
                <a:cxn ang="0">
                  <a:pos x="155" y="219"/>
                </a:cxn>
                <a:cxn ang="0">
                  <a:pos x="198" y="128"/>
                </a:cxn>
                <a:cxn ang="0">
                  <a:pos x="235" y="12"/>
                </a:cxn>
                <a:cxn ang="0">
                  <a:pos x="285" y="73"/>
                </a:cxn>
                <a:cxn ang="0">
                  <a:pos x="322" y="195"/>
                </a:cxn>
                <a:cxn ang="0">
                  <a:pos x="396" y="189"/>
                </a:cxn>
                <a:cxn ang="0">
                  <a:pos x="476" y="146"/>
                </a:cxn>
                <a:cxn ang="0">
                  <a:pos x="550" y="134"/>
                </a:cxn>
                <a:cxn ang="0">
                  <a:pos x="588" y="244"/>
                </a:cxn>
                <a:cxn ang="0">
                  <a:pos x="637" y="329"/>
                </a:cxn>
                <a:cxn ang="0">
                  <a:pos x="680" y="213"/>
                </a:cxn>
                <a:cxn ang="0">
                  <a:pos x="717" y="116"/>
                </a:cxn>
                <a:cxn ang="0">
                  <a:pos x="798" y="164"/>
                </a:cxn>
                <a:cxn ang="0">
                  <a:pos x="878" y="128"/>
                </a:cxn>
                <a:cxn ang="0">
                  <a:pos x="940" y="158"/>
                </a:cxn>
                <a:cxn ang="0">
                  <a:pos x="977" y="280"/>
                </a:cxn>
                <a:cxn ang="0">
                  <a:pos x="1027" y="317"/>
                </a:cxn>
                <a:cxn ang="0">
                  <a:pos x="1064" y="201"/>
                </a:cxn>
                <a:cxn ang="0">
                  <a:pos x="1113" y="109"/>
                </a:cxn>
                <a:cxn ang="0">
                  <a:pos x="1194" y="170"/>
                </a:cxn>
                <a:cxn ang="0">
                  <a:pos x="1274" y="116"/>
                </a:cxn>
                <a:cxn ang="0">
                  <a:pos x="1330" y="177"/>
                </a:cxn>
                <a:cxn ang="0">
                  <a:pos x="1367" y="305"/>
                </a:cxn>
                <a:cxn ang="0">
                  <a:pos x="1416" y="286"/>
                </a:cxn>
                <a:cxn ang="0">
                  <a:pos x="1454" y="158"/>
                </a:cxn>
                <a:cxn ang="0">
                  <a:pos x="1515" y="128"/>
                </a:cxn>
                <a:cxn ang="0">
                  <a:pos x="1596" y="177"/>
                </a:cxn>
                <a:cxn ang="0">
                  <a:pos x="1676" y="219"/>
                </a:cxn>
                <a:cxn ang="0">
                  <a:pos x="1720" y="122"/>
                </a:cxn>
                <a:cxn ang="0">
                  <a:pos x="1757" y="6"/>
                </a:cxn>
                <a:cxn ang="0">
                  <a:pos x="1806" y="73"/>
                </a:cxn>
                <a:cxn ang="0">
                  <a:pos x="1843" y="195"/>
                </a:cxn>
                <a:cxn ang="0">
                  <a:pos x="1917" y="189"/>
                </a:cxn>
                <a:cxn ang="0">
                  <a:pos x="1998" y="146"/>
                </a:cxn>
                <a:cxn ang="0">
                  <a:pos x="2072" y="134"/>
                </a:cxn>
                <a:cxn ang="0">
                  <a:pos x="2109" y="250"/>
                </a:cxn>
                <a:cxn ang="0">
                  <a:pos x="2152" y="335"/>
                </a:cxn>
                <a:cxn ang="0">
                  <a:pos x="2196" y="225"/>
                </a:cxn>
                <a:cxn ang="0">
                  <a:pos x="2233" y="122"/>
                </a:cxn>
                <a:cxn ang="0">
                  <a:pos x="2313" y="158"/>
                </a:cxn>
                <a:cxn ang="0">
                  <a:pos x="2394" y="201"/>
                </a:cxn>
                <a:cxn ang="0">
                  <a:pos x="2462" y="177"/>
                </a:cxn>
                <a:cxn ang="0">
                  <a:pos x="2499" y="55"/>
                </a:cxn>
                <a:cxn ang="0">
                  <a:pos x="2548" y="24"/>
                </a:cxn>
                <a:cxn ang="0">
                  <a:pos x="2585" y="146"/>
                </a:cxn>
                <a:cxn ang="0">
                  <a:pos x="2635" y="219"/>
                </a:cxn>
                <a:cxn ang="0">
                  <a:pos x="2715" y="170"/>
                </a:cxn>
                <a:cxn ang="0">
                  <a:pos x="2796" y="116"/>
                </a:cxn>
                <a:cxn ang="0">
                  <a:pos x="2851" y="177"/>
                </a:cxn>
                <a:cxn ang="0">
                  <a:pos x="2882" y="305"/>
                </a:cxn>
                <a:cxn ang="0">
                  <a:pos x="2938" y="292"/>
                </a:cxn>
                <a:cxn ang="0">
                  <a:pos x="2969" y="164"/>
                </a:cxn>
                <a:cxn ang="0">
                  <a:pos x="3031" y="122"/>
                </a:cxn>
                <a:cxn ang="0">
                  <a:pos x="3111" y="177"/>
                </a:cxn>
                <a:cxn ang="0">
                  <a:pos x="3192" y="213"/>
                </a:cxn>
                <a:cxn ang="0">
                  <a:pos x="3229" y="109"/>
                </a:cxn>
                <a:cxn ang="0">
                  <a:pos x="3272" y="0"/>
                </a:cxn>
                <a:cxn ang="0">
                  <a:pos x="3321" y="103"/>
                </a:cxn>
                <a:cxn ang="0">
                  <a:pos x="3359" y="207"/>
                </a:cxn>
              </a:cxnLst>
              <a:rect l="0" t="0" r="r" b="b"/>
              <a:pathLst>
                <a:path w="3414" h="335">
                  <a:moveTo>
                    <a:pt x="0" y="164"/>
                  </a:moveTo>
                  <a:lnTo>
                    <a:pt x="6" y="164"/>
                  </a:lnTo>
                  <a:lnTo>
                    <a:pt x="12" y="164"/>
                  </a:lnTo>
                  <a:lnTo>
                    <a:pt x="19" y="164"/>
                  </a:lnTo>
                  <a:lnTo>
                    <a:pt x="25" y="164"/>
                  </a:lnTo>
                  <a:lnTo>
                    <a:pt x="31" y="164"/>
                  </a:lnTo>
                  <a:lnTo>
                    <a:pt x="37" y="164"/>
                  </a:lnTo>
                  <a:lnTo>
                    <a:pt x="43" y="164"/>
                  </a:lnTo>
                  <a:lnTo>
                    <a:pt x="49" y="164"/>
                  </a:lnTo>
                  <a:lnTo>
                    <a:pt x="56" y="164"/>
                  </a:lnTo>
                  <a:lnTo>
                    <a:pt x="62" y="170"/>
                  </a:lnTo>
                  <a:lnTo>
                    <a:pt x="68" y="170"/>
                  </a:lnTo>
                  <a:lnTo>
                    <a:pt x="74" y="170"/>
                  </a:lnTo>
                  <a:lnTo>
                    <a:pt x="80" y="177"/>
                  </a:lnTo>
                  <a:lnTo>
                    <a:pt x="87" y="177"/>
                  </a:lnTo>
                  <a:lnTo>
                    <a:pt x="93" y="183"/>
                  </a:lnTo>
                  <a:lnTo>
                    <a:pt x="99" y="189"/>
                  </a:lnTo>
                  <a:lnTo>
                    <a:pt x="105" y="195"/>
                  </a:lnTo>
                  <a:lnTo>
                    <a:pt x="111" y="201"/>
                  </a:lnTo>
                  <a:lnTo>
                    <a:pt x="118" y="207"/>
                  </a:lnTo>
                  <a:lnTo>
                    <a:pt x="124" y="207"/>
                  </a:lnTo>
                  <a:lnTo>
                    <a:pt x="130" y="213"/>
                  </a:lnTo>
                  <a:lnTo>
                    <a:pt x="136" y="219"/>
                  </a:lnTo>
                  <a:lnTo>
                    <a:pt x="142" y="225"/>
                  </a:lnTo>
                  <a:lnTo>
                    <a:pt x="148" y="225"/>
                  </a:lnTo>
                  <a:lnTo>
                    <a:pt x="155" y="219"/>
                  </a:lnTo>
                  <a:lnTo>
                    <a:pt x="161" y="219"/>
                  </a:lnTo>
                  <a:lnTo>
                    <a:pt x="167" y="213"/>
                  </a:lnTo>
                  <a:lnTo>
                    <a:pt x="173" y="207"/>
                  </a:lnTo>
                  <a:lnTo>
                    <a:pt x="173" y="201"/>
                  </a:lnTo>
                  <a:lnTo>
                    <a:pt x="179" y="195"/>
                  </a:lnTo>
                  <a:lnTo>
                    <a:pt x="179" y="189"/>
                  </a:lnTo>
                  <a:lnTo>
                    <a:pt x="186" y="177"/>
                  </a:lnTo>
                  <a:lnTo>
                    <a:pt x="186" y="170"/>
                  </a:lnTo>
                  <a:lnTo>
                    <a:pt x="186" y="164"/>
                  </a:lnTo>
                  <a:lnTo>
                    <a:pt x="192" y="152"/>
                  </a:lnTo>
                  <a:lnTo>
                    <a:pt x="192" y="146"/>
                  </a:lnTo>
                  <a:lnTo>
                    <a:pt x="198" y="134"/>
                  </a:lnTo>
                  <a:lnTo>
                    <a:pt x="198" y="128"/>
                  </a:lnTo>
                  <a:lnTo>
                    <a:pt x="204" y="116"/>
                  </a:lnTo>
                  <a:lnTo>
                    <a:pt x="204" y="103"/>
                  </a:lnTo>
                  <a:lnTo>
                    <a:pt x="210" y="97"/>
                  </a:lnTo>
                  <a:lnTo>
                    <a:pt x="210" y="85"/>
                  </a:lnTo>
                  <a:lnTo>
                    <a:pt x="210" y="73"/>
                  </a:lnTo>
                  <a:lnTo>
                    <a:pt x="216" y="67"/>
                  </a:lnTo>
                  <a:lnTo>
                    <a:pt x="216" y="55"/>
                  </a:lnTo>
                  <a:lnTo>
                    <a:pt x="223" y="42"/>
                  </a:lnTo>
                  <a:lnTo>
                    <a:pt x="223" y="36"/>
                  </a:lnTo>
                  <a:lnTo>
                    <a:pt x="229" y="30"/>
                  </a:lnTo>
                  <a:lnTo>
                    <a:pt x="229" y="24"/>
                  </a:lnTo>
                  <a:lnTo>
                    <a:pt x="235" y="18"/>
                  </a:lnTo>
                  <a:lnTo>
                    <a:pt x="235" y="12"/>
                  </a:lnTo>
                  <a:lnTo>
                    <a:pt x="241" y="6"/>
                  </a:lnTo>
                  <a:lnTo>
                    <a:pt x="247" y="0"/>
                  </a:lnTo>
                  <a:lnTo>
                    <a:pt x="254" y="0"/>
                  </a:lnTo>
                  <a:lnTo>
                    <a:pt x="260" y="6"/>
                  </a:lnTo>
                  <a:lnTo>
                    <a:pt x="266" y="12"/>
                  </a:lnTo>
                  <a:lnTo>
                    <a:pt x="266" y="18"/>
                  </a:lnTo>
                  <a:lnTo>
                    <a:pt x="266" y="24"/>
                  </a:lnTo>
                  <a:lnTo>
                    <a:pt x="272" y="30"/>
                  </a:lnTo>
                  <a:lnTo>
                    <a:pt x="272" y="36"/>
                  </a:lnTo>
                  <a:lnTo>
                    <a:pt x="278" y="49"/>
                  </a:lnTo>
                  <a:lnTo>
                    <a:pt x="278" y="55"/>
                  </a:lnTo>
                  <a:lnTo>
                    <a:pt x="285" y="67"/>
                  </a:lnTo>
                  <a:lnTo>
                    <a:pt x="285" y="73"/>
                  </a:lnTo>
                  <a:lnTo>
                    <a:pt x="291" y="85"/>
                  </a:lnTo>
                  <a:lnTo>
                    <a:pt x="291" y="97"/>
                  </a:lnTo>
                  <a:lnTo>
                    <a:pt x="297" y="103"/>
                  </a:lnTo>
                  <a:lnTo>
                    <a:pt x="297" y="116"/>
                  </a:lnTo>
                  <a:lnTo>
                    <a:pt x="297" y="128"/>
                  </a:lnTo>
                  <a:lnTo>
                    <a:pt x="303" y="134"/>
                  </a:lnTo>
                  <a:lnTo>
                    <a:pt x="303" y="146"/>
                  </a:lnTo>
                  <a:lnTo>
                    <a:pt x="309" y="152"/>
                  </a:lnTo>
                  <a:lnTo>
                    <a:pt x="309" y="164"/>
                  </a:lnTo>
                  <a:lnTo>
                    <a:pt x="315" y="170"/>
                  </a:lnTo>
                  <a:lnTo>
                    <a:pt x="315" y="177"/>
                  </a:lnTo>
                  <a:lnTo>
                    <a:pt x="322" y="189"/>
                  </a:lnTo>
                  <a:lnTo>
                    <a:pt x="322" y="195"/>
                  </a:lnTo>
                  <a:lnTo>
                    <a:pt x="322" y="201"/>
                  </a:lnTo>
                  <a:lnTo>
                    <a:pt x="328" y="207"/>
                  </a:lnTo>
                  <a:lnTo>
                    <a:pt x="334" y="213"/>
                  </a:lnTo>
                  <a:lnTo>
                    <a:pt x="340" y="219"/>
                  </a:lnTo>
                  <a:lnTo>
                    <a:pt x="346" y="225"/>
                  </a:lnTo>
                  <a:lnTo>
                    <a:pt x="353" y="225"/>
                  </a:lnTo>
                  <a:lnTo>
                    <a:pt x="359" y="219"/>
                  </a:lnTo>
                  <a:lnTo>
                    <a:pt x="365" y="219"/>
                  </a:lnTo>
                  <a:lnTo>
                    <a:pt x="371" y="213"/>
                  </a:lnTo>
                  <a:lnTo>
                    <a:pt x="377" y="207"/>
                  </a:lnTo>
                  <a:lnTo>
                    <a:pt x="383" y="201"/>
                  </a:lnTo>
                  <a:lnTo>
                    <a:pt x="390" y="195"/>
                  </a:lnTo>
                  <a:lnTo>
                    <a:pt x="396" y="189"/>
                  </a:lnTo>
                  <a:lnTo>
                    <a:pt x="402" y="183"/>
                  </a:lnTo>
                  <a:lnTo>
                    <a:pt x="408" y="177"/>
                  </a:lnTo>
                  <a:lnTo>
                    <a:pt x="414" y="177"/>
                  </a:lnTo>
                  <a:lnTo>
                    <a:pt x="421" y="177"/>
                  </a:lnTo>
                  <a:lnTo>
                    <a:pt x="427" y="170"/>
                  </a:lnTo>
                  <a:lnTo>
                    <a:pt x="433" y="170"/>
                  </a:lnTo>
                  <a:lnTo>
                    <a:pt x="439" y="164"/>
                  </a:lnTo>
                  <a:lnTo>
                    <a:pt x="445" y="164"/>
                  </a:lnTo>
                  <a:lnTo>
                    <a:pt x="452" y="164"/>
                  </a:lnTo>
                  <a:lnTo>
                    <a:pt x="458" y="158"/>
                  </a:lnTo>
                  <a:lnTo>
                    <a:pt x="464" y="158"/>
                  </a:lnTo>
                  <a:lnTo>
                    <a:pt x="470" y="152"/>
                  </a:lnTo>
                  <a:lnTo>
                    <a:pt x="476" y="146"/>
                  </a:lnTo>
                  <a:lnTo>
                    <a:pt x="482" y="146"/>
                  </a:lnTo>
                  <a:lnTo>
                    <a:pt x="489" y="140"/>
                  </a:lnTo>
                  <a:lnTo>
                    <a:pt x="495" y="134"/>
                  </a:lnTo>
                  <a:lnTo>
                    <a:pt x="501" y="128"/>
                  </a:lnTo>
                  <a:lnTo>
                    <a:pt x="507" y="122"/>
                  </a:lnTo>
                  <a:lnTo>
                    <a:pt x="513" y="116"/>
                  </a:lnTo>
                  <a:lnTo>
                    <a:pt x="520" y="109"/>
                  </a:lnTo>
                  <a:lnTo>
                    <a:pt x="526" y="109"/>
                  </a:lnTo>
                  <a:lnTo>
                    <a:pt x="532" y="109"/>
                  </a:lnTo>
                  <a:lnTo>
                    <a:pt x="538" y="116"/>
                  </a:lnTo>
                  <a:lnTo>
                    <a:pt x="544" y="122"/>
                  </a:lnTo>
                  <a:lnTo>
                    <a:pt x="550" y="128"/>
                  </a:lnTo>
                  <a:lnTo>
                    <a:pt x="550" y="134"/>
                  </a:lnTo>
                  <a:lnTo>
                    <a:pt x="557" y="140"/>
                  </a:lnTo>
                  <a:lnTo>
                    <a:pt x="557" y="146"/>
                  </a:lnTo>
                  <a:lnTo>
                    <a:pt x="563" y="152"/>
                  </a:lnTo>
                  <a:lnTo>
                    <a:pt x="563" y="158"/>
                  </a:lnTo>
                  <a:lnTo>
                    <a:pt x="569" y="170"/>
                  </a:lnTo>
                  <a:lnTo>
                    <a:pt x="569" y="177"/>
                  </a:lnTo>
                  <a:lnTo>
                    <a:pt x="575" y="183"/>
                  </a:lnTo>
                  <a:lnTo>
                    <a:pt x="575" y="195"/>
                  </a:lnTo>
                  <a:lnTo>
                    <a:pt x="575" y="207"/>
                  </a:lnTo>
                  <a:lnTo>
                    <a:pt x="581" y="213"/>
                  </a:lnTo>
                  <a:lnTo>
                    <a:pt x="581" y="225"/>
                  </a:lnTo>
                  <a:lnTo>
                    <a:pt x="588" y="238"/>
                  </a:lnTo>
                  <a:lnTo>
                    <a:pt x="588" y="244"/>
                  </a:lnTo>
                  <a:lnTo>
                    <a:pt x="594" y="256"/>
                  </a:lnTo>
                  <a:lnTo>
                    <a:pt x="594" y="268"/>
                  </a:lnTo>
                  <a:lnTo>
                    <a:pt x="600" y="274"/>
                  </a:lnTo>
                  <a:lnTo>
                    <a:pt x="600" y="286"/>
                  </a:lnTo>
                  <a:lnTo>
                    <a:pt x="600" y="292"/>
                  </a:lnTo>
                  <a:lnTo>
                    <a:pt x="606" y="305"/>
                  </a:lnTo>
                  <a:lnTo>
                    <a:pt x="606" y="311"/>
                  </a:lnTo>
                  <a:lnTo>
                    <a:pt x="612" y="317"/>
                  </a:lnTo>
                  <a:lnTo>
                    <a:pt x="612" y="323"/>
                  </a:lnTo>
                  <a:lnTo>
                    <a:pt x="619" y="329"/>
                  </a:lnTo>
                  <a:lnTo>
                    <a:pt x="625" y="335"/>
                  </a:lnTo>
                  <a:lnTo>
                    <a:pt x="631" y="335"/>
                  </a:lnTo>
                  <a:lnTo>
                    <a:pt x="637" y="329"/>
                  </a:lnTo>
                  <a:lnTo>
                    <a:pt x="643" y="323"/>
                  </a:lnTo>
                  <a:lnTo>
                    <a:pt x="649" y="317"/>
                  </a:lnTo>
                  <a:lnTo>
                    <a:pt x="649" y="311"/>
                  </a:lnTo>
                  <a:lnTo>
                    <a:pt x="656" y="305"/>
                  </a:lnTo>
                  <a:lnTo>
                    <a:pt x="656" y="292"/>
                  </a:lnTo>
                  <a:lnTo>
                    <a:pt x="656" y="286"/>
                  </a:lnTo>
                  <a:lnTo>
                    <a:pt x="662" y="274"/>
                  </a:lnTo>
                  <a:lnTo>
                    <a:pt x="662" y="268"/>
                  </a:lnTo>
                  <a:lnTo>
                    <a:pt x="668" y="256"/>
                  </a:lnTo>
                  <a:lnTo>
                    <a:pt x="668" y="244"/>
                  </a:lnTo>
                  <a:lnTo>
                    <a:pt x="674" y="238"/>
                  </a:lnTo>
                  <a:lnTo>
                    <a:pt x="674" y="225"/>
                  </a:lnTo>
                  <a:lnTo>
                    <a:pt x="680" y="213"/>
                  </a:lnTo>
                  <a:lnTo>
                    <a:pt x="680" y="207"/>
                  </a:lnTo>
                  <a:lnTo>
                    <a:pt x="687" y="195"/>
                  </a:lnTo>
                  <a:lnTo>
                    <a:pt x="687" y="183"/>
                  </a:lnTo>
                  <a:lnTo>
                    <a:pt x="687" y="177"/>
                  </a:lnTo>
                  <a:lnTo>
                    <a:pt x="693" y="164"/>
                  </a:lnTo>
                  <a:lnTo>
                    <a:pt x="693" y="158"/>
                  </a:lnTo>
                  <a:lnTo>
                    <a:pt x="699" y="152"/>
                  </a:lnTo>
                  <a:lnTo>
                    <a:pt x="699" y="146"/>
                  </a:lnTo>
                  <a:lnTo>
                    <a:pt x="705" y="140"/>
                  </a:lnTo>
                  <a:lnTo>
                    <a:pt x="705" y="134"/>
                  </a:lnTo>
                  <a:lnTo>
                    <a:pt x="711" y="128"/>
                  </a:lnTo>
                  <a:lnTo>
                    <a:pt x="711" y="122"/>
                  </a:lnTo>
                  <a:lnTo>
                    <a:pt x="717" y="116"/>
                  </a:lnTo>
                  <a:lnTo>
                    <a:pt x="724" y="109"/>
                  </a:lnTo>
                  <a:lnTo>
                    <a:pt x="730" y="109"/>
                  </a:lnTo>
                  <a:lnTo>
                    <a:pt x="736" y="116"/>
                  </a:lnTo>
                  <a:lnTo>
                    <a:pt x="742" y="116"/>
                  </a:lnTo>
                  <a:lnTo>
                    <a:pt x="748" y="122"/>
                  </a:lnTo>
                  <a:lnTo>
                    <a:pt x="755" y="128"/>
                  </a:lnTo>
                  <a:lnTo>
                    <a:pt x="761" y="134"/>
                  </a:lnTo>
                  <a:lnTo>
                    <a:pt x="767" y="140"/>
                  </a:lnTo>
                  <a:lnTo>
                    <a:pt x="773" y="146"/>
                  </a:lnTo>
                  <a:lnTo>
                    <a:pt x="779" y="152"/>
                  </a:lnTo>
                  <a:lnTo>
                    <a:pt x="786" y="158"/>
                  </a:lnTo>
                  <a:lnTo>
                    <a:pt x="792" y="158"/>
                  </a:lnTo>
                  <a:lnTo>
                    <a:pt x="798" y="164"/>
                  </a:lnTo>
                  <a:lnTo>
                    <a:pt x="804" y="164"/>
                  </a:lnTo>
                  <a:lnTo>
                    <a:pt x="810" y="170"/>
                  </a:lnTo>
                  <a:lnTo>
                    <a:pt x="816" y="170"/>
                  </a:lnTo>
                  <a:lnTo>
                    <a:pt x="823" y="170"/>
                  </a:lnTo>
                  <a:lnTo>
                    <a:pt x="829" y="164"/>
                  </a:lnTo>
                  <a:lnTo>
                    <a:pt x="835" y="164"/>
                  </a:lnTo>
                  <a:lnTo>
                    <a:pt x="841" y="164"/>
                  </a:lnTo>
                  <a:lnTo>
                    <a:pt x="847" y="158"/>
                  </a:lnTo>
                  <a:lnTo>
                    <a:pt x="854" y="152"/>
                  </a:lnTo>
                  <a:lnTo>
                    <a:pt x="860" y="146"/>
                  </a:lnTo>
                  <a:lnTo>
                    <a:pt x="866" y="140"/>
                  </a:lnTo>
                  <a:lnTo>
                    <a:pt x="872" y="134"/>
                  </a:lnTo>
                  <a:lnTo>
                    <a:pt x="878" y="128"/>
                  </a:lnTo>
                  <a:lnTo>
                    <a:pt x="884" y="122"/>
                  </a:lnTo>
                  <a:lnTo>
                    <a:pt x="891" y="116"/>
                  </a:lnTo>
                  <a:lnTo>
                    <a:pt x="897" y="116"/>
                  </a:lnTo>
                  <a:lnTo>
                    <a:pt x="903" y="109"/>
                  </a:lnTo>
                  <a:lnTo>
                    <a:pt x="909" y="109"/>
                  </a:lnTo>
                  <a:lnTo>
                    <a:pt x="915" y="116"/>
                  </a:lnTo>
                  <a:lnTo>
                    <a:pt x="922" y="116"/>
                  </a:lnTo>
                  <a:lnTo>
                    <a:pt x="928" y="122"/>
                  </a:lnTo>
                  <a:lnTo>
                    <a:pt x="934" y="128"/>
                  </a:lnTo>
                  <a:lnTo>
                    <a:pt x="934" y="134"/>
                  </a:lnTo>
                  <a:lnTo>
                    <a:pt x="934" y="140"/>
                  </a:lnTo>
                  <a:lnTo>
                    <a:pt x="940" y="146"/>
                  </a:lnTo>
                  <a:lnTo>
                    <a:pt x="940" y="158"/>
                  </a:lnTo>
                  <a:lnTo>
                    <a:pt x="946" y="164"/>
                  </a:lnTo>
                  <a:lnTo>
                    <a:pt x="946" y="170"/>
                  </a:lnTo>
                  <a:lnTo>
                    <a:pt x="953" y="183"/>
                  </a:lnTo>
                  <a:lnTo>
                    <a:pt x="953" y="189"/>
                  </a:lnTo>
                  <a:lnTo>
                    <a:pt x="959" y="201"/>
                  </a:lnTo>
                  <a:lnTo>
                    <a:pt x="959" y="213"/>
                  </a:lnTo>
                  <a:lnTo>
                    <a:pt x="965" y="219"/>
                  </a:lnTo>
                  <a:lnTo>
                    <a:pt x="965" y="231"/>
                  </a:lnTo>
                  <a:lnTo>
                    <a:pt x="965" y="244"/>
                  </a:lnTo>
                  <a:lnTo>
                    <a:pt x="971" y="250"/>
                  </a:lnTo>
                  <a:lnTo>
                    <a:pt x="971" y="262"/>
                  </a:lnTo>
                  <a:lnTo>
                    <a:pt x="977" y="274"/>
                  </a:lnTo>
                  <a:lnTo>
                    <a:pt x="977" y="280"/>
                  </a:lnTo>
                  <a:lnTo>
                    <a:pt x="983" y="292"/>
                  </a:lnTo>
                  <a:lnTo>
                    <a:pt x="983" y="298"/>
                  </a:lnTo>
                  <a:lnTo>
                    <a:pt x="990" y="305"/>
                  </a:lnTo>
                  <a:lnTo>
                    <a:pt x="990" y="311"/>
                  </a:lnTo>
                  <a:lnTo>
                    <a:pt x="990" y="317"/>
                  </a:lnTo>
                  <a:lnTo>
                    <a:pt x="996" y="323"/>
                  </a:lnTo>
                  <a:lnTo>
                    <a:pt x="996" y="329"/>
                  </a:lnTo>
                  <a:lnTo>
                    <a:pt x="1002" y="335"/>
                  </a:lnTo>
                  <a:lnTo>
                    <a:pt x="1008" y="335"/>
                  </a:lnTo>
                  <a:lnTo>
                    <a:pt x="1014" y="335"/>
                  </a:lnTo>
                  <a:lnTo>
                    <a:pt x="1021" y="329"/>
                  </a:lnTo>
                  <a:lnTo>
                    <a:pt x="1021" y="323"/>
                  </a:lnTo>
                  <a:lnTo>
                    <a:pt x="1027" y="317"/>
                  </a:lnTo>
                  <a:lnTo>
                    <a:pt x="1027" y="311"/>
                  </a:lnTo>
                  <a:lnTo>
                    <a:pt x="1033" y="305"/>
                  </a:lnTo>
                  <a:lnTo>
                    <a:pt x="1033" y="298"/>
                  </a:lnTo>
                  <a:lnTo>
                    <a:pt x="1039" y="286"/>
                  </a:lnTo>
                  <a:lnTo>
                    <a:pt x="1039" y="280"/>
                  </a:lnTo>
                  <a:lnTo>
                    <a:pt x="1045" y="268"/>
                  </a:lnTo>
                  <a:lnTo>
                    <a:pt x="1045" y="262"/>
                  </a:lnTo>
                  <a:lnTo>
                    <a:pt x="1045" y="250"/>
                  </a:lnTo>
                  <a:lnTo>
                    <a:pt x="1051" y="238"/>
                  </a:lnTo>
                  <a:lnTo>
                    <a:pt x="1051" y="231"/>
                  </a:lnTo>
                  <a:lnTo>
                    <a:pt x="1058" y="219"/>
                  </a:lnTo>
                  <a:lnTo>
                    <a:pt x="1058" y="207"/>
                  </a:lnTo>
                  <a:lnTo>
                    <a:pt x="1064" y="201"/>
                  </a:lnTo>
                  <a:lnTo>
                    <a:pt x="1064" y="189"/>
                  </a:lnTo>
                  <a:lnTo>
                    <a:pt x="1070" y="183"/>
                  </a:lnTo>
                  <a:lnTo>
                    <a:pt x="1070" y="170"/>
                  </a:lnTo>
                  <a:lnTo>
                    <a:pt x="1076" y="164"/>
                  </a:lnTo>
                  <a:lnTo>
                    <a:pt x="1076" y="152"/>
                  </a:lnTo>
                  <a:lnTo>
                    <a:pt x="1076" y="146"/>
                  </a:lnTo>
                  <a:lnTo>
                    <a:pt x="1082" y="140"/>
                  </a:lnTo>
                  <a:lnTo>
                    <a:pt x="1082" y="134"/>
                  </a:lnTo>
                  <a:lnTo>
                    <a:pt x="1089" y="128"/>
                  </a:lnTo>
                  <a:lnTo>
                    <a:pt x="1095" y="122"/>
                  </a:lnTo>
                  <a:lnTo>
                    <a:pt x="1101" y="116"/>
                  </a:lnTo>
                  <a:lnTo>
                    <a:pt x="1107" y="109"/>
                  </a:lnTo>
                  <a:lnTo>
                    <a:pt x="1113" y="109"/>
                  </a:lnTo>
                  <a:lnTo>
                    <a:pt x="1120" y="116"/>
                  </a:lnTo>
                  <a:lnTo>
                    <a:pt x="1126" y="116"/>
                  </a:lnTo>
                  <a:lnTo>
                    <a:pt x="1132" y="122"/>
                  </a:lnTo>
                  <a:lnTo>
                    <a:pt x="1138" y="128"/>
                  </a:lnTo>
                  <a:lnTo>
                    <a:pt x="1144" y="134"/>
                  </a:lnTo>
                  <a:lnTo>
                    <a:pt x="1150" y="140"/>
                  </a:lnTo>
                  <a:lnTo>
                    <a:pt x="1157" y="146"/>
                  </a:lnTo>
                  <a:lnTo>
                    <a:pt x="1163" y="152"/>
                  </a:lnTo>
                  <a:lnTo>
                    <a:pt x="1169" y="158"/>
                  </a:lnTo>
                  <a:lnTo>
                    <a:pt x="1175" y="164"/>
                  </a:lnTo>
                  <a:lnTo>
                    <a:pt x="1181" y="164"/>
                  </a:lnTo>
                  <a:lnTo>
                    <a:pt x="1188" y="164"/>
                  </a:lnTo>
                  <a:lnTo>
                    <a:pt x="1194" y="170"/>
                  </a:lnTo>
                  <a:lnTo>
                    <a:pt x="1200" y="170"/>
                  </a:lnTo>
                  <a:lnTo>
                    <a:pt x="1206" y="164"/>
                  </a:lnTo>
                  <a:lnTo>
                    <a:pt x="1212" y="164"/>
                  </a:lnTo>
                  <a:lnTo>
                    <a:pt x="1218" y="164"/>
                  </a:lnTo>
                  <a:lnTo>
                    <a:pt x="1225" y="158"/>
                  </a:lnTo>
                  <a:lnTo>
                    <a:pt x="1231" y="158"/>
                  </a:lnTo>
                  <a:lnTo>
                    <a:pt x="1237" y="152"/>
                  </a:lnTo>
                  <a:lnTo>
                    <a:pt x="1243" y="146"/>
                  </a:lnTo>
                  <a:lnTo>
                    <a:pt x="1249" y="140"/>
                  </a:lnTo>
                  <a:lnTo>
                    <a:pt x="1256" y="134"/>
                  </a:lnTo>
                  <a:lnTo>
                    <a:pt x="1262" y="128"/>
                  </a:lnTo>
                  <a:lnTo>
                    <a:pt x="1268" y="122"/>
                  </a:lnTo>
                  <a:lnTo>
                    <a:pt x="1274" y="116"/>
                  </a:lnTo>
                  <a:lnTo>
                    <a:pt x="1280" y="109"/>
                  </a:lnTo>
                  <a:lnTo>
                    <a:pt x="1287" y="109"/>
                  </a:lnTo>
                  <a:lnTo>
                    <a:pt x="1293" y="109"/>
                  </a:lnTo>
                  <a:lnTo>
                    <a:pt x="1299" y="116"/>
                  </a:lnTo>
                  <a:lnTo>
                    <a:pt x="1305" y="122"/>
                  </a:lnTo>
                  <a:lnTo>
                    <a:pt x="1311" y="128"/>
                  </a:lnTo>
                  <a:lnTo>
                    <a:pt x="1311" y="134"/>
                  </a:lnTo>
                  <a:lnTo>
                    <a:pt x="1317" y="140"/>
                  </a:lnTo>
                  <a:lnTo>
                    <a:pt x="1317" y="146"/>
                  </a:lnTo>
                  <a:lnTo>
                    <a:pt x="1324" y="152"/>
                  </a:lnTo>
                  <a:lnTo>
                    <a:pt x="1324" y="158"/>
                  </a:lnTo>
                  <a:lnTo>
                    <a:pt x="1324" y="170"/>
                  </a:lnTo>
                  <a:lnTo>
                    <a:pt x="1330" y="177"/>
                  </a:lnTo>
                  <a:lnTo>
                    <a:pt x="1330" y="189"/>
                  </a:lnTo>
                  <a:lnTo>
                    <a:pt x="1336" y="195"/>
                  </a:lnTo>
                  <a:lnTo>
                    <a:pt x="1336" y="207"/>
                  </a:lnTo>
                  <a:lnTo>
                    <a:pt x="1342" y="213"/>
                  </a:lnTo>
                  <a:lnTo>
                    <a:pt x="1342" y="225"/>
                  </a:lnTo>
                  <a:lnTo>
                    <a:pt x="1348" y="238"/>
                  </a:lnTo>
                  <a:lnTo>
                    <a:pt x="1348" y="244"/>
                  </a:lnTo>
                  <a:lnTo>
                    <a:pt x="1355" y="256"/>
                  </a:lnTo>
                  <a:lnTo>
                    <a:pt x="1355" y="268"/>
                  </a:lnTo>
                  <a:lnTo>
                    <a:pt x="1355" y="274"/>
                  </a:lnTo>
                  <a:lnTo>
                    <a:pt x="1361" y="286"/>
                  </a:lnTo>
                  <a:lnTo>
                    <a:pt x="1361" y="292"/>
                  </a:lnTo>
                  <a:lnTo>
                    <a:pt x="1367" y="305"/>
                  </a:lnTo>
                  <a:lnTo>
                    <a:pt x="1367" y="311"/>
                  </a:lnTo>
                  <a:lnTo>
                    <a:pt x="1373" y="317"/>
                  </a:lnTo>
                  <a:lnTo>
                    <a:pt x="1373" y="323"/>
                  </a:lnTo>
                  <a:lnTo>
                    <a:pt x="1379" y="329"/>
                  </a:lnTo>
                  <a:lnTo>
                    <a:pt x="1385" y="335"/>
                  </a:lnTo>
                  <a:lnTo>
                    <a:pt x="1392" y="335"/>
                  </a:lnTo>
                  <a:lnTo>
                    <a:pt x="1398" y="329"/>
                  </a:lnTo>
                  <a:lnTo>
                    <a:pt x="1404" y="323"/>
                  </a:lnTo>
                  <a:lnTo>
                    <a:pt x="1410" y="317"/>
                  </a:lnTo>
                  <a:lnTo>
                    <a:pt x="1410" y="311"/>
                  </a:lnTo>
                  <a:lnTo>
                    <a:pt x="1410" y="298"/>
                  </a:lnTo>
                  <a:lnTo>
                    <a:pt x="1416" y="292"/>
                  </a:lnTo>
                  <a:lnTo>
                    <a:pt x="1416" y="286"/>
                  </a:lnTo>
                  <a:lnTo>
                    <a:pt x="1423" y="274"/>
                  </a:lnTo>
                  <a:lnTo>
                    <a:pt x="1423" y="268"/>
                  </a:lnTo>
                  <a:lnTo>
                    <a:pt x="1429" y="256"/>
                  </a:lnTo>
                  <a:lnTo>
                    <a:pt x="1429" y="244"/>
                  </a:lnTo>
                  <a:lnTo>
                    <a:pt x="1435" y="231"/>
                  </a:lnTo>
                  <a:lnTo>
                    <a:pt x="1435" y="225"/>
                  </a:lnTo>
                  <a:lnTo>
                    <a:pt x="1435" y="213"/>
                  </a:lnTo>
                  <a:lnTo>
                    <a:pt x="1441" y="201"/>
                  </a:lnTo>
                  <a:lnTo>
                    <a:pt x="1441" y="195"/>
                  </a:lnTo>
                  <a:lnTo>
                    <a:pt x="1447" y="183"/>
                  </a:lnTo>
                  <a:lnTo>
                    <a:pt x="1447" y="177"/>
                  </a:lnTo>
                  <a:lnTo>
                    <a:pt x="1454" y="164"/>
                  </a:lnTo>
                  <a:lnTo>
                    <a:pt x="1454" y="158"/>
                  </a:lnTo>
                  <a:lnTo>
                    <a:pt x="1460" y="152"/>
                  </a:lnTo>
                  <a:lnTo>
                    <a:pt x="1460" y="146"/>
                  </a:lnTo>
                  <a:lnTo>
                    <a:pt x="1466" y="140"/>
                  </a:lnTo>
                  <a:lnTo>
                    <a:pt x="1466" y="134"/>
                  </a:lnTo>
                  <a:lnTo>
                    <a:pt x="1466" y="128"/>
                  </a:lnTo>
                  <a:lnTo>
                    <a:pt x="1472" y="122"/>
                  </a:lnTo>
                  <a:lnTo>
                    <a:pt x="1478" y="116"/>
                  </a:lnTo>
                  <a:lnTo>
                    <a:pt x="1484" y="109"/>
                  </a:lnTo>
                  <a:lnTo>
                    <a:pt x="1491" y="109"/>
                  </a:lnTo>
                  <a:lnTo>
                    <a:pt x="1497" y="116"/>
                  </a:lnTo>
                  <a:lnTo>
                    <a:pt x="1503" y="116"/>
                  </a:lnTo>
                  <a:lnTo>
                    <a:pt x="1509" y="122"/>
                  </a:lnTo>
                  <a:lnTo>
                    <a:pt x="1515" y="128"/>
                  </a:lnTo>
                  <a:lnTo>
                    <a:pt x="1522" y="134"/>
                  </a:lnTo>
                  <a:lnTo>
                    <a:pt x="1528" y="140"/>
                  </a:lnTo>
                  <a:lnTo>
                    <a:pt x="1534" y="146"/>
                  </a:lnTo>
                  <a:lnTo>
                    <a:pt x="1540" y="146"/>
                  </a:lnTo>
                  <a:lnTo>
                    <a:pt x="1546" y="152"/>
                  </a:lnTo>
                  <a:lnTo>
                    <a:pt x="1552" y="158"/>
                  </a:lnTo>
                  <a:lnTo>
                    <a:pt x="1559" y="158"/>
                  </a:lnTo>
                  <a:lnTo>
                    <a:pt x="1565" y="164"/>
                  </a:lnTo>
                  <a:lnTo>
                    <a:pt x="1571" y="164"/>
                  </a:lnTo>
                  <a:lnTo>
                    <a:pt x="1577" y="170"/>
                  </a:lnTo>
                  <a:lnTo>
                    <a:pt x="1583" y="170"/>
                  </a:lnTo>
                  <a:lnTo>
                    <a:pt x="1590" y="170"/>
                  </a:lnTo>
                  <a:lnTo>
                    <a:pt x="1596" y="177"/>
                  </a:lnTo>
                  <a:lnTo>
                    <a:pt x="1602" y="177"/>
                  </a:lnTo>
                  <a:lnTo>
                    <a:pt x="1608" y="183"/>
                  </a:lnTo>
                  <a:lnTo>
                    <a:pt x="1614" y="183"/>
                  </a:lnTo>
                  <a:lnTo>
                    <a:pt x="1621" y="189"/>
                  </a:lnTo>
                  <a:lnTo>
                    <a:pt x="1627" y="195"/>
                  </a:lnTo>
                  <a:lnTo>
                    <a:pt x="1633" y="201"/>
                  </a:lnTo>
                  <a:lnTo>
                    <a:pt x="1639" y="207"/>
                  </a:lnTo>
                  <a:lnTo>
                    <a:pt x="1645" y="213"/>
                  </a:lnTo>
                  <a:lnTo>
                    <a:pt x="1651" y="219"/>
                  </a:lnTo>
                  <a:lnTo>
                    <a:pt x="1658" y="219"/>
                  </a:lnTo>
                  <a:lnTo>
                    <a:pt x="1664" y="225"/>
                  </a:lnTo>
                  <a:lnTo>
                    <a:pt x="1670" y="225"/>
                  </a:lnTo>
                  <a:lnTo>
                    <a:pt x="1676" y="219"/>
                  </a:lnTo>
                  <a:lnTo>
                    <a:pt x="1682" y="219"/>
                  </a:lnTo>
                  <a:lnTo>
                    <a:pt x="1689" y="213"/>
                  </a:lnTo>
                  <a:lnTo>
                    <a:pt x="1689" y="207"/>
                  </a:lnTo>
                  <a:lnTo>
                    <a:pt x="1695" y="201"/>
                  </a:lnTo>
                  <a:lnTo>
                    <a:pt x="1695" y="195"/>
                  </a:lnTo>
                  <a:lnTo>
                    <a:pt x="1701" y="189"/>
                  </a:lnTo>
                  <a:lnTo>
                    <a:pt x="1701" y="177"/>
                  </a:lnTo>
                  <a:lnTo>
                    <a:pt x="1707" y="170"/>
                  </a:lnTo>
                  <a:lnTo>
                    <a:pt x="1707" y="164"/>
                  </a:lnTo>
                  <a:lnTo>
                    <a:pt x="1713" y="152"/>
                  </a:lnTo>
                  <a:lnTo>
                    <a:pt x="1713" y="146"/>
                  </a:lnTo>
                  <a:lnTo>
                    <a:pt x="1713" y="134"/>
                  </a:lnTo>
                  <a:lnTo>
                    <a:pt x="1720" y="122"/>
                  </a:lnTo>
                  <a:lnTo>
                    <a:pt x="1720" y="116"/>
                  </a:lnTo>
                  <a:lnTo>
                    <a:pt x="1726" y="103"/>
                  </a:lnTo>
                  <a:lnTo>
                    <a:pt x="1726" y="91"/>
                  </a:lnTo>
                  <a:lnTo>
                    <a:pt x="1732" y="85"/>
                  </a:lnTo>
                  <a:lnTo>
                    <a:pt x="1732" y="73"/>
                  </a:lnTo>
                  <a:lnTo>
                    <a:pt x="1738" y="61"/>
                  </a:lnTo>
                  <a:lnTo>
                    <a:pt x="1738" y="55"/>
                  </a:lnTo>
                  <a:lnTo>
                    <a:pt x="1744" y="42"/>
                  </a:lnTo>
                  <a:lnTo>
                    <a:pt x="1744" y="36"/>
                  </a:lnTo>
                  <a:lnTo>
                    <a:pt x="1744" y="30"/>
                  </a:lnTo>
                  <a:lnTo>
                    <a:pt x="1750" y="18"/>
                  </a:lnTo>
                  <a:lnTo>
                    <a:pt x="1757" y="12"/>
                  </a:lnTo>
                  <a:lnTo>
                    <a:pt x="1757" y="6"/>
                  </a:lnTo>
                  <a:lnTo>
                    <a:pt x="1763" y="0"/>
                  </a:lnTo>
                  <a:lnTo>
                    <a:pt x="1769" y="0"/>
                  </a:lnTo>
                  <a:lnTo>
                    <a:pt x="1775" y="0"/>
                  </a:lnTo>
                  <a:lnTo>
                    <a:pt x="1781" y="6"/>
                  </a:lnTo>
                  <a:lnTo>
                    <a:pt x="1781" y="12"/>
                  </a:lnTo>
                  <a:lnTo>
                    <a:pt x="1788" y="18"/>
                  </a:lnTo>
                  <a:lnTo>
                    <a:pt x="1788" y="24"/>
                  </a:lnTo>
                  <a:lnTo>
                    <a:pt x="1794" y="30"/>
                  </a:lnTo>
                  <a:lnTo>
                    <a:pt x="1794" y="36"/>
                  </a:lnTo>
                  <a:lnTo>
                    <a:pt x="1800" y="49"/>
                  </a:lnTo>
                  <a:lnTo>
                    <a:pt x="1800" y="55"/>
                  </a:lnTo>
                  <a:lnTo>
                    <a:pt x="1800" y="67"/>
                  </a:lnTo>
                  <a:lnTo>
                    <a:pt x="1806" y="73"/>
                  </a:lnTo>
                  <a:lnTo>
                    <a:pt x="1806" y="85"/>
                  </a:lnTo>
                  <a:lnTo>
                    <a:pt x="1812" y="97"/>
                  </a:lnTo>
                  <a:lnTo>
                    <a:pt x="1812" y="103"/>
                  </a:lnTo>
                  <a:lnTo>
                    <a:pt x="1818" y="116"/>
                  </a:lnTo>
                  <a:lnTo>
                    <a:pt x="1818" y="128"/>
                  </a:lnTo>
                  <a:lnTo>
                    <a:pt x="1825" y="134"/>
                  </a:lnTo>
                  <a:lnTo>
                    <a:pt x="1825" y="146"/>
                  </a:lnTo>
                  <a:lnTo>
                    <a:pt x="1825" y="158"/>
                  </a:lnTo>
                  <a:lnTo>
                    <a:pt x="1831" y="164"/>
                  </a:lnTo>
                  <a:lnTo>
                    <a:pt x="1831" y="170"/>
                  </a:lnTo>
                  <a:lnTo>
                    <a:pt x="1837" y="183"/>
                  </a:lnTo>
                  <a:lnTo>
                    <a:pt x="1837" y="189"/>
                  </a:lnTo>
                  <a:lnTo>
                    <a:pt x="1843" y="195"/>
                  </a:lnTo>
                  <a:lnTo>
                    <a:pt x="1843" y="201"/>
                  </a:lnTo>
                  <a:lnTo>
                    <a:pt x="1849" y="207"/>
                  </a:lnTo>
                  <a:lnTo>
                    <a:pt x="1856" y="213"/>
                  </a:lnTo>
                  <a:lnTo>
                    <a:pt x="1862" y="219"/>
                  </a:lnTo>
                  <a:lnTo>
                    <a:pt x="1868" y="225"/>
                  </a:lnTo>
                  <a:lnTo>
                    <a:pt x="1874" y="225"/>
                  </a:lnTo>
                  <a:lnTo>
                    <a:pt x="1880" y="219"/>
                  </a:lnTo>
                  <a:lnTo>
                    <a:pt x="1887" y="213"/>
                  </a:lnTo>
                  <a:lnTo>
                    <a:pt x="1893" y="207"/>
                  </a:lnTo>
                  <a:lnTo>
                    <a:pt x="1899" y="207"/>
                  </a:lnTo>
                  <a:lnTo>
                    <a:pt x="1905" y="201"/>
                  </a:lnTo>
                  <a:lnTo>
                    <a:pt x="1911" y="195"/>
                  </a:lnTo>
                  <a:lnTo>
                    <a:pt x="1917" y="189"/>
                  </a:lnTo>
                  <a:lnTo>
                    <a:pt x="1924" y="183"/>
                  </a:lnTo>
                  <a:lnTo>
                    <a:pt x="1930" y="177"/>
                  </a:lnTo>
                  <a:lnTo>
                    <a:pt x="1936" y="177"/>
                  </a:lnTo>
                  <a:lnTo>
                    <a:pt x="1942" y="170"/>
                  </a:lnTo>
                  <a:lnTo>
                    <a:pt x="1948" y="170"/>
                  </a:lnTo>
                  <a:lnTo>
                    <a:pt x="1955" y="170"/>
                  </a:lnTo>
                  <a:lnTo>
                    <a:pt x="1961" y="164"/>
                  </a:lnTo>
                  <a:lnTo>
                    <a:pt x="1967" y="164"/>
                  </a:lnTo>
                  <a:lnTo>
                    <a:pt x="1973" y="164"/>
                  </a:lnTo>
                  <a:lnTo>
                    <a:pt x="1979" y="158"/>
                  </a:lnTo>
                  <a:lnTo>
                    <a:pt x="1985" y="158"/>
                  </a:lnTo>
                  <a:lnTo>
                    <a:pt x="1992" y="152"/>
                  </a:lnTo>
                  <a:lnTo>
                    <a:pt x="1998" y="146"/>
                  </a:lnTo>
                  <a:lnTo>
                    <a:pt x="2004" y="140"/>
                  </a:lnTo>
                  <a:lnTo>
                    <a:pt x="2010" y="134"/>
                  </a:lnTo>
                  <a:lnTo>
                    <a:pt x="2016" y="134"/>
                  </a:lnTo>
                  <a:lnTo>
                    <a:pt x="2023" y="128"/>
                  </a:lnTo>
                  <a:lnTo>
                    <a:pt x="2029" y="122"/>
                  </a:lnTo>
                  <a:lnTo>
                    <a:pt x="2035" y="116"/>
                  </a:lnTo>
                  <a:lnTo>
                    <a:pt x="2041" y="109"/>
                  </a:lnTo>
                  <a:lnTo>
                    <a:pt x="2047" y="109"/>
                  </a:lnTo>
                  <a:lnTo>
                    <a:pt x="2054" y="116"/>
                  </a:lnTo>
                  <a:lnTo>
                    <a:pt x="2060" y="116"/>
                  </a:lnTo>
                  <a:lnTo>
                    <a:pt x="2066" y="122"/>
                  </a:lnTo>
                  <a:lnTo>
                    <a:pt x="2072" y="128"/>
                  </a:lnTo>
                  <a:lnTo>
                    <a:pt x="2072" y="134"/>
                  </a:lnTo>
                  <a:lnTo>
                    <a:pt x="2078" y="140"/>
                  </a:lnTo>
                  <a:lnTo>
                    <a:pt x="2078" y="146"/>
                  </a:lnTo>
                  <a:lnTo>
                    <a:pt x="2078" y="152"/>
                  </a:lnTo>
                  <a:lnTo>
                    <a:pt x="2084" y="158"/>
                  </a:lnTo>
                  <a:lnTo>
                    <a:pt x="2084" y="170"/>
                  </a:lnTo>
                  <a:lnTo>
                    <a:pt x="2091" y="177"/>
                  </a:lnTo>
                  <a:lnTo>
                    <a:pt x="2091" y="189"/>
                  </a:lnTo>
                  <a:lnTo>
                    <a:pt x="2097" y="195"/>
                  </a:lnTo>
                  <a:lnTo>
                    <a:pt x="2097" y="207"/>
                  </a:lnTo>
                  <a:lnTo>
                    <a:pt x="2103" y="213"/>
                  </a:lnTo>
                  <a:lnTo>
                    <a:pt x="2103" y="225"/>
                  </a:lnTo>
                  <a:lnTo>
                    <a:pt x="2103" y="238"/>
                  </a:lnTo>
                  <a:lnTo>
                    <a:pt x="2109" y="250"/>
                  </a:lnTo>
                  <a:lnTo>
                    <a:pt x="2109" y="256"/>
                  </a:lnTo>
                  <a:lnTo>
                    <a:pt x="2115" y="268"/>
                  </a:lnTo>
                  <a:lnTo>
                    <a:pt x="2115" y="274"/>
                  </a:lnTo>
                  <a:lnTo>
                    <a:pt x="2122" y="286"/>
                  </a:lnTo>
                  <a:lnTo>
                    <a:pt x="2122" y="292"/>
                  </a:lnTo>
                  <a:lnTo>
                    <a:pt x="2128" y="305"/>
                  </a:lnTo>
                  <a:lnTo>
                    <a:pt x="2128" y="311"/>
                  </a:lnTo>
                  <a:lnTo>
                    <a:pt x="2134" y="317"/>
                  </a:lnTo>
                  <a:lnTo>
                    <a:pt x="2134" y="323"/>
                  </a:lnTo>
                  <a:lnTo>
                    <a:pt x="2134" y="329"/>
                  </a:lnTo>
                  <a:lnTo>
                    <a:pt x="2140" y="335"/>
                  </a:lnTo>
                  <a:lnTo>
                    <a:pt x="2146" y="335"/>
                  </a:lnTo>
                  <a:lnTo>
                    <a:pt x="2152" y="335"/>
                  </a:lnTo>
                  <a:lnTo>
                    <a:pt x="2159" y="329"/>
                  </a:lnTo>
                  <a:lnTo>
                    <a:pt x="2165" y="323"/>
                  </a:lnTo>
                  <a:lnTo>
                    <a:pt x="2165" y="317"/>
                  </a:lnTo>
                  <a:lnTo>
                    <a:pt x="2171" y="311"/>
                  </a:lnTo>
                  <a:lnTo>
                    <a:pt x="2171" y="298"/>
                  </a:lnTo>
                  <a:lnTo>
                    <a:pt x="2177" y="292"/>
                  </a:lnTo>
                  <a:lnTo>
                    <a:pt x="2177" y="286"/>
                  </a:lnTo>
                  <a:lnTo>
                    <a:pt x="2183" y="274"/>
                  </a:lnTo>
                  <a:lnTo>
                    <a:pt x="2183" y="262"/>
                  </a:lnTo>
                  <a:lnTo>
                    <a:pt x="2190" y="256"/>
                  </a:lnTo>
                  <a:lnTo>
                    <a:pt x="2190" y="244"/>
                  </a:lnTo>
                  <a:lnTo>
                    <a:pt x="2190" y="231"/>
                  </a:lnTo>
                  <a:lnTo>
                    <a:pt x="2196" y="225"/>
                  </a:lnTo>
                  <a:lnTo>
                    <a:pt x="2196" y="213"/>
                  </a:lnTo>
                  <a:lnTo>
                    <a:pt x="2202" y="201"/>
                  </a:lnTo>
                  <a:lnTo>
                    <a:pt x="2202" y="195"/>
                  </a:lnTo>
                  <a:lnTo>
                    <a:pt x="2208" y="183"/>
                  </a:lnTo>
                  <a:lnTo>
                    <a:pt x="2208" y="177"/>
                  </a:lnTo>
                  <a:lnTo>
                    <a:pt x="2214" y="164"/>
                  </a:lnTo>
                  <a:lnTo>
                    <a:pt x="2214" y="158"/>
                  </a:lnTo>
                  <a:lnTo>
                    <a:pt x="2214" y="152"/>
                  </a:lnTo>
                  <a:lnTo>
                    <a:pt x="2221" y="146"/>
                  </a:lnTo>
                  <a:lnTo>
                    <a:pt x="2221" y="140"/>
                  </a:lnTo>
                  <a:lnTo>
                    <a:pt x="2227" y="134"/>
                  </a:lnTo>
                  <a:lnTo>
                    <a:pt x="2227" y="128"/>
                  </a:lnTo>
                  <a:lnTo>
                    <a:pt x="2233" y="122"/>
                  </a:lnTo>
                  <a:lnTo>
                    <a:pt x="2239" y="116"/>
                  </a:lnTo>
                  <a:lnTo>
                    <a:pt x="2245" y="109"/>
                  </a:lnTo>
                  <a:lnTo>
                    <a:pt x="2251" y="109"/>
                  </a:lnTo>
                  <a:lnTo>
                    <a:pt x="2258" y="116"/>
                  </a:lnTo>
                  <a:lnTo>
                    <a:pt x="2264" y="116"/>
                  </a:lnTo>
                  <a:lnTo>
                    <a:pt x="2270" y="122"/>
                  </a:lnTo>
                  <a:lnTo>
                    <a:pt x="2276" y="128"/>
                  </a:lnTo>
                  <a:lnTo>
                    <a:pt x="2282" y="134"/>
                  </a:lnTo>
                  <a:lnTo>
                    <a:pt x="2289" y="140"/>
                  </a:lnTo>
                  <a:lnTo>
                    <a:pt x="2295" y="146"/>
                  </a:lnTo>
                  <a:lnTo>
                    <a:pt x="2301" y="152"/>
                  </a:lnTo>
                  <a:lnTo>
                    <a:pt x="2307" y="152"/>
                  </a:lnTo>
                  <a:lnTo>
                    <a:pt x="2313" y="158"/>
                  </a:lnTo>
                  <a:lnTo>
                    <a:pt x="2319" y="158"/>
                  </a:lnTo>
                  <a:lnTo>
                    <a:pt x="2326" y="164"/>
                  </a:lnTo>
                  <a:lnTo>
                    <a:pt x="2332" y="164"/>
                  </a:lnTo>
                  <a:lnTo>
                    <a:pt x="2338" y="170"/>
                  </a:lnTo>
                  <a:lnTo>
                    <a:pt x="2344" y="170"/>
                  </a:lnTo>
                  <a:lnTo>
                    <a:pt x="2350" y="170"/>
                  </a:lnTo>
                  <a:lnTo>
                    <a:pt x="2357" y="177"/>
                  </a:lnTo>
                  <a:lnTo>
                    <a:pt x="2363" y="177"/>
                  </a:lnTo>
                  <a:lnTo>
                    <a:pt x="2369" y="183"/>
                  </a:lnTo>
                  <a:lnTo>
                    <a:pt x="2375" y="183"/>
                  </a:lnTo>
                  <a:lnTo>
                    <a:pt x="2381" y="189"/>
                  </a:lnTo>
                  <a:lnTo>
                    <a:pt x="2388" y="195"/>
                  </a:lnTo>
                  <a:lnTo>
                    <a:pt x="2394" y="201"/>
                  </a:lnTo>
                  <a:lnTo>
                    <a:pt x="2400" y="207"/>
                  </a:lnTo>
                  <a:lnTo>
                    <a:pt x="2406" y="213"/>
                  </a:lnTo>
                  <a:lnTo>
                    <a:pt x="2412" y="219"/>
                  </a:lnTo>
                  <a:lnTo>
                    <a:pt x="2418" y="219"/>
                  </a:lnTo>
                  <a:lnTo>
                    <a:pt x="2425" y="225"/>
                  </a:lnTo>
                  <a:lnTo>
                    <a:pt x="2431" y="225"/>
                  </a:lnTo>
                  <a:lnTo>
                    <a:pt x="2437" y="219"/>
                  </a:lnTo>
                  <a:lnTo>
                    <a:pt x="2443" y="213"/>
                  </a:lnTo>
                  <a:lnTo>
                    <a:pt x="2449" y="207"/>
                  </a:lnTo>
                  <a:lnTo>
                    <a:pt x="2456" y="201"/>
                  </a:lnTo>
                  <a:lnTo>
                    <a:pt x="2456" y="195"/>
                  </a:lnTo>
                  <a:lnTo>
                    <a:pt x="2462" y="183"/>
                  </a:lnTo>
                  <a:lnTo>
                    <a:pt x="2462" y="177"/>
                  </a:lnTo>
                  <a:lnTo>
                    <a:pt x="2468" y="170"/>
                  </a:lnTo>
                  <a:lnTo>
                    <a:pt x="2468" y="164"/>
                  </a:lnTo>
                  <a:lnTo>
                    <a:pt x="2468" y="152"/>
                  </a:lnTo>
                  <a:lnTo>
                    <a:pt x="2474" y="146"/>
                  </a:lnTo>
                  <a:lnTo>
                    <a:pt x="2474" y="134"/>
                  </a:lnTo>
                  <a:lnTo>
                    <a:pt x="2480" y="122"/>
                  </a:lnTo>
                  <a:lnTo>
                    <a:pt x="2480" y="116"/>
                  </a:lnTo>
                  <a:lnTo>
                    <a:pt x="2486" y="103"/>
                  </a:lnTo>
                  <a:lnTo>
                    <a:pt x="2486" y="91"/>
                  </a:lnTo>
                  <a:lnTo>
                    <a:pt x="2493" y="85"/>
                  </a:lnTo>
                  <a:lnTo>
                    <a:pt x="2493" y="73"/>
                  </a:lnTo>
                  <a:lnTo>
                    <a:pt x="2493" y="61"/>
                  </a:lnTo>
                  <a:lnTo>
                    <a:pt x="2499" y="55"/>
                  </a:lnTo>
                  <a:lnTo>
                    <a:pt x="2499" y="42"/>
                  </a:lnTo>
                  <a:lnTo>
                    <a:pt x="2505" y="36"/>
                  </a:lnTo>
                  <a:lnTo>
                    <a:pt x="2505" y="30"/>
                  </a:lnTo>
                  <a:lnTo>
                    <a:pt x="2511" y="18"/>
                  </a:lnTo>
                  <a:lnTo>
                    <a:pt x="2517" y="12"/>
                  </a:lnTo>
                  <a:lnTo>
                    <a:pt x="2517" y="6"/>
                  </a:lnTo>
                  <a:lnTo>
                    <a:pt x="2524" y="0"/>
                  </a:lnTo>
                  <a:lnTo>
                    <a:pt x="2530" y="0"/>
                  </a:lnTo>
                  <a:lnTo>
                    <a:pt x="2536" y="0"/>
                  </a:lnTo>
                  <a:lnTo>
                    <a:pt x="2542" y="6"/>
                  </a:lnTo>
                  <a:lnTo>
                    <a:pt x="2542" y="12"/>
                  </a:lnTo>
                  <a:lnTo>
                    <a:pt x="2548" y="18"/>
                  </a:lnTo>
                  <a:lnTo>
                    <a:pt x="2548" y="24"/>
                  </a:lnTo>
                  <a:lnTo>
                    <a:pt x="2548" y="30"/>
                  </a:lnTo>
                  <a:lnTo>
                    <a:pt x="2555" y="36"/>
                  </a:lnTo>
                  <a:lnTo>
                    <a:pt x="2555" y="49"/>
                  </a:lnTo>
                  <a:lnTo>
                    <a:pt x="2561" y="55"/>
                  </a:lnTo>
                  <a:lnTo>
                    <a:pt x="2561" y="67"/>
                  </a:lnTo>
                  <a:lnTo>
                    <a:pt x="2567" y="73"/>
                  </a:lnTo>
                  <a:lnTo>
                    <a:pt x="2567" y="85"/>
                  </a:lnTo>
                  <a:lnTo>
                    <a:pt x="2573" y="97"/>
                  </a:lnTo>
                  <a:lnTo>
                    <a:pt x="2573" y="103"/>
                  </a:lnTo>
                  <a:lnTo>
                    <a:pt x="2579" y="116"/>
                  </a:lnTo>
                  <a:lnTo>
                    <a:pt x="2579" y="128"/>
                  </a:lnTo>
                  <a:lnTo>
                    <a:pt x="2579" y="134"/>
                  </a:lnTo>
                  <a:lnTo>
                    <a:pt x="2585" y="146"/>
                  </a:lnTo>
                  <a:lnTo>
                    <a:pt x="2585" y="158"/>
                  </a:lnTo>
                  <a:lnTo>
                    <a:pt x="2592" y="164"/>
                  </a:lnTo>
                  <a:lnTo>
                    <a:pt x="2592" y="170"/>
                  </a:lnTo>
                  <a:lnTo>
                    <a:pt x="2598" y="183"/>
                  </a:lnTo>
                  <a:lnTo>
                    <a:pt x="2598" y="189"/>
                  </a:lnTo>
                  <a:lnTo>
                    <a:pt x="2604" y="195"/>
                  </a:lnTo>
                  <a:lnTo>
                    <a:pt x="2604" y="201"/>
                  </a:lnTo>
                  <a:lnTo>
                    <a:pt x="2610" y="207"/>
                  </a:lnTo>
                  <a:lnTo>
                    <a:pt x="2610" y="213"/>
                  </a:lnTo>
                  <a:lnTo>
                    <a:pt x="2616" y="219"/>
                  </a:lnTo>
                  <a:lnTo>
                    <a:pt x="2623" y="225"/>
                  </a:lnTo>
                  <a:lnTo>
                    <a:pt x="2629" y="225"/>
                  </a:lnTo>
                  <a:lnTo>
                    <a:pt x="2635" y="219"/>
                  </a:lnTo>
                  <a:lnTo>
                    <a:pt x="2641" y="219"/>
                  </a:lnTo>
                  <a:lnTo>
                    <a:pt x="2647" y="213"/>
                  </a:lnTo>
                  <a:lnTo>
                    <a:pt x="2653" y="207"/>
                  </a:lnTo>
                  <a:lnTo>
                    <a:pt x="2660" y="201"/>
                  </a:lnTo>
                  <a:lnTo>
                    <a:pt x="2666" y="195"/>
                  </a:lnTo>
                  <a:lnTo>
                    <a:pt x="2672" y="189"/>
                  </a:lnTo>
                  <a:lnTo>
                    <a:pt x="2678" y="189"/>
                  </a:lnTo>
                  <a:lnTo>
                    <a:pt x="2684" y="183"/>
                  </a:lnTo>
                  <a:lnTo>
                    <a:pt x="2691" y="177"/>
                  </a:lnTo>
                  <a:lnTo>
                    <a:pt x="2697" y="177"/>
                  </a:lnTo>
                  <a:lnTo>
                    <a:pt x="2703" y="170"/>
                  </a:lnTo>
                  <a:lnTo>
                    <a:pt x="2709" y="170"/>
                  </a:lnTo>
                  <a:lnTo>
                    <a:pt x="2715" y="170"/>
                  </a:lnTo>
                  <a:lnTo>
                    <a:pt x="2722" y="164"/>
                  </a:lnTo>
                  <a:lnTo>
                    <a:pt x="2728" y="164"/>
                  </a:lnTo>
                  <a:lnTo>
                    <a:pt x="2734" y="164"/>
                  </a:lnTo>
                  <a:lnTo>
                    <a:pt x="2740" y="158"/>
                  </a:lnTo>
                  <a:lnTo>
                    <a:pt x="2746" y="152"/>
                  </a:lnTo>
                  <a:lnTo>
                    <a:pt x="2752" y="152"/>
                  </a:lnTo>
                  <a:lnTo>
                    <a:pt x="2759" y="146"/>
                  </a:lnTo>
                  <a:lnTo>
                    <a:pt x="2765" y="140"/>
                  </a:lnTo>
                  <a:lnTo>
                    <a:pt x="2771" y="134"/>
                  </a:lnTo>
                  <a:lnTo>
                    <a:pt x="2777" y="128"/>
                  </a:lnTo>
                  <a:lnTo>
                    <a:pt x="2783" y="122"/>
                  </a:lnTo>
                  <a:lnTo>
                    <a:pt x="2790" y="116"/>
                  </a:lnTo>
                  <a:lnTo>
                    <a:pt x="2796" y="116"/>
                  </a:lnTo>
                  <a:lnTo>
                    <a:pt x="2802" y="109"/>
                  </a:lnTo>
                  <a:lnTo>
                    <a:pt x="2808" y="109"/>
                  </a:lnTo>
                  <a:lnTo>
                    <a:pt x="2814" y="116"/>
                  </a:lnTo>
                  <a:lnTo>
                    <a:pt x="2820" y="116"/>
                  </a:lnTo>
                  <a:lnTo>
                    <a:pt x="2827" y="122"/>
                  </a:lnTo>
                  <a:lnTo>
                    <a:pt x="2827" y="128"/>
                  </a:lnTo>
                  <a:lnTo>
                    <a:pt x="2833" y="134"/>
                  </a:lnTo>
                  <a:lnTo>
                    <a:pt x="2833" y="140"/>
                  </a:lnTo>
                  <a:lnTo>
                    <a:pt x="2839" y="146"/>
                  </a:lnTo>
                  <a:lnTo>
                    <a:pt x="2839" y="152"/>
                  </a:lnTo>
                  <a:lnTo>
                    <a:pt x="2845" y="158"/>
                  </a:lnTo>
                  <a:lnTo>
                    <a:pt x="2845" y="170"/>
                  </a:lnTo>
                  <a:lnTo>
                    <a:pt x="2851" y="177"/>
                  </a:lnTo>
                  <a:lnTo>
                    <a:pt x="2851" y="189"/>
                  </a:lnTo>
                  <a:lnTo>
                    <a:pt x="2858" y="195"/>
                  </a:lnTo>
                  <a:lnTo>
                    <a:pt x="2858" y="207"/>
                  </a:lnTo>
                  <a:lnTo>
                    <a:pt x="2858" y="219"/>
                  </a:lnTo>
                  <a:lnTo>
                    <a:pt x="2864" y="225"/>
                  </a:lnTo>
                  <a:lnTo>
                    <a:pt x="2864" y="238"/>
                  </a:lnTo>
                  <a:lnTo>
                    <a:pt x="2870" y="250"/>
                  </a:lnTo>
                  <a:lnTo>
                    <a:pt x="2870" y="256"/>
                  </a:lnTo>
                  <a:lnTo>
                    <a:pt x="2876" y="268"/>
                  </a:lnTo>
                  <a:lnTo>
                    <a:pt x="2876" y="280"/>
                  </a:lnTo>
                  <a:lnTo>
                    <a:pt x="2882" y="286"/>
                  </a:lnTo>
                  <a:lnTo>
                    <a:pt x="2882" y="292"/>
                  </a:lnTo>
                  <a:lnTo>
                    <a:pt x="2882" y="305"/>
                  </a:lnTo>
                  <a:lnTo>
                    <a:pt x="2889" y="311"/>
                  </a:lnTo>
                  <a:lnTo>
                    <a:pt x="2889" y="317"/>
                  </a:lnTo>
                  <a:lnTo>
                    <a:pt x="2895" y="323"/>
                  </a:lnTo>
                  <a:lnTo>
                    <a:pt x="2895" y="329"/>
                  </a:lnTo>
                  <a:lnTo>
                    <a:pt x="2901" y="335"/>
                  </a:lnTo>
                  <a:lnTo>
                    <a:pt x="2907" y="335"/>
                  </a:lnTo>
                  <a:lnTo>
                    <a:pt x="2913" y="335"/>
                  </a:lnTo>
                  <a:lnTo>
                    <a:pt x="2919" y="329"/>
                  </a:lnTo>
                  <a:lnTo>
                    <a:pt x="2926" y="323"/>
                  </a:lnTo>
                  <a:lnTo>
                    <a:pt x="2926" y="317"/>
                  </a:lnTo>
                  <a:lnTo>
                    <a:pt x="2932" y="311"/>
                  </a:lnTo>
                  <a:lnTo>
                    <a:pt x="2932" y="298"/>
                  </a:lnTo>
                  <a:lnTo>
                    <a:pt x="2938" y="292"/>
                  </a:lnTo>
                  <a:lnTo>
                    <a:pt x="2938" y="286"/>
                  </a:lnTo>
                  <a:lnTo>
                    <a:pt x="2938" y="274"/>
                  </a:lnTo>
                  <a:lnTo>
                    <a:pt x="2944" y="262"/>
                  </a:lnTo>
                  <a:lnTo>
                    <a:pt x="2944" y="256"/>
                  </a:lnTo>
                  <a:lnTo>
                    <a:pt x="2950" y="244"/>
                  </a:lnTo>
                  <a:lnTo>
                    <a:pt x="2950" y="231"/>
                  </a:lnTo>
                  <a:lnTo>
                    <a:pt x="2957" y="225"/>
                  </a:lnTo>
                  <a:lnTo>
                    <a:pt x="2957" y="213"/>
                  </a:lnTo>
                  <a:lnTo>
                    <a:pt x="2963" y="201"/>
                  </a:lnTo>
                  <a:lnTo>
                    <a:pt x="2963" y="195"/>
                  </a:lnTo>
                  <a:lnTo>
                    <a:pt x="2969" y="183"/>
                  </a:lnTo>
                  <a:lnTo>
                    <a:pt x="2969" y="177"/>
                  </a:lnTo>
                  <a:lnTo>
                    <a:pt x="2969" y="164"/>
                  </a:lnTo>
                  <a:lnTo>
                    <a:pt x="2975" y="158"/>
                  </a:lnTo>
                  <a:lnTo>
                    <a:pt x="2975" y="152"/>
                  </a:lnTo>
                  <a:lnTo>
                    <a:pt x="2981" y="146"/>
                  </a:lnTo>
                  <a:lnTo>
                    <a:pt x="2981" y="140"/>
                  </a:lnTo>
                  <a:lnTo>
                    <a:pt x="2987" y="134"/>
                  </a:lnTo>
                  <a:lnTo>
                    <a:pt x="2987" y="128"/>
                  </a:lnTo>
                  <a:lnTo>
                    <a:pt x="2994" y="122"/>
                  </a:lnTo>
                  <a:lnTo>
                    <a:pt x="3000" y="116"/>
                  </a:lnTo>
                  <a:lnTo>
                    <a:pt x="3006" y="109"/>
                  </a:lnTo>
                  <a:lnTo>
                    <a:pt x="3012" y="109"/>
                  </a:lnTo>
                  <a:lnTo>
                    <a:pt x="3018" y="116"/>
                  </a:lnTo>
                  <a:lnTo>
                    <a:pt x="3025" y="122"/>
                  </a:lnTo>
                  <a:lnTo>
                    <a:pt x="3031" y="122"/>
                  </a:lnTo>
                  <a:lnTo>
                    <a:pt x="3037" y="128"/>
                  </a:lnTo>
                  <a:lnTo>
                    <a:pt x="3043" y="134"/>
                  </a:lnTo>
                  <a:lnTo>
                    <a:pt x="3049" y="140"/>
                  </a:lnTo>
                  <a:lnTo>
                    <a:pt x="3056" y="146"/>
                  </a:lnTo>
                  <a:lnTo>
                    <a:pt x="3062" y="152"/>
                  </a:lnTo>
                  <a:lnTo>
                    <a:pt x="3068" y="152"/>
                  </a:lnTo>
                  <a:lnTo>
                    <a:pt x="3074" y="158"/>
                  </a:lnTo>
                  <a:lnTo>
                    <a:pt x="3080" y="164"/>
                  </a:lnTo>
                  <a:lnTo>
                    <a:pt x="3086" y="164"/>
                  </a:lnTo>
                  <a:lnTo>
                    <a:pt x="3093" y="170"/>
                  </a:lnTo>
                  <a:lnTo>
                    <a:pt x="3099" y="170"/>
                  </a:lnTo>
                  <a:lnTo>
                    <a:pt x="3105" y="177"/>
                  </a:lnTo>
                  <a:lnTo>
                    <a:pt x="3111" y="177"/>
                  </a:lnTo>
                  <a:lnTo>
                    <a:pt x="3117" y="183"/>
                  </a:lnTo>
                  <a:lnTo>
                    <a:pt x="3124" y="189"/>
                  </a:lnTo>
                  <a:lnTo>
                    <a:pt x="3130" y="189"/>
                  </a:lnTo>
                  <a:lnTo>
                    <a:pt x="3136" y="195"/>
                  </a:lnTo>
                  <a:lnTo>
                    <a:pt x="3142" y="201"/>
                  </a:lnTo>
                  <a:lnTo>
                    <a:pt x="3148" y="207"/>
                  </a:lnTo>
                  <a:lnTo>
                    <a:pt x="3154" y="213"/>
                  </a:lnTo>
                  <a:lnTo>
                    <a:pt x="3161" y="219"/>
                  </a:lnTo>
                  <a:lnTo>
                    <a:pt x="3167" y="225"/>
                  </a:lnTo>
                  <a:lnTo>
                    <a:pt x="3173" y="225"/>
                  </a:lnTo>
                  <a:lnTo>
                    <a:pt x="3179" y="225"/>
                  </a:lnTo>
                  <a:lnTo>
                    <a:pt x="3185" y="219"/>
                  </a:lnTo>
                  <a:lnTo>
                    <a:pt x="3192" y="213"/>
                  </a:lnTo>
                  <a:lnTo>
                    <a:pt x="3198" y="207"/>
                  </a:lnTo>
                  <a:lnTo>
                    <a:pt x="3198" y="201"/>
                  </a:lnTo>
                  <a:lnTo>
                    <a:pt x="3204" y="195"/>
                  </a:lnTo>
                  <a:lnTo>
                    <a:pt x="3204" y="189"/>
                  </a:lnTo>
                  <a:lnTo>
                    <a:pt x="3210" y="183"/>
                  </a:lnTo>
                  <a:lnTo>
                    <a:pt x="3210" y="177"/>
                  </a:lnTo>
                  <a:lnTo>
                    <a:pt x="3216" y="164"/>
                  </a:lnTo>
                  <a:lnTo>
                    <a:pt x="3216" y="158"/>
                  </a:lnTo>
                  <a:lnTo>
                    <a:pt x="3216" y="146"/>
                  </a:lnTo>
                  <a:lnTo>
                    <a:pt x="3223" y="140"/>
                  </a:lnTo>
                  <a:lnTo>
                    <a:pt x="3223" y="128"/>
                  </a:lnTo>
                  <a:lnTo>
                    <a:pt x="3229" y="116"/>
                  </a:lnTo>
                  <a:lnTo>
                    <a:pt x="3229" y="109"/>
                  </a:lnTo>
                  <a:lnTo>
                    <a:pt x="3235" y="97"/>
                  </a:lnTo>
                  <a:lnTo>
                    <a:pt x="3235" y="85"/>
                  </a:lnTo>
                  <a:lnTo>
                    <a:pt x="3241" y="79"/>
                  </a:lnTo>
                  <a:lnTo>
                    <a:pt x="3241" y="67"/>
                  </a:lnTo>
                  <a:lnTo>
                    <a:pt x="3247" y="55"/>
                  </a:lnTo>
                  <a:lnTo>
                    <a:pt x="3247" y="49"/>
                  </a:lnTo>
                  <a:lnTo>
                    <a:pt x="3247" y="36"/>
                  </a:lnTo>
                  <a:lnTo>
                    <a:pt x="3253" y="30"/>
                  </a:lnTo>
                  <a:lnTo>
                    <a:pt x="3253" y="24"/>
                  </a:lnTo>
                  <a:lnTo>
                    <a:pt x="3260" y="18"/>
                  </a:lnTo>
                  <a:lnTo>
                    <a:pt x="3260" y="12"/>
                  </a:lnTo>
                  <a:lnTo>
                    <a:pt x="3266" y="6"/>
                  </a:lnTo>
                  <a:lnTo>
                    <a:pt x="3272" y="0"/>
                  </a:lnTo>
                  <a:lnTo>
                    <a:pt x="3278" y="0"/>
                  </a:lnTo>
                  <a:lnTo>
                    <a:pt x="3284" y="6"/>
                  </a:lnTo>
                  <a:lnTo>
                    <a:pt x="3291" y="12"/>
                  </a:lnTo>
                  <a:lnTo>
                    <a:pt x="3297" y="18"/>
                  </a:lnTo>
                  <a:lnTo>
                    <a:pt x="3297" y="24"/>
                  </a:lnTo>
                  <a:lnTo>
                    <a:pt x="3303" y="36"/>
                  </a:lnTo>
                  <a:lnTo>
                    <a:pt x="3303" y="42"/>
                  </a:lnTo>
                  <a:lnTo>
                    <a:pt x="3303" y="55"/>
                  </a:lnTo>
                  <a:lnTo>
                    <a:pt x="3309" y="61"/>
                  </a:lnTo>
                  <a:lnTo>
                    <a:pt x="3309" y="73"/>
                  </a:lnTo>
                  <a:lnTo>
                    <a:pt x="3315" y="79"/>
                  </a:lnTo>
                  <a:lnTo>
                    <a:pt x="3315" y="91"/>
                  </a:lnTo>
                  <a:lnTo>
                    <a:pt x="3321" y="103"/>
                  </a:lnTo>
                  <a:lnTo>
                    <a:pt x="3321" y="109"/>
                  </a:lnTo>
                  <a:lnTo>
                    <a:pt x="3328" y="122"/>
                  </a:lnTo>
                  <a:lnTo>
                    <a:pt x="3328" y="134"/>
                  </a:lnTo>
                  <a:lnTo>
                    <a:pt x="3328" y="140"/>
                  </a:lnTo>
                  <a:lnTo>
                    <a:pt x="3334" y="152"/>
                  </a:lnTo>
                  <a:lnTo>
                    <a:pt x="3334" y="158"/>
                  </a:lnTo>
                  <a:lnTo>
                    <a:pt x="3340" y="170"/>
                  </a:lnTo>
                  <a:lnTo>
                    <a:pt x="3340" y="177"/>
                  </a:lnTo>
                  <a:lnTo>
                    <a:pt x="3346" y="183"/>
                  </a:lnTo>
                  <a:lnTo>
                    <a:pt x="3346" y="189"/>
                  </a:lnTo>
                  <a:lnTo>
                    <a:pt x="3352" y="195"/>
                  </a:lnTo>
                  <a:lnTo>
                    <a:pt x="3352" y="201"/>
                  </a:lnTo>
                  <a:lnTo>
                    <a:pt x="3359" y="207"/>
                  </a:lnTo>
                  <a:lnTo>
                    <a:pt x="3359" y="213"/>
                  </a:lnTo>
                  <a:lnTo>
                    <a:pt x="3365" y="219"/>
                  </a:lnTo>
                  <a:lnTo>
                    <a:pt x="3371" y="225"/>
                  </a:lnTo>
                  <a:lnTo>
                    <a:pt x="3377" y="225"/>
                  </a:lnTo>
                  <a:lnTo>
                    <a:pt x="3383" y="219"/>
                  </a:lnTo>
                  <a:lnTo>
                    <a:pt x="3390" y="219"/>
                  </a:lnTo>
                  <a:lnTo>
                    <a:pt x="3396" y="213"/>
                  </a:lnTo>
                  <a:lnTo>
                    <a:pt x="3402" y="207"/>
                  </a:lnTo>
                  <a:lnTo>
                    <a:pt x="3408" y="201"/>
                  </a:lnTo>
                  <a:lnTo>
                    <a:pt x="3414" y="195"/>
                  </a:lnTo>
                </a:path>
              </a:pathLst>
            </a:custGeom>
            <a:noFill/>
            <a:ln w="38100">
              <a:solidFill>
                <a:srgbClr val="00FF00"/>
              </a:solidFill>
              <a:prstDash val="solid"/>
              <a:round/>
              <a:headEnd/>
              <a:tailEnd/>
            </a:ln>
          </p:spPr>
          <p:txBody>
            <a:bodyPr/>
            <a:lstStyle/>
            <a:p>
              <a:endParaRPr lang="en-CA" dirty="0"/>
            </a:p>
          </p:txBody>
        </p:sp>
        <p:sp>
          <p:nvSpPr>
            <p:cNvPr id="349399" name="Rectangle 215"/>
            <p:cNvSpPr>
              <a:spLocks noChangeArrowheads="1"/>
            </p:cNvSpPr>
            <p:nvPr/>
          </p:nvSpPr>
          <p:spPr bwMode="auto">
            <a:xfrm rot="16200000">
              <a:off x="123" y="2154"/>
              <a:ext cx="652" cy="136"/>
            </a:xfrm>
            <a:prstGeom prst="rect">
              <a:avLst/>
            </a:prstGeom>
            <a:noFill/>
            <a:ln w="9525">
              <a:noFill/>
              <a:miter lim="800000"/>
              <a:headEnd/>
              <a:tailEnd/>
            </a:ln>
          </p:spPr>
          <p:txBody>
            <a:bodyPr wrap="none" lIns="0" tIns="0" rIns="0" bIns="0">
              <a:spAutoFit/>
            </a:bodyPr>
            <a:lstStyle/>
            <a:p>
              <a:r>
                <a:rPr lang="en-US" sz="1400" b="1" dirty="0">
                  <a:solidFill>
                    <a:srgbClr val="000000"/>
                  </a:solidFill>
                  <a:latin typeface="Helvetica" pitchFamily="34" charset="0"/>
                </a:rPr>
                <a:t>[%moisture]</a:t>
              </a:r>
              <a:endParaRPr lang="en-US" sz="1400" b="1" dirty="0"/>
            </a:p>
          </p:txBody>
        </p:sp>
        <p:sp>
          <p:nvSpPr>
            <p:cNvPr id="349400" name="Rectangle 216"/>
            <p:cNvSpPr>
              <a:spLocks noChangeArrowheads="1"/>
            </p:cNvSpPr>
            <p:nvPr/>
          </p:nvSpPr>
          <p:spPr bwMode="auto">
            <a:xfrm>
              <a:off x="1243" y="1728"/>
              <a:ext cx="3195" cy="136"/>
            </a:xfrm>
            <a:prstGeom prst="rect">
              <a:avLst/>
            </a:prstGeom>
            <a:noFill/>
            <a:ln w="9525">
              <a:noFill/>
              <a:miter lim="800000"/>
              <a:headEnd/>
              <a:tailEnd/>
            </a:ln>
          </p:spPr>
          <p:txBody>
            <a:bodyPr wrap="none" lIns="0" tIns="0" rIns="0" bIns="0">
              <a:spAutoFit/>
            </a:bodyPr>
            <a:lstStyle/>
            <a:p>
              <a:r>
                <a:rPr lang="en-US" sz="1400" b="1" dirty="0">
                  <a:solidFill>
                    <a:srgbClr val="000000"/>
                  </a:solidFill>
                  <a:latin typeface="Helvetica" pitchFamily="34" charset="0"/>
                </a:rPr>
                <a:t>Actual and Modeled AutoSlice Response in Moisture Profile</a:t>
              </a:r>
              <a:endParaRPr lang="en-US" sz="1400" b="1" dirty="0"/>
            </a:p>
          </p:txBody>
        </p:sp>
        <p:sp>
          <p:nvSpPr>
            <p:cNvPr id="349401" name="Freeform 217"/>
            <p:cNvSpPr>
              <a:spLocks/>
            </p:cNvSpPr>
            <p:nvPr/>
          </p:nvSpPr>
          <p:spPr bwMode="auto">
            <a:xfrm>
              <a:off x="650" y="1935"/>
              <a:ext cx="4208" cy="593"/>
            </a:xfrm>
            <a:custGeom>
              <a:avLst/>
              <a:gdLst/>
              <a:ahLst/>
              <a:cxnLst>
                <a:cxn ang="0">
                  <a:pos x="37" y="432"/>
                </a:cxn>
                <a:cxn ang="0">
                  <a:pos x="99" y="432"/>
                </a:cxn>
                <a:cxn ang="0">
                  <a:pos x="161" y="432"/>
                </a:cxn>
                <a:cxn ang="0">
                  <a:pos x="223" y="432"/>
                </a:cxn>
                <a:cxn ang="0">
                  <a:pos x="291" y="432"/>
                </a:cxn>
                <a:cxn ang="0">
                  <a:pos x="328" y="0"/>
                </a:cxn>
                <a:cxn ang="0">
                  <a:pos x="371" y="432"/>
                </a:cxn>
                <a:cxn ang="0">
                  <a:pos x="445" y="432"/>
                </a:cxn>
                <a:cxn ang="0">
                  <a:pos x="520" y="432"/>
                </a:cxn>
                <a:cxn ang="0">
                  <a:pos x="594" y="432"/>
                </a:cxn>
                <a:cxn ang="0">
                  <a:pos x="674" y="432"/>
                </a:cxn>
                <a:cxn ang="0">
                  <a:pos x="711" y="859"/>
                </a:cxn>
                <a:cxn ang="0">
                  <a:pos x="749" y="432"/>
                </a:cxn>
                <a:cxn ang="0">
                  <a:pos x="823" y="432"/>
                </a:cxn>
                <a:cxn ang="0">
                  <a:pos x="897" y="432"/>
                </a:cxn>
                <a:cxn ang="0">
                  <a:pos x="977" y="432"/>
                </a:cxn>
                <a:cxn ang="0">
                  <a:pos x="1052" y="432"/>
                </a:cxn>
                <a:cxn ang="0">
                  <a:pos x="1089" y="859"/>
                </a:cxn>
                <a:cxn ang="0">
                  <a:pos x="1126" y="432"/>
                </a:cxn>
                <a:cxn ang="0">
                  <a:pos x="1206" y="432"/>
                </a:cxn>
                <a:cxn ang="0">
                  <a:pos x="1280" y="432"/>
                </a:cxn>
                <a:cxn ang="0">
                  <a:pos x="1355" y="432"/>
                </a:cxn>
                <a:cxn ang="0">
                  <a:pos x="1429" y="432"/>
                </a:cxn>
                <a:cxn ang="0">
                  <a:pos x="1472" y="859"/>
                </a:cxn>
                <a:cxn ang="0">
                  <a:pos x="1509" y="432"/>
                </a:cxn>
                <a:cxn ang="0">
                  <a:pos x="1584" y="432"/>
                </a:cxn>
                <a:cxn ang="0">
                  <a:pos x="1658" y="432"/>
                </a:cxn>
                <a:cxn ang="0">
                  <a:pos x="1738" y="432"/>
                </a:cxn>
                <a:cxn ang="0">
                  <a:pos x="1812" y="432"/>
                </a:cxn>
                <a:cxn ang="0">
                  <a:pos x="1850" y="0"/>
                </a:cxn>
                <a:cxn ang="0">
                  <a:pos x="1887" y="432"/>
                </a:cxn>
                <a:cxn ang="0">
                  <a:pos x="1961" y="432"/>
                </a:cxn>
                <a:cxn ang="0">
                  <a:pos x="2041" y="432"/>
                </a:cxn>
                <a:cxn ang="0">
                  <a:pos x="2116" y="432"/>
                </a:cxn>
                <a:cxn ang="0">
                  <a:pos x="2190" y="432"/>
                </a:cxn>
                <a:cxn ang="0">
                  <a:pos x="2227" y="859"/>
                </a:cxn>
                <a:cxn ang="0">
                  <a:pos x="2270" y="432"/>
                </a:cxn>
                <a:cxn ang="0">
                  <a:pos x="2344" y="432"/>
                </a:cxn>
                <a:cxn ang="0">
                  <a:pos x="2419" y="432"/>
                </a:cxn>
                <a:cxn ang="0">
                  <a:pos x="2493" y="432"/>
                </a:cxn>
                <a:cxn ang="0">
                  <a:pos x="2573" y="432"/>
                </a:cxn>
                <a:cxn ang="0">
                  <a:pos x="2610" y="0"/>
                </a:cxn>
                <a:cxn ang="0">
                  <a:pos x="2647" y="432"/>
                </a:cxn>
                <a:cxn ang="0">
                  <a:pos x="2722" y="432"/>
                </a:cxn>
                <a:cxn ang="0">
                  <a:pos x="2802" y="432"/>
                </a:cxn>
                <a:cxn ang="0">
                  <a:pos x="2876" y="432"/>
                </a:cxn>
                <a:cxn ang="0">
                  <a:pos x="2951" y="432"/>
                </a:cxn>
                <a:cxn ang="0">
                  <a:pos x="2988" y="859"/>
                </a:cxn>
                <a:cxn ang="0">
                  <a:pos x="3025" y="432"/>
                </a:cxn>
                <a:cxn ang="0">
                  <a:pos x="3105" y="432"/>
                </a:cxn>
                <a:cxn ang="0">
                  <a:pos x="3179" y="432"/>
                </a:cxn>
                <a:cxn ang="0">
                  <a:pos x="3254" y="432"/>
                </a:cxn>
                <a:cxn ang="0">
                  <a:pos x="3322" y="432"/>
                </a:cxn>
                <a:cxn ang="0">
                  <a:pos x="3353" y="0"/>
                </a:cxn>
                <a:cxn ang="0">
                  <a:pos x="3383" y="432"/>
                </a:cxn>
                <a:cxn ang="0">
                  <a:pos x="3445" y="432"/>
                </a:cxn>
                <a:cxn ang="0">
                  <a:pos x="3513" y="432"/>
                </a:cxn>
              </a:cxnLst>
              <a:rect l="0" t="0" r="r" b="b"/>
              <a:pathLst>
                <a:path w="3550" h="859">
                  <a:moveTo>
                    <a:pt x="0" y="432"/>
                  </a:moveTo>
                  <a:lnTo>
                    <a:pt x="37" y="432"/>
                  </a:lnTo>
                  <a:lnTo>
                    <a:pt x="68" y="432"/>
                  </a:lnTo>
                  <a:lnTo>
                    <a:pt x="99" y="432"/>
                  </a:lnTo>
                  <a:lnTo>
                    <a:pt x="130" y="432"/>
                  </a:lnTo>
                  <a:lnTo>
                    <a:pt x="161" y="432"/>
                  </a:lnTo>
                  <a:lnTo>
                    <a:pt x="192" y="432"/>
                  </a:lnTo>
                  <a:lnTo>
                    <a:pt x="223" y="432"/>
                  </a:lnTo>
                  <a:lnTo>
                    <a:pt x="260" y="432"/>
                  </a:lnTo>
                  <a:lnTo>
                    <a:pt x="291" y="432"/>
                  </a:lnTo>
                  <a:lnTo>
                    <a:pt x="291" y="0"/>
                  </a:lnTo>
                  <a:lnTo>
                    <a:pt x="328" y="0"/>
                  </a:lnTo>
                  <a:lnTo>
                    <a:pt x="328" y="432"/>
                  </a:lnTo>
                  <a:lnTo>
                    <a:pt x="371" y="432"/>
                  </a:lnTo>
                  <a:lnTo>
                    <a:pt x="408" y="432"/>
                  </a:lnTo>
                  <a:lnTo>
                    <a:pt x="445" y="432"/>
                  </a:lnTo>
                  <a:lnTo>
                    <a:pt x="483" y="432"/>
                  </a:lnTo>
                  <a:lnTo>
                    <a:pt x="520" y="432"/>
                  </a:lnTo>
                  <a:lnTo>
                    <a:pt x="557" y="432"/>
                  </a:lnTo>
                  <a:lnTo>
                    <a:pt x="594" y="432"/>
                  </a:lnTo>
                  <a:lnTo>
                    <a:pt x="631" y="432"/>
                  </a:lnTo>
                  <a:lnTo>
                    <a:pt x="674" y="432"/>
                  </a:lnTo>
                  <a:lnTo>
                    <a:pt x="674" y="859"/>
                  </a:lnTo>
                  <a:lnTo>
                    <a:pt x="711" y="859"/>
                  </a:lnTo>
                  <a:lnTo>
                    <a:pt x="711" y="432"/>
                  </a:lnTo>
                  <a:lnTo>
                    <a:pt x="749" y="432"/>
                  </a:lnTo>
                  <a:lnTo>
                    <a:pt x="786" y="432"/>
                  </a:lnTo>
                  <a:lnTo>
                    <a:pt x="823" y="432"/>
                  </a:lnTo>
                  <a:lnTo>
                    <a:pt x="860" y="432"/>
                  </a:lnTo>
                  <a:lnTo>
                    <a:pt x="897" y="432"/>
                  </a:lnTo>
                  <a:lnTo>
                    <a:pt x="940" y="432"/>
                  </a:lnTo>
                  <a:lnTo>
                    <a:pt x="977" y="432"/>
                  </a:lnTo>
                  <a:lnTo>
                    <a:pt x="1015" y="432"/>
                  </a:lnTo>
                  <a:lnTo>
                    <a:pt x="1052" y="432"/>
                  </a:lnTo>
                  <a:lnTo>
                    <a:pt x="1052" y="859"/>
                  </a:lnTo>
                  <a:lnTo>
                    <a:pt x="1089" y="859"/>
                  </a:lnTo>
                  <a:lnTo>
                    <a:pt x="1089" y="432"/>
                  </a:lnTo>
                  <a:lnTo>
                    <a:pt x="1126" y="432"/>
                  </a:lnTo>
                  <a:lnTo>
                    <a:pt x="1163" y="432"/>
                  </a:lnTo>
                  <a:lnTo>
                    <a:pt x="1206" y="432"/>
                  </a:lnTo>
                  <a:lnTo>
                    <a:pt x="1243" y="432"/>
                  </a:lnTo>
                  <a:lnTo>
                    <a:pt x="1280" y="432"/>
                  </a:lnTo>
                  <a:lnTo>
                    <a:pt x="1318" y="432"/>
                  </a:lnTo>
                  <a:lnTo>
                    <a:pt x="1355" y="432"/>
                  </a:lnTo>
                  <a:lnTo>
                    <a:pt x="1392" y="432"/>
                  </a:lnTo>
                  <a:lnTo>
                    <a:pt x="1429" y="432"/>
                  </a:lnTo>
                  <a:lnTo>
                    <a:pt x="1429" y="859"/>
                  </a:lnTo>
                  <a:lnTo>
                    <a:pt x="1472" y="859"/>
                  </a:lnTo>
                  <a:lnTo>
                    <a:pt x="1472" y="432"/>
                  </a:lnTo>
                  <a:lnTo>
                    <a:pt x="1509" y="432"/>
                  </a:lnTo>
                  <a:lnTo>
                    <a:pt x="1546" y="432"/>
                  </a:lnTo>
                  <a:lnTo>
                    <a:pt x="1584" y="432"/>
                  </a:lnTo>
                  <a:lnTo>
                    <a:pt x="1621" y="432"/>
                  </a:lnTo>
                  <a:lnTo>
                    <a:pt x="1658" y="432"/>
                  </a:lnTo>
                  <a:lnTo>
                    <a:pt x="1695" y="432"/>
                  </a:lnTo>
                  <a:lnTo>
                    <a:pt x="1738" y="432"/>
                  </a:lnTo>
                  <a:lnTo>
                    <a:pt x="1775" y="432"/>
                  </a:lnTo>
                  <a:lnTo>
                    <a:pt x="1812" y="432"/>
                  </a:lnTo>
                  <a:lnTo>
                    <a:pt x="1812" y="0"/>
                  </a:lnTo>
                  <a:lnTo>
                    <a:pt x="1850" y="0"/>
                  </a:lnTo>
                  <a:lnTo>
                    <a:pt x="1850" y="432"/>
                  </a:lnTo>
                  <a:lnTo>
                    <a:pt x="1887" y="432"/>
                  </a:lnTo>
                  <a:lnTo>
                    <a:pt x="1924" y="432"/>
                  </a:lnTo>
                  <a:lnTo>
                    <a:pt x="1961" y="432"/>
                  </a:lnTo>
                  <a:lnTo>
                    <a:pt x="2004" y="432"/>
                  </a:lnTo>
                  <a:lnTo>
                    <a:pt x="2041" y="432"/>
                  </a:lnTo>
                  <a:lnTo>
                    <a:pt x="2078" y="432"/>
                  </a:lnTo>
                  <a:lnTo>
                    <a:pt x="2116" y="432"/>
                  </a:lnTo>
                  <a:lnTo>
                    <a:pt x="2153" y="432"/>
                  </a:lnTo>
                  <a:lnTo>
                    <a:pt x="2190" y="432"/>
                  </a:lnTo>
                  <a:lnTo>
                    <a:pt x="2190" y="859"/>
                  </a:lnTo>
                  <a:lnTo>
                    <a:pt x="2227" y="859"/>
                  </a:lnTo>
                  <a:lnTo>
                    <a:pt x="2227" y="432"/>
                  </a:lnTo>
                  <a:lnTo>
                    <a:pt x="2270" y="432"/>
                  </a:lnTo>
                  <a:lnTo>
                    <a:pt x="2307" y="432"/>
                  </a:lnTo>
                  <a:lnTo>
                    <a:pt x="2344" y="432"/>
                  </a:lnTo>
                  <a:lnTo>
                    <a:pt x="2381" y="432"/>
                  </a:lnTo>
                  <a:lnTo>
                    <a:pt x="2419" y="432"/>
                  </a:lnTo>
                  <a:lnTo>
                    <a:pt x="2456" y="432"/>
                  </a:lnTo>
                  <a:lnTo>
                    <a:pt x="2493" y="432"/>
                  </a:lnTo>
                  <a:lnTo>
                    <a:pt x="2536" y="432"/>
                  </a:lnTo>
                  <a:lnTo>
                    <a:pt x="2573" y="432"/>
                  </a:lnTo>
                  <a:lnTo>
                    <a:pt x="2573" y="0"/>
                  </a:lnTo>
                  <a:lnTo>
                    <a:pt x="2610" y="0"/>
                  </a:lnTo>
                  <a:lnTo>
                    <a:pt x="2610" y="432"/>
                  </a:lnTo>
                  <a:lnTo>
                    <a:pt x="2647" y="432"/>
                  </a:lnTo>
                  <a:lnTo>
                    <a:pt x="2685" y="432"/>
                  </a:lnTo>
                  <a:lnTo>
                    <a:pt x="2722" y="432"/>
                  </a:lnTo>
                  <a:lnTo>
                    <a:pt x="2759" y="432"/>
                  </a:lnTo>
                  <a:lnTo>
                    <a:pt x="2802" y="432"/>
                  </a:lnTo>
                  <a:lnTo>
                    <a:pt x="2839" y="432"/>
                  </a:lnTo>
                  <a:lnTo>
                    <a:pt x="2876" y="432"/>
                  </a:lnTo>
                  <a:lnTo>
                    <a:pt x="2913" y="432"/>
                  </a:lnTo>
                  <a:lnTo>
                    <a:pt x="2951" y="432"/>
                  </a:lnTo>
                  <a:lnTo>
                    <a:pt x="2951" y="859"/>
                  </a:lnTo>
                  <a:lnTo>
                    <a:pt x="2988" y="859"/>
                  </a:lnTo>
                  <a:lnTo>
                    <a:pt x="2988" y="432"/>
                  </a:lnTo>
                  <a:lnTo>
                    <a:pt x="3025" y="432"/>
                  </a:lnTo>
                  <a:lnTo>
                    <a:pt x="3068" y="432"/>
                  </a:lnTo>
                  <a:lnTo>
                    <a:pt x="3105" y="432"/>
                  </a:lnTo>
                  <a:lnTo>
                    <a:pt x="3142" y="432"/>
                  </a:lnTo>
                  <a:lnTo>
                    <a:pt x="3179" y="432"/>
                  </a:lnTo>
                  <a:lnTo>
                    <a:pt x="3216" y="432"/>
                  </a:lnTo>
                  <a:lnTo>
                    <a:pt x="3254" y="432"/>
                  </a:lnTo>
                  <a:lnTo>
                    <a:pt x="3291" y="432"/>
                  </a:lnTo>
                  <a:lnTo>
                    <a:pt x="3322" y="432"/>
                  </a:lnTo>
                  <a:lnTo>
                    <a:pt x="3322" y="0"/>
                  </a:lnTo>
                  <a:lnTo>
                    <a:pt x="3353" y="0"/>
                  </a:lnTo>
                  <a:lnTo>
                    <a:pt x="3353" y="432"/>
                  </a:lnTo>
                  <a:lnTo>
                    <a:pt x="3383" y="432"/>
                  </a:lnTo>
                  <a:lnTo>
                    <a:pt x="3414" y="432"/>
                  </a:lnTo>
                  <a:lnTo>
                    <a:pt x="3445" y="432"/>
                  </a:lnTo>
                  <a:lnTo>
                    <a:pt x="3482" y="432"/>
                  </a:lnTo>
                  <a:lnTo>
                    <a:pt x="3513" y="432"/>
                  </a:lnTo>
                  <a:lnTo>
                    <a:pt x="3550" y="432"/>
                  </a:lnTo>
                </a:path>
              </a:pathLst>
            </a:custGeom>
            <a:noFill/>
            <a:ln w="0">
              <a:solidFill>
                <a:srgbClr val="FF0000"/>
              </a:solidFill>
              <a:prstDash val="solid"/>
              <a:round/>
              <a:headEnd/>
              <a:tailEnd/>
            </a:ln>
          </p:spPr>
          <p:txBody>
            <a:bodyPr/>
            <a:lstStyle/>
            <a:p>
              <a:endParaRPr lang="en-CA" dirty="0"/>
            </a:p>
          </p:txBody>
        </p:sp>
        <p:sp>
          <p:nvSpPr>
            <p:cNvPr id="349402" name="Line 218"/>
            <p:cNvSpPr>
              <a:spLocks noChangeShapeType="1"/>
            </p:cNvSpPr>
            <p:nvPr/>
          </p:nvSpPr>
          <p:spPr bwMode="auto">
            <a:xfrm flipV="1">
              <a:off x="650" y="2217"/>
              <a:ext cx="1" cy="29"/>
            </a:xfrm>
            <a:prstGeom prst="line">
              <a:avLst/>
            </a:prstGeom>
            <a:noFill/>
            <a:ln w="0">
              <a:solidFill>
                <a:srgbClr val="FF0000"/>
              </a:solidFill>
              <a:round/>
              <a:headEnd/>
              <a:tailEnd/>
            </a:ln>
          </p:spPr>
          <p:txBody>
            <a:bodyPr/>
            <a:lstStyle/>
            <a:p>
              <a:endParaRPr lang="en-CA" dirty="0"/>
            </a:p>
          </p:txBody>
        </p:sp>
        <p:sp>
          <p:nvSpPr>
            <p:cNvPr id="349403" name="Line 219"/>
            <p:cNvSpPr>
              <a:spLocks noChangeShapeType="1"/>
            </p:cNvSpPr>
            <p:nvPr/>
          </p:nvSpPr>
          <p:spPr bwMode="auto">
            <a:xfrm flipV="1">
              <a:off x="694" y="2217"/>
              <a:ext cx="1" cy="29"/>
            </a:xfrm>
            <a:prstGeom prst="line">
              <a:avLst/>
            </a:prstGeom>
            <a:noFill/>
            <a:ln w="0">
              <a:solidFill>
                <a:srgbClr val="FF0000"/>
              </a:solidFill>
              <a:round/>
              <a:headEnd/>
              <a:tailEnd/>
            </a:ln>
          </p:spPr>
          <p:txBody>
            <a:bodyPr/>
            <a:lstStyle/>
            <a:p>
              <a:endParaRPr lang="en-CA" dirty="0"/>
            </a:p>
          </p:txBody>
        </p:sp>
        <p:sp>
          <p:nvSpPr>
            <p:cNvPr id="349404" name="Line 220"/>
            <p:cNvSpPr>
              <a:spLocks noChangeShapeType="1"/>
            </p:cNvSpPr>
            <p:nvPr/>
          </p:nvSpPr>
          <p:spPr bwMode="auto">
            <a:xfrm flipV="1">
              <a:off x="731" y="2217"/>
              <a:ext cx="2" cy="29"/>
            </a:xfrm>
            <a:prstGeom prst="line">
              <a:avLst/>
            </a:prstGeom>
            <a:noFill/>
            <a:ln w="0">
              <a:solidFill>
                <a:srgbClr val="FF0000"/>
              </a:solidFill>
              <a:round/>
              <a:headEnd/>
              <a:tailEnd/>
            </a:ln>
          </p:spPr>
          <p:txBody>
            <a:bodyPr/>
            <a:lstStyle/>
            <a:p>
              <a:endParaRPr lang="en-CA" dirty="0"/>
            </a:p>
          </p:txBody>
        </p:sp>
        <p:sp>
          <p:nvSpPr>
            <p:cNvPr id="349405" name="Line 221"/>
            <p:cNvSpPr>
              <a:spLocks noChangeShapeType="1"/>
            </p:cNvSpPr>
            <p:nvPr/>
          </p:nvSpPr>
          <p:spPr bwMode="auto">
            <a:xfrm flipV="1">
              <a:off x="768" y="2217"/>
              <a:ext cx="2" cy="29"/>
            </a:xfrm>
            <a:prstGeom prst="line">
              <a:avLst/>
            </a:prstGeom>
            <a:noFill/>
            <a:ln w="0">
              <a:solidFill>
                <a:srgbClr val="FF0000"/>
              </a:solidFill>
              <a:round/>
              <a:headEnd/>
              <a:tailEnd/>
            </a:ln>
          </p:spPr>
          <p:txBody>
            <a:bodyPr/>
            <a:lstStyle/>
            <a:p>
              <a:endParaRPr lang="en-CA" dirty="0"/>
            </a:p>
          </p:txBody>
        </p:sp>
        <p:sp>
          <p:nvSpPr>
            <p:cNvPr id="349406" name="Line 222"/>
            <p:cNvSpPr>
              <a:spLocks noChangeShapeType="1"/>
            </p:cNvSpPr>
            <p:nvPr/>
          </p:nvSpPr>
          <p:spPr bwMode="auto">
            <a:xfrm flipV="1">
              <a:off x="804" y="2217"/>
              <a:ext cx="1" cy="29"/>
            </a:xfrm>
            <a:prstGeom prst="line">
              <a:avLst/>
            </a:prstGeom>
            <a:noFill/>
            <a:ln w="0">
              <a:solidFill>
                <a:srgbClr val="FF0000"/>
              </a:solidFill>
              <a:round/>
              <a:headEnd/>
              <a:tailEnd/>
            </a:ln>
          </p:spPr>
          <p:txBody>
            <a:bodyPr/>
            <a:lstStyle/>
            <a:p>
              <a:endParaRPr lang="en-CA" dirty="0"/>
            </a:p>
          </p:txBody>
        </p:sp>
        <p:sp>
          <p:nvSpPr>
            <p:cNvPr id="349407" name="Line 223"/>
            <p:cNvSpPr>
              <a:spLocks noChangeShapeType="1"/>
            </p:cNvSpPr>
            <p:nvPr/>
          </p:nvSpPr>
          <p:spPr bwMode="auto">
            <a:xfrm flipV="1">
              <a:off x="841" y="2217"/>
              <a:ext cx="1" cy="29"/>
            </a:xfrm>
            <a:prstGeom prst="line">
              <a:avLst/>
            </a:prstGeom>
            <a:noFill/>
            <a:ln w="0">
              <a:solidFill>
                <a:srgbClr val="FF0000"/>
              </a:solidFill>
              <a:round/>
              <a:headEnd/>
              <a:tailEnd/>
            </a:ln>
          </p:spPr>
          <p:txBody>
            <a:bodyPr/>
            <a:lstStyle/>
            <a:p>
              <a:endParaRPr lang="en-CA" dirty="0"/>
            </a:p>
          </p:txBody>
        </p:sp>
        <p:sp>
          <p:nvSpPr>
            <p:cNvPr id="349408" name="Line 224"/>
            <p:cNvSpPr>
              <a:spLocks noChangeShapeType="1"/>
            </p:cNvSpPr>
            <p:nvPr/>
          </p:nvSpPr>
          <p:spPr bwMode="auto">
            <a:xfrm flipV="1">
              <a:off x="878" y="2217"/>
              <a:ext cx="1" cy="29"/>
            </a:xfrm>
            <a:prstGeom prst="line">
              <a:avLst/>
            </a:prstGeom>
            <a:noFill/>
            <a:ln w="0">
              <a:solidFill>
                <a:srgbClr val="FF0000"/>
              </a:solidFill>
              <a:round/>
              <a:headEnd/>
              <a:tailEnd/>
            </a:ln>
          </p:spPr>
          <p:txBody>
            <a:bodyPr/>
            <a:lstStyle/>
            <a:p>
              <a:endParaRPr lang="en-CA" dirty="0"/>
            </a:p>
          </p:txBody>
        </p:sp>
        <p:sp>
          <p:nvSpPr>
            <p:cNvPr id="349409" name="Line 225"/>
            <p:cNvSpPr>
              <a:spLocks noChangeShapeType="1"/>
            </p:cNvSpPr>
            <p:nvPr/>
          </p:nvSpPr>
          <p:spPr bwMode="auto">
            <a:xfrm flipV="1">
              <a:off x="914" y="2217"/>
              <a:ext cx="1" cy="29"/>
            </a:xfrm>
            <a:prstGeom prst="line">
              <a:avLst/>
            </a:prstGeom>
            <a:noFill/>
            <a:ln w="0">
              <a:solidFill>
                <a:srgbClr val="FF0000"/>
              </a:solidFill>
              <a:round/>
              <a:headEnd/>
              <a:tailEnd/>
            </a:ln>
          </p:spPr>
          <p:txBody>
            <a:bodyPr/>
            <a:lstStyle/>
            <a:p>
              <a:endParaRPr lang="en-CA" dirty="0"/>
            </a:p>
          </p:txBody>
        </p:sp>
        <p:sp>
          <p:nvSpPr>
            <p:cNvPr id="349410" name="Line 226"/>
            <p:cNvSpPr>
              <a:spLocks noChangeShapeType="1"/>
            </p:cNvSpPr>
            <p:nvPr/>
          </p:nvSpPr>
          <p:spPr bwMode="auto">
            <a:xfrm flipV="1">
              <a:off x="959" y="2217"/>
              <a:ext cx="0" cy="29"/>
            </a:xfrm>
            <a:prstGeom prst="line">
              <a:avLst/>
            </a:prstGeom>
            <a:noFill/>
            <a:ln w="0">
              <a:solidFill>
                <a:srgbClr val="FF0000"/>
              </a:solidFill>
              <a:round/>
              <a:headEnd/>
              <a:tailEnd/>
            </a:ln>
          </p:spPr>
          <p:txBody>
            <a:bodyPr/>
            <a:lstStyle/>
            <a:p>
              <a:endParaRPr lang="en-CA" dirty="0"/>
            </a:p>
          </p:txBody>
        </p:sp>
        <p:sp>
          <p:nvSpPr>
            <p:cNvPr id="349411" name="Line 227"/>
            <p:cNvSpPr>
              <a:spLocks noChangeShapeType="1"/>
            </p:cNvSpPr>
            <p:nvPr/>
          </p:nvSpPr>
          <p:spPr bwMode="auto">
            <a:xfrm flipV="1">
              <a:off x="995" y="2217"/>
              <a:ext cx="1" cy="29"/>
            </a:xfrm>
            <a:prstGeom prst="line">
              <a:avLst/>
            </a:prstGeom>
            <a:noFill/>
            <a:ln w="0">
              <a:solidFill>
                <a:srgbClr val="FF0000"/>
              </a:solidFill>
              <a:round/>
              <a:headEnd/>
              <a:tailEnd/>
            </a:ln>
          </p:spPr>
          <p:txBody>
            <a:bodyPr/>
            <a:lstStyle/>
            <a:p>
              <a:endParaRPr lang="en-CA" dirty="0"/>
            </a:p>
          </p:txBody>
        </p:sp>
        <p:sp>
          <p:nvSpPr>
            <p:cNvPr id="349412" name="Line 228"/>
            <p:cNvSpPr>
              <a:spLocks noChangeShapeType="1"/>
            </p:cNvSpPr>
            <p:nvPr/>
          </p:nvSpPr>
          <p:spPr bwMode="auto">
            <a:xfrm flipV="1">
              <a:off x="1039" y="2217"/>
              <a:ext cx="1" cy="29"/>
            </a:xfrm>
            <a:prstGeom prst="line">
              <a:avLst/>
            </a:prstGeom>
            <a:noFill/>
            <a:ln w="0">
              <a:solidFill>
                <a:srgbClr val="FF0000"/>
              </a:solidFill>
              <a:round/>
              <a:headEnd/>
              <a:tailEnd/>
            </a:ln>
          </p:spPr>
          <p:txBody>
            <a:bodyPr/>
            <a:lstStyle/>
            <a:p>
              <a:endParaRPr lang="en-CA" dirty="0"/>
            </a:p>
          </p:txBody>
        </p:sp>
        <p:sp>
          <p:nvSpPr>
            <p:cNvPr id="349413" name="Line 229"/>
            <p:cNvSpPr>
              <a:spLocks noChangeShapeType="1"/>
            </p:cNvSpPr>
            <p:nvPr/>
          </p:nvSpPr>
          <p:spPr bwMode="auto">
            <a:xfrm flipV="1">
              <a:off x="1090" y="2217"/>
              <a:ext cx="2" cy="29"/>
            </a:xfrm>
            <a:prstGeom prst="line">
              <a:avLst/>
            </a:prstGeom>
            <a:noFill/>
            <a:ln w="0">
              <a:solidFill>
                <a:srgbClr val="FF0000"/>
              </a:solidFill>
              <a:round/>
              <a:headEnd/>
              <a:tailEnd/>
            </a:ln>
          </p:spPr>
          <p:txBody>
            <a:bodyPr/>
            <a:lstStyle/>
            <a:p>
              <a:endParaRPr lang="en-CA" dirty="0"/>
            </a:p>
          </p:txBody>
        </p:sp>
        <p:sp>
          <p:nvSpPr>
            <p:cNvPr id="349414" name="Line 230"/>
            <p:cNvSpPr>
              <a:spLocks noChangeShapeType="1"/>
            </p:cNvSpPr>
            <p:nvPr/>
          </p:nvSpPr>
          <p:spPr bwMode="auto">
            <a:xfrm flipV="1">
              <a:off x="1134" y="2217"/>
              <a:ext cx="2" cy="29"/>
            </a:xfrm>
            <a:prstGeom prst="line">
              <a:avLst/>
            </a:prstGeom>
            <a:noFill/>
            <a:ln w="0">
              <a:solidFill>
                <a:srgbClr val="FF0000"/>
              </a:solidFill>
              <a:round/>
              <a:headEnd/>
              <a:tailEnd/>
            </a:ln>
          </p:spPr>
          <p:txBody>
            <a:bodyPr/>
            <a:lstStyle/>
            <a:p>
              <a:endParaRPr lang="en-CA" dirty="0"/>
            </a:p>
          </p:txBody>
        </p:sp>
        <p:sp>
          <p:nvSpPr>
            <p:cNvPr id="349415" name="Line 231"/>
            <p:cNvSpPr>
              <a:spLocks noChangeShapeType="1"/>
            </p:cNvSpPr>
            <p:nvPr/>
          </p:nvSpPr>
          <p:spPr bwMode="auto">
            <a:xfrm flipV="1">
              <a:off x="1178" y="2217"/>
              <a:ext cx="1" cy="29"/>
            </a:xfrm>
            <a:prstGeom prst="line">
              <a:avLst/>
            </a:prstGeom>
            <a:noFill/>
            <a:ln w="0">
              <a:solidFill>
                <a:srgbClr val="FF0000"/>
              </a:solidFill>
              <a:round/>
              <a:headEnd/>
              <a:tailEnd/>
            </a:ln>
          </p:spPr>
          <p:txBody>
            <a:bodyPr/>
            <a:lstStyle/>
            <a:p>
              <a:endParaRPr lang="en-CA" dirty="0"/>
            </a:p>
          </p:txBody>
        </p:sp>
        <p:sp>
          <p:nvSpPr>
            <p:cNvPr id="349416" name="Line 232"/>
            <p:cNvSpPr>
              <a:spLocks noChangeShapeType="1"/>
            </p:cNvSpPr>
            <p:nvPr/>
          </p:nvSpPr>
          <p:spPr bwMode="auto">
            <a:xfrm flipV="1">
              <a:off x="1223" y="2217"/>
              <a:ext cx="1" cy="29"/>
            </a:xfrm>
            <a:prstGeom prst="line">
              <a:avLst/>
            </a:prstGeom>
            <a:noFill/>
            <a:ln w="0">
              <a:solidFill>
                <a:srgbClr val="FF0000"/>
              </a:solidFill>
              <a:round/>
              <a:headEnd/>
              <a:tailEnd/>
            </a:ln>
          </p:spPr>
          <p:txBody>
            <a:bodyPr/>
            <a:lstStyle/>
            <a:p>
              <a:endParaRPr lang="en-CA" dirty="0"/>
            </a:p>
          </p:txBody>
        </p:sp>
        <p:sp>
          <p:nvSpPr>
            <p:cNvPr id="349417" name="Line 233"/>
            <p:cNvSpPr>
              <a:spLocks noChangeShapeType="1"/>
            </p:cNvSpPr>
            <p:nvPr/>
          </p:nvSpPr>
          <p:spPr bwMode="auto">
            <a:xfrm flipV="1">
              <a:off x="1267" y="2217"/>
              <a:ext cx="1" cy="29"/>
            </a:xfrm>
            <a:prstGeom prst="line">
              <a:avLst/>
            </a:prstGeom>
            <a:noFill/>
            <a:ln w="0">
              <a:solidFill>
                <a:srgbClr val="FF0000"/>
              </a:solidFill>
              <a:round/>
              <a:headEnd/>
              <a:tailEnd/>
            </a:ln>
          </p:spPr>
          <p:txBody>
            <a:bodyPr/>
            <a:lstStyle/>
            <a:p>
              <a:endParaRPr lang="en-CA" dirty="0"/>
            </a:p>
          </p:txBody>
        </p:sp>
        <p:sp>
          <p:nvSpPr>
            <p:cNvPr id="349418" name="Line 234"/>
            <p:cNvSpPr>
              <a:spLocks noChangeShapeType="1"/>
            </p:cNvSpPr>
            <p:nvPr/>
          </p:nvSpPr>
          <p:spPr bwMode="auto">
            <a:xfrm flipV="1">
              <a:off x="1310" y="2217"/>
              <a:ext cx="2" cy="29"/>
            </a:xfrm>
            <a:prstGeom prst="line">
              <a:avLst/>
            </a:prstGeom>
            <a:noFill/>
            <a:ln w="0">
              <a:solidFill>
                <a:srgbClr val="FF0000"/>
              </a:solidFill>
              <a:round/>
              <a:headEnd/>
              <a:tailEnd/>
            </a:ln>
          </p:spPr>
          <p:txBody>
            <a:bodyPr/>
            <a:lstStyle/>
            <a:p>
              <a:endParaRPr lang="en-CA" dirty="0"/>
            </a:p>
          </p:txBody>
        </p:sp>
        <p:sp>
          <p:nvSpPr>
            <p:cNvPr id="349419" name="Line 235"/>
            <p:cNvSpPr>
              <a:spLocks noChangeShapeType="1"/>
            </p:cNvSpPr>
            <p:nvPr/>
          </p:nvSpPr>
          <p:spPr bwMode="auto">
            <a:xfrm flipV="1">
              <a:off x="1354" y="2217"/>
              <a:ext cx="2" cy="29"/>
            </a:xfrm>
            <a:prstGeom prst="line">
              <a:avLst/>
            </a:prstGeom>
            <a:noFill/>
            <a:ln w="0">
              <a:solidFill>
                <a:srgbClr val="FF0000"/>
              </a:solidFill>
              <a:round/>
              <a:headEnd/>
              <a:tailEnd/>
            </a:ln>
          </p:spPr>
          <p:txBody>
            <a:bodyPr/>
            <a:lstStyle/>
            <a:p>
              <a:endParaRPr lang="en-CA" dirty="0"/>
            </a:p>
          </p:txBody>
        </p:sp>
        <p:sp>
          <p:nvSpPr>
            <p:cNvPr id="349420" name="Line 236"/>
            <p:cNvSpPr>
              <a:spLocks noChangeShapeType="1"/>
            </p:cNvSpPr>
            <p:nvPr/>
          </p:nvSpPr>
          <p:spPr bwMode="auto">
            <a:xfrm flipV="1">
              <a:off x="1398" y="2217"/>
              <a:ext cx="2" cy="29"/>
            </a:xfrm>
            <a:prstGeom prst="line">
              <a:avLst/>
            </a:prstGeom>
            <a:noFill/>
            <a:ln w="0">
              <a:solidFill>
                <a:srgbClr val="FF0000"/>
              </a:solidFill>
              <a:round/>
              <a:headEnd/>
              <a:tailEnd/>
            </a:ln>
          </p:spPr>
          <p:txBody>
            <a:bodyPr/>
            <a:lstStyle/>
            <a:p>
              <a:endParaRPr lang="en-CA" dirty="0"/>
            </a:p>
          </p:txBody>
        </p:sp>
        <p:sp>
          <p:nvSpPr>
            <p:cNvPr id="349421" name="Line 237"/>
            <p:cNvSpPr>
              <a:spLocks noChangeShapeType="1"/>
            </p:cNvSpPr>
            <p:nvPr/>
          </p:nvSpPr>
          <p:spPr bwMode="auto">
            <a:xfrm flipV="1">
              <a:off x="1449" y="2217"/>
              <a:ext cx="1" cy="29"/>
            </a:xfrm>
            <a:prstGeom prst="line">
              <a:avLst/>
            </a:prstGeom>
            <a:noFill/>
            <a:ln w="0">
              <a:solidFill>
                <a:srgbClr val="FF0000"/>
              </a:solidFill>
              <a:round/>
              <a:headEnd/>
              <a:tailEnd/>
            </a:ln>
          </p:spPr>
          <p:txBody>
            <a:bodyPr/>
            <a:lstStyle/>
            <a:p>
              <a:endParaRPr lang="en-CA" dirty="0"/>
            </a:p>
          </p:txBody>
        </p:sp>
        <p:sp>
          <p:nvSpPr>
            <p:cNvPr id="349422" name="Line 238"/>
            <p:cNvSpPr>
              <a:spLocks noChangeShapeType="1"/>
            </p:cNvSpPr>
            <p:nvPr/>
          </p:nvSpPr>
          <p:spPr bwMode="auto">
            <a:xfrm flipV="1">
              <a:off x="1493" y="2217"/>
              <a:ext cx="1" cy="29"/>
            </a:xfrm>
            <a:prstGeom prst="line">
              <a:avLst/>
            </a:prstGeom>
            <a:noFill/>
            <a:ln w="0">
              <a:solidFill>
                <a:srgbClr val="FF0000"/>
              </a:solidFill>
              <a:round/>
              <a:headEnd/>
              <a:tailEnd/>
            </a:ln>
          </p:spPr>
          <p:txBody>
            <a:bodyPr/>
            <a:lstStyle/>
            <a:p>
              <a:endParaRPr lang="en-CA" dirty="0"/>
            </a:p>
          </p:txBody>
        </p:sp>
        <p:sp>
          <p:nvSpPr>
            <p:cNvPr id="349423" name="Line 239"/>
            <p:cNvSpPr>
              <a:spLocks noChangeShapeType="1"/>
            </p:cNvSpPr>
            <p:nvPr/>
          </p:nvSpPr>
          <p:spPr bwMode="auto">
            <a:xfrm flipV="1">
              <a:off x="1538" y="2217"/>
              <a:ext cx="1" cy="29"/>
            </a:xfrm>
            <a:prstGeom prst="line">
              <a:avLst/>
            </a:prstGeom>
            <a:noFill/>
            <a:ln w="0">
              <a:solidFill>
                <a:srgbClr val="FF0000"/>
              </a:solidFill>
              <a:round/>
              <a:headEnd/>
              <a:tailEnd/>
            </a:ln>
          </p:spPr>
          <p:txBody>
            <a:bodyPr/>
            <a:lstStyle/>
            <a:p>
              <a:endParaRPr lang="en-CA" dirty="0"/>
            </a:p>
          </p:txBody>
        </p:sp>
        <p:sp>
          <p:nvSpPr>
            <p:cNvPr id="349424" name="Line 240"/>
            <p:cNvSpPr>
              <a:spLocks noChangeShapeType="1"/>
            </p:cNvSpPr>
            <p:nvPr/>
          </p:nvSpPr>
          <p:spPr bwMode="auto">
            <a:xfrm flipV="1">
              <a:off x="1582" y="2217"/>
              <a:ext cx="0" cy="29"/>
            </a:xfrm>
            <a:prstGeom prst="line">
              <a:avLst/>
            </a:prstGeom>
            <a:noFill/>
            <a:ln w="0">
              <a:solidFill>
                <a:srgbClr val="FF0000"/>
              </a:solidFill>
              <a:round/>
              <a:headEnd/>
              <a:tailEnd/>
            </a:ln>
          </p:spPr>
          <p:txBody>
            <a:bodyPr/>
            <a:lstStyle/>
            <a:p>
              <a:endParaRPr lang="en-CA" dirty="0"/>
            </a:p>
          </p:txBody>
        </p:sp>
        <p:sp>
          <p:nvSpPr>
            <p:cNvPr id="349425" name="Line 241"/>
            <p:cNvSpPr>
              <a:spLocks noChangeShapeType="1"/>
            </p:cNvSpPr>
            <p:nvPr/>
          </p:nvSpPr>
          <p:spPr bwMode="auto">
            <a:xfrm flipV="1">
              <a:off x="1626" y="2217"/>
              <a:ext cx="1" cy="29"/>
            </a:xfrm>
            <a:prstGeom prst="line">
              <a:avLst/>
            </a:prstGeom>
            <a:noFill/>
            <a:ln w="0">
              <a:solidFill>
                <a:srgbClr val="FF0000"/>
              </a:solidFill>
              <a:round/>
              <a:headEnd/>
              <a:tailEnd/>
            </a:ln>
          </p:spPr>
          <p:txBody>
            <a:bodyPr/>
            <a:lstStyle/>
            <a:p>
              <a:endParaRPr lang="en-CA" dirty="0"/>
            </a:p>
          </p:txBody>
        </p:sp>
        <p:sp>
          <p:nvSpPr>
            <p:cNvPr id="349426" name="Line 242"/>
            <p:cNvSpPr>
              <a:spLocks noChangeShapeType="1"/>
            </p:cNvSpPr>
            <p:nvPr/>
          </p:nvSpPr>
          <p:spPr bwMode="auto">
            <a:xfrm flipV="1">
              <a:off x="1670" y="2217"/>
              <a:ext cx="2" cy="29"/>
            </a:xfrm>
            <a:prstGeom prst="line">
              <a:avLst/>
            </a:prstGeom>
            <a:noFill/>
            <a:ln w="0">
              <a:solidFill>
                <a:srgbClr val="FF0000"/>
              </a:solidFill>
              <a:round/>
              <a:headEnd/>
              <a:tailEnd/>
            </a:ln>
          </p:spPr>
          <p:txBody>
            <a:bodyPr/>
            <a:lstStyle/>
            <a:p>
              <a:endParaRPr lang="en-CA" dirty="0"/>
            </a:p>
          </p:txBody>
        </p:sp>
        <p:sp>
          <p:nvSpPr>
            <p:cNvPr id="349427" name="Line 243"/>
            <p:cNvSpPr>
              <a:spLocks noChangeShapeType="1"/>
            </p:cNvSpPr>
            <p:nvPr/>
          </p:nvSpPr>
          <p:spPr bwMode="auto">
            <a:xfrm flipV="1">
              <a:off x="1713" y="2217"/>
              <a:ext cx="2" cy="29"/>
            </a:xfrm>
            <a:prstGeom prst="line">
              <a:avLst/>
            </a:prstGeom>
            <a:noFill/>
            <a:ln w="0">
              <a:solidFill>
                <a:srgbClr val="FF0000"/>
              </a:solidFill>
              <a:round/>
              <a:headEnd/>
              <a:tailEnd/>
            </a:ln>
          </p:spPr>
          <p:txBody>
            <a:bodyPr/>
            <a:lstStyle/>
            <a:p>
              <a:endParaRPr lang="en-CA" dirty="0"/>
            </a:p>
          </p:txBody>
        </p:sp>
        <p:sp>
          <p:nvSpPr>
            <p:cNvPr id="349428" name="Line 244"/>
            <p:cNvSpPr>
              <a:spLocks noChangeShapeType="1"/>
            </p:cNvSpPr>
            <p:nvPr/>
          </p:nvSpPr>
          <p:spPr bwMode="auto">
            <a:xfrm flipV="1">
              <a:off x="1764" y="2217"/>
              <a:ext cx="2" cy="29"/>
            </a:xfrm>
            <a:prstGeom prst="line">
              <a:avLst/>
            </a:prstGeom>
            <a:noFill/>
            <a:ln w="0">
              <a:solidFill>
                <a:srgbClr val="FF0000"/>
              </a:solidFill>
              <a:round/>
              <a:headEnd/>
              <a:tailEnd/>
            </a:ln>
          </p:spPr>
          <p:txBody>
            <a:bodyPr/>
            <a:lstStyle/>
            <a:p>
              <a:endParaRPr lang="en-CA" dirty="0"/>
            </a:p>
          </p:txBody>
        </p:sp>
        <p:sp>
          <p:nvSpPr>
            <p:cNvPr id="349429" name="Line 245"/>
            <p:cNvSpPr>
              <a:spLocks noChangeShapeType="1"/>
            </p:cNvSpPr>
            <p:nvPr/>
          </p:nvSpPr>
          <p:spPr bwMode="auto">
            <a:xfrm flipV="1">
              <a:off x="1809" y="2217"/>
              <a:ext cx="1" cy="29"/>
            </a:xfrm>
            <a:prstGeom prst="line">
              <a:avLst/>
            </a:prstGeom>
            <a:noFill/>
            <a:ln w="0">
              <a:solidFill>
                <a:srgbClr val="FF0000"/>
              </a:solidFill>
              <a:round/>
              <a:headEnd/>
              <a:tailEnd/>
            </a:ln>
          </p:spPr>
          <p:txBody>
            <a:bodyPr/>
            <a:lstStyle/>
            <a:p>
              <a:endParaRPr lang="en-CA" dirty="0"/>
            </a:p>
          </p:txBody>
        </p:sp>
        <p:sp>
          <p:nvSpPr>
            <p:cNvPr id="349430" name="Line 246"/>
            <p:cNvSpPr>
              <a:spLocks noChangeShapeType="1"/>
            </p:cNvSpPr>
            <p:nvPr/>
          </p:nvSpPr>
          <p:spPr bwMode="auto">
            <a:xfrm flipV="1">
              <a:off x="1853" y="2217"/>
              <a:ext cx="1" cy="29"/>
            </a:xfrm>
            <a:prstGeom prst="line">
              <a:avLst/>
            </a:prstGeom>
            <a:noFill/>
            <a:ln w="0">
              <a:solidFill>
                <a:srgbClr val="FF0000"/>
              </a:solidFill>
              <a:round/>
              <a:headEnd/>
              <a:tailEnd/>
            </a:ln>
          </p:spPr>
          <p:txBody>
            <a:bodyPr/>
            <a:lstStyle/>
            <a:p>
              <a:endParaRPr lang="en-CA" dirty="0"/>
            </a:p>
          </p:txBody>
        </p:sp>
        <p:sp>
          <p:nvSpPr>
            <p:cNvPr id="349431" name="Line 247"/>
            <p:cNvSpPr>
              <a:spLocks noChangeShapeType="1"/>
            </p:cNvSpPr>
            <p:nvPr/>
          </p:nvSpPr>
          <p:spPr bwMode="auto">
            <a:xfrm flipV="1">
              <a:off x="1897" y="2217"/>
              <a:ext cx="1" cy="29"/>
            </a:xfrm>
            <a:prstGeom prst="line">
              <a:avLst/>
            </a:prstGeom>
            <a:noFill/>
            <a:ln w="0">
              <a:solidFill>
                <a:srgbClr val="FF0000"/>
              </a:solidFill>
              <a:round/>
              <a:headEnd/>
              <a:tailEnd/>
            </a:ln>
          </p:spPr>
          <p:txBody>
            <a:bodyPr/>
            <a:lstStyle/>
            <a:p>
              <a:endParaRPr lang="en-CA" dirty="0"/>
            </a:p>
          </p:txBody>
        </p:sp>
        <p:sp>
          <p:nvSpPr>
            <p:cNvPr id="349432" name="Line 248"/>
            <p:cNvSpPr>
              <a:spLocks noChangeShapeType="1"/>
            </p:cNvSpPr>
            <p:nvPr/>
          </p:nvSpPr>
          <p:spPr bwMode="auto">
            <a:xfrm flipV="1">
              <a:off x="1941" y="2217"/>
              <a:ext cx="2" cy="29"/>
            </a:xfrm>
            <a:prstGeom prst="line">
              <a:avLst/>
            </a:prstGeom>
            <a:noFill/>
            <a:ln w="0">
              <a:solidFill>
                <a:srgbClr val="FF0000"/>
              </a:solidFill>
              <a:round/>
              <a:headEnd/>
              <a:tailEnd/>
            </a:ln>
          </p:spPr>
          <p:txBody>
            <a:bodyPr/>
            <a:lstStyle/>
            <a:p>
              <a:endParaRPr lang="en-CA" dirty="0"/>
            </a:p>
          </p:txBody>
        </p:sp>
        <p:sp>
          <p:nvSpPr>
            <p:cNvPr id="349433" name="Line 249"/>
            <p:cNvSpPr>
              <a:spLocks noChangeShapeType="1"/>
            </p:cNvSpPr>
            <p:nvPr/>
          </p:nvSpPr>
          <p:spPr bwMode="auto">
            <a:xfrm flipV="1">
              <a:off x="1984" y="2217"/>
              <a:ext cx="2" cy="29"/>
            </a:xfrm>
            <a:prstGeom prst="line">
              <a:avLst/>
            </a:prstGeom>
            <a:noFill/>
            <a:ln w="0">
              <a:solidFill>
                <a:srgbClr val="FF0000"/>
              </a:solidFill>
              <a:round/>
              <a:headEnd/>
              <a:tailEnd/>
            </a:ln>
          </p:spPr>
          <p:txBody>
            <a:bodyPr/>
            <a:lstStyle/>
            <a:p>
              <a:endParaRPr lang="en-CA" dirty="0"/>
            </a:p>
          </p:txBody>
        </p:sp>
        <p:sp>
          <p:nvSpPr>
            <p:cNvPr id="349434" name="Line 250"/>
            <p:cNvSpPr>
              <a:spLocks noChangeShapeType="1"/>
            </p:cNvSpPr>
            <p:nvPr/>
          </p:nvSpPr>
          <p:spPr bwMode="auto">
            <a:xfrm flipV="1">
              <a:off x="2028" y="2217"/>
              <a:ext cx="2" cy="29"/>
            </a:xfrm>
            <a:prstGeom prst="line">
              <a:avLst/>
            </a:prstGeom>
            <a:noFill/>
            <a:ln w="0">
              <a:solidFill>
                <a:srgbClr val="FF0000"/>
              </a:solidFill>
              <a:round/>
              <a:headEnd/>
              <a:tailEnd/>
            </a:ln>
          </p:spPr>
          <p:txBody>
            <a:bodyPr/>
            <a:lstStyle/>
            <a:p>
              <a:endParaRPr lang="en-CA" dirty="0"/>
            </a:p>
          </p:txBody>
        </p:sp>
        <p:sp>
          <p:nvSpPr>
            <p:cNvPr id="349435" name="Line 251"/>
            <p:cNvSpPr>
              <a:spLocks noChangeShapeType="1"/>
            </p:cNvSpPr>
            <p:nvPr/>
          </p:nvSpPr>
          <p:spPr bwMode="auto">
            <a:xfrm flipV="1">
              <a:off x="2080" y="2217"/>
              <a:ext cx="2" cy="29"/>
            </a:xfrm>
            <a:prstGeom prst="line">
              <a:avLst/>
            </a:prstGeom>
            <a:noFill/>
            <a:ln w="0">
              <a:solidFill>
                <a:srgbClr val="FF0000"/>
              </a:solidFill>
              <a:round/>
              <a:headEnd/>
              <a:tailEnd/>
            </a:ln>
          </p:spPr>
          <p:txBody>
            <a:bodyPr/>
            <a:lstStyle/>
            <a:p>
              <a:endParaRPr lang="en-CA" dirty="0"/>
            </a:p>
          </p:txBody>
        </p:sp>
        <p:sp>
          <p:nvSpPr>
            <p:cNvPr id="349436" name="Line 252"/>
            <p:cNvSpPr>
              <a:spLocks noChangeShapeType="1"/>
            </p:cNvSpPr>
            <p:nvPr/>
          </p:nvSpPr>
          <p:spPr bwMode="auto">
            <a:xfrm flipV="1">
              <a:off x="2124" y="2217"/>
              <a:ext cx="1" cy="29"/>
            </a:xfrm>
            <a:prstGeom prst="line">
              <a:avLst/>
            </a:prstGeom>
            <a:noFill/>
            <a:ln w="0">
              <a:solidFill>
                <a:srgbClr val="FF0000"/>
              </a:solidFill>
              <a:round/>
              <a:headEnd/>
              <a:tailEnd/>
            </a:ln>
          </p:spPr>
          <p:txBody>
            <a:bodyPr/>
            <a:lstStyle/>
            <a:p>
              <a:endParaRPr lang="en-CA" dirty="0"/>
            </a:p>
          </p:txBody>
        </p:sp>
        <p:sp>
          <p:nvSpPr>
            <p:cNvPr id="349437" name="Line 253"/>
            <p:cNvSpPr>
              <a:spLocks noChangeShapeType="1"/>
            </p:cNvSpPr>
            <p:nvPr/>
          </p:nvSpPr>
          <p:spPr bwMode="auto">
            <a:xfrm flipV="1">
              <a:off x="2168" y="2217"/>
              <a:ext cx="1" cy="29"/>
            </a:xfrm>
            <a:prstGeom prst="line">
              <a:avLst/>
            </a:prstGeom>
            <a:noFill/>
            <a:ln w="0">
              <a:solidFill>
                <a:srgbClr val="FF0000"/>
              </a:solidFill>
              <a:round/>
              <a:headEnd/>
              <a:tailEnd/>
            </a:ln>
          </p:spPr>
          <p:txBody>
            <a:bodyPr/>
            <a:lstStyle/>
            <a:p>
              <a:endParaRPr lang="en-CA" dirty="0"/>
            </a:p>
          </p:txBody>
        </p:sp>
        <p:sp>
          <p:nvSpPr>
            <p:cNvPr id="349438" name="Line 254"/>
            <p:cNvSpPr>
              <a:spLocks noChangeShapeType="1"/>
            </p:cNvSpPr>
            <p:nvPr/>
          </p:nvSpPr>
          <p:spPr bwMode="auto">
            <a:xfrm flipV="1">
              <a:off x="2213" y="2217"/>
              <a:ext cx="1" cy="29"/>
            </a:xfrm>
            <a:prstGeom prst="line">
              <a:avLst/>
            </a:prstGeom>
            <a:noFill/>
            <a:ln w="0">
              <a:solidFill>
                <a:srgbClr val="FF0000"/>
              </a:solidFill>
              <a:round/>
              <a:headEnd/>
              <a:tailEnd/>
            </a:ln>
          </p:spPr>
          <p:txBody>
            <a:bodyPr/>
            <a:lstStyle/>
            <a:p>
              <a:endParaRPr lang="en-CA" dirty="0"/>
            </a:p>
          </p:txBody>
        </p:sp>
        <p:sp>
          <p:nvSpPr>
            <p:cNvPr id="349439" name="Line 255"/>
            <p:cNvSpPr>
              <a:spLocks noChangeShapeType="1"/>
            </p:cNvSpPr>
            <p:nvPr/>
          </p:nvSpPr>
          <p:spPr bwMode="auto">
            <a:xfrm flipV="1">
              <a:off x="2256" y="2217"/>
              <a:ext cx="2" cy="29"/>
            </a:xfrm>
            <a:prstGeom prst="line">
              <a:avLst/>
            </a:prstGeom>
            <a:noFill/>
            <a:ln w="0">
              <a:solidFill>
                <a:srgbClr val="FF0000"/>
              </a:solidFill>
              <a:round/>
              <a:headEnd/>
              <a:tailEnd/>
            </a:ln>
          </p:spPr>
          <p:txBody>
            <a:bodyPr/>
            <a:lstStyle/>
            <a:p>
              <a:endParaRPr lang="en-CA" dirty="0"/>
            </a:p>
          </p:txBody>
        </p:sp>
        <p:sp>
          <p:nvSpPr>
            <p:cNvPr id="349440" name="Line 256"/>
            <p:cNvSpPr>
              <a:spLocks noChangeShapeType="1"/>
            </p:cNvSpPr>
            <p:nvPr/>
          </p:nvSpPr>
          <p:spPr bwMode="auto">
            <a:xfrm flipV="1">
              <a:off x="2300" y="2217"/>
              <a:ext cx="2" cy="29"/>
            </a:xfrm>
            <a:prstGeom prst="line">
              <a:avLst/>
            </a:prstGeom>
            <a:noFill/>
            <a:ln w="0">
              <a:solidFill>
                <a:srgbClr val="FF0000"/>
              </a:solidFill>
              <a:round/>
              <a:headEnd/>
              <a:tailEnd/>
            </a:ln>
          </p:spPr>
          <p:txBody>
            <a:bodyPr/>
            <a:lstStyle/>
            <a:p>
              <a:endParaRPr lang="en-CA" dirty="0"/>
            </a:p>
          </p:txBody>
        </p:sp>
        <p:sp>
          <p:nvSpPr>
            <p:cNvPr id="349441" name="Line 257"/>
            <p:cNvSpPr>
              <a:spLocks noChangeShapeType="1"/>
            </p:cNvSpPr>
            <p:nvPr/>
          </p:nvSpPr>
          <p:spPr bwMode="auto">
            <a:xfrm flipV="1">
              <a:off x="2344" y="2217"/>
              <a:ext cx="2" cy="29"/>
            </a:xfrm>
            <a:prstGeom prst="line">
              <a:avLst/>
            </a:prstGeom>
            <a:noFill/>
            <a:ln w="0">
              <a:solidFill>
                <a:srgbClr val="FF0000"/>
              </a:solidFill>
              <a:round/>
              <a:headEnd/>
              <a:tailEnd/>
            </a:ln>
          </p:spPr>
          <p:txBody>
            <a:bodyPr/>
            <a:lstStyle/>
            <a:p>
              <a:endParaRPr lang="en-CA" dirty="0"/>
            </a:p>
          </p:txBody>
        </p:sp>
        <p:sp>
          <p:nvSpPr>
            <p:cNvPr id="349442" name="Line 258"/>
            <p:cNvSpPr>
              <a:spLocks noChangeShapeType="1"/>
            </p:cNvSpPr>
            <p:nvPr/>
          </p:nvSpPr>
          <p:spPr bwMode="auto">
            <a:xfrm flipV="1">
              <a:off x="2396" y="2217"/>
              <a:ext cx="0" cy="29"/>
            </a:xfrm>
            <a:prstGeom prst="line">
              <a:avLst/>
            </a:prstGeom>
            <a:noFill/>
            <a:ln w="0">
              <a:solidFill>
                <a:srgbClr val="FF0000"/>
              </a:solidFill>
              <a:round/>
              <a:headEnd/>
              <a:tailEnd/>
            </a:ln>
          </p:spPr>
          <p:txBody>
            <a:bodyPr/>
            <a:lstStyle/>
            <a:p>
              <a:endParaRPr lang="en-CA" dirty="0"/>
            </a:p>
          </p:txBody>
        </p:sp>
        <p:sp>
          <p:nvSpPr>
            <p:cNvPr id="349443" name="Line 259"/>
            <p:cNvSpPr>
              <a:spLocks noChangeShapeType="1"/>
            </p:cNvSpPr>
            <p:nvPr/>
          </p:nvSpPr>
          <p:spPr bwMode="auto">
            <a:xfrm flipV="1">
              <a:off x="2440" y="2217"/>
              <a:ext cx="1" cy="29"/>
            </a:xfrm>
            <a:prstGeom prst="line">
              <a:avLst/>
            </a:prstGeom>
            <a:noFill/>
            <a:ln w="0">
              <a:solidFill>
                <a:srgbClr val="FF0000"/>
              </a:solidFill>
              <a:round/>
              <a:headEnd/>
              <a:tailEnd/>
            </a:ln>
          </p:spPr>
          <p:txBody>
            <a:bodyPr/>
            <a:lstStyle/>
            <a:p>
              <a:endParaRPr lang="en-CA" dirty="0"/>
            </a:p>
          </p:txBody>
        </p:sp>
        <p:sp>
          <p:nvSpPr>
            <p:cNvPr id="349444" name="Line 260"/>
            <p:cNvSpPr>
              <a:spLocks noChangeShapeType="1"/>
            </p:cNvSpPr>
            <p:nvPr/>
          </p:nvSpPr>
          <p:spPr bwMode="auto">
            <a:xfrm flipV="1">
              <a:off x="2484" y="2217"/>
              <a:ext cx="1" cy="29"/>
            </a:xfrm>
            <a:prstGeom prst="line">
              <a:avLst/>
            </a:prstGeom>
            <a:noFill/>
            <a:ln w="0">
              <a:solidFill>
                <a:srgbClr val="FF0000"/>
              </a:solidFill>
              <a:round/>
              <a:headEnd/>
              <a:tailEnd/>
            </a:ln>
          </p:spPr>
          <p:txBody>
            <a:bodyPr/>
            <a:lstStyle/>
            <a:p>
              <a:endParaRPr lang="en-CA" dirty="0"/>
            </a:p>
          </p:txBody>
        </p:sp>
        <p:sp>
          <p:nvSpPr>
            <p:cNvPr id="349445" name="Line 261"/>
            <p:cNvSpPr>
              <a:spLocks noChangeShapeType="1"/>
            </p:cNvSpPr>
            <p:nvPr/>
          </p:nvSpPr>
          <p:spPr bwMode="auto">
            <a:xfrm flipV="1">
              <a:off x="2528" y="2217"/>
              <a:ext cx="1" cy="29"/>
            </a:xfrm>
            <a:prstGeom prst="line">
              <a:avLst/>
            </a:prstGeom>
            <a:noFill/>
            <a:ln w="0">
              <a:solidFill>
                <a:srgbClr val="FF0000"/>
              </a:solidFill>
              <a:round/>
              <a:headEnd/>
              <a:tailEnd/>
            </a:ln>
          </p:spPr>
          <p:txBody>
            <a:bodyPr/>
            <a:lstStyle/>
            <a:p>
              <a:endParaRPr lang="en-CA" dirty="0"/>
            </a:p>
          </p:txBody>
        </p:sp>
        <p:sp>
          <p:nvSpPr>
            <p:cNvPr id="349446" name="Line 262"/>
            <p:cNvSpPr>
              <a:spLocks noChangeShapeType="1"/>
            </p:cNvSpPr>
            <p:nvPr/>
          </p:nvSpPr>
          <p:spPr bwMode="auto">
            <a:xfrm flipV="1">
              <a:off x="2572" y="2217"/>
              <a:ext cx="2" cy="29"/>
            </a:xfrm>
            <a:prstGeom prst="line">
              <a:avLst/>
            </a:prstGeom>
            <a:noFill/>
            <a:ln w="0">
              <a:solidFill>
                <a:srgbClr val="FF0000"/>
              </a:solidFill>
              <a:round/>
              <a:headEnd/>
              <a:tailEnd/>
            </a:ln>
          </p:spPr>
          <p:txBody>
            <a:bodyPr/>
            <a:lstStyle/>
            <a:p>
              <a:endParaRPr lang="en-CA" dirty="0"/>
            </a:p>
          </p:txBody>
        </p:sp>
        <p:sp>
          <p:nvSpPr>
            <p:cNvPr id="349447" name="Line 263"/>
            <p:cNvSpPr>
              <a:spLocks noChangeShapeType="1"/>
            </p:cNvSpPr>
            <p:nvPr/>
          </p:nvSpPr>
          <p:spPr bwMode="auto">
            <a:xfrm flipV="1">
              <a:off x="2616" y="2217"/>
              <a:ext cx="2" cy="29"/>
            </a:xfrm>
            <a:prstGeom prst="line">
              <a:avLst/>
            </a:prstGeom>
            <a:noFill/>
            <a:ln w="0">
              <a:solidFill>
                <a:srgbClr val="FF0000"/>
              </a:solidFill>
              <a:round/>
              <a:headEnd/>
              <a:tailEnd/>
            </a:ln>
          </p:spPr>
          <p:txBody>
            <a:bodyPr/>
            <a:lstStyle/>
            <a:p>
              <a:endParaRPr lang="en-CA" dirty="0"/>
            </a:p>
          </p:txBody>
        </p:sp>
        <p:sp>
          <p:nvSpPr>
            <p:cNvPr id="349448" name="Line 264"/>
            <p:cNvSpPr>
              <a:spLocks noChangeShapeType="1"/>
            </p:cNvSpPr>
            <p:nvPr/>
          </p:nvSpPr>
          <p:spPr bwMode="auto">
            <a:xfrm flipV="1">
              <a:off x="2659" y="2217"/>
              <a:ext cx="2" cy="29"/>
            </a:xfrm>
            <a:prstGeom prst="line">
              <a:avLst/>
            </a:prstGeom>
            <a:noFill/>
            <a:ln w="0">
              <a:solidFill>
                <a:srgbClr val="FF0000"/>
              </a:solidFill>
              <a:round/>
              <a:headEnd/>
              <a:tailEnd/>
            </a:ln>
          </p:spPr>
          <p:txBody>
            <a:bodyPr/>
            <a:lstStyle/>
            <a:p>
              <a:endParaRPr lang="en-CA" dirty="0"/>
            </a:p>
          </p:txBody>
        </p:sp>
        <p:sp>
          <p:nvSpPr>
            <p:cNvPr id="349449" name="Line 265"/>
            <p:cNvSpPr>
              <a:spLocks noChangeShapeType="1"/>
            </p:cNvSpPr>
            <p:nvPr/>
          </p:nvSpPr>
          <p:spPr bwMode="auto">
            <a:xfrm flipV="1">
              <a:off x="2711" y="2217"/>
              <a:ext cx="1" cy="29"/>
            </a:xfrm>
            <a:prstGeom prst="line">
              <a:avLst/>
            </a:prstGeom>
            <a:noFill/>
            <a:ln w="0">
              <a:solidFill>
                <a:srgbClr val="FF0000"/>
              </a:solidFill>
              <a:round/>
              <a:headEnd/>
              <a:tailEnd/>
            </a:ln>
          </p:spPr>
          <p:txBody>
            <a:bodyPr/>
            <a:lstStyle/>
            <a:p>
              <a:endParaRPr lang="en-CA" dirty="0"/>
            </a:p>
          </p:txBody>
        </p:sp>
        <p:sp>
          <p:nvSpPr>
            <p:cNvPr id="349450" name="Line 266"/>
            <p:cNvSpPr>
              <a:spLocks noChangeShapeType="1"/>
            </p:cNvSpPr>
            <p:nvPr/>
          </p:nvSpPr>
          <p:spPr bwMode="auto">
            <a:xfrm flipV="1">
              <a:off x="2755" y="2217"/>
              <a:ext cx="0" cy="29"/>
            </a:xfrm>
            <a:prstGeom prst="line">
              <a:avLst/>
            </a:prstGeom>
            <a:noFill/>
            <a:ln w="0">
              <a:solidFill>
                <a:srgbClr val="FF0000"/>
              </a:solidFill>
              <a:round/>
              <a:headEnd/>
              <a:tailEnd/>
            </a:ln>
          </p:spPr>
          <p:txBody>
            <a:bodyPr/>
            <a:lstStyle/>
            <a:p>
              <a:endParaRPr lang="en-CA" dirty="0"/>
            </a:p>
          </p:txBody>
        </p:sp>
        <p:sp>
          <p:nvSpPr>
            <p:cNvPr id="349451" name="Line 267"/>
            <p:cNvSpPr>
              <a:spLocks noChangeShapeType="1"/>
            </p:cNvSpPr>
            <p:nvPr/>
          </p:nvSpPr>
          <p:spPr bwMode="auto">
            <a:xfrm flipV="1">
              <a:off x="2798" y="2217"/>
              <a:ext cx="1" cy="29"/>
            </a:xfrm>
            <a:prstGeom prst="line">
              <a:avLst/>
            </a:prstGeom>
            <a:noFill/>
            <a:ln w="0">
              <a:solidFill>
                <a:srgbClr val="FF0000"/>
              </a:solidFill>
              <a:round/>
              <a:headEnd/>
              <a:tailEnd/>
            </a:ln>
          </p:spPr>
          <p:txBody>
            <a:bodyPr/>
            <a:lstStyle/>
            <a:p>
              <a:endParaRPr lang="en-CA" dirty="0"/>
            </a:p>
          </p:txBody>
        </p:sp>
        <p:sp>
          <p:nvSpPr>
            <p:cNvPr id="349452" name="Line 268"/>
            <p:cNvSpPr>
              <a:spLocks noChangeShapeType="1"/>
            </p:cNvSpPr>
            <p:nvPr/>
          </p:nvSpPr>
          <p:spPr bwMode="auto">
            <a:xfrm flipV="1">
              <a:off x="2843" y="2217"/>
              <a:ext cx="2" cy="29"/>
            </a:xfrm>
            <a:prstGeom prst="line">
              <a:avLst/>
            </a:prstGeom>
            <a:noFill/>
            <a:ln w="0">
              <a:solidFill>
                <a:srgbClr val="FF0000"/>
              </a:solidFill>
              <a:round/>
              <a:headEnd/>
              <a:tailEnd/>
            </a:ln>
          </p:spPr>
          <p:txBody>
            <a:bodyPr/>
            <a:lstStyle/>
            <a:p>
              <a:endParaRPr lang="en-CA" dirty="0"/>
            </a:p>
          </p:txBody>
        </p:sp>
        <p:sp>
          <p:nvSpPr>
            <p:cNvPr id="349453" name="Line 269"/>
            <p:cNvSpPr>
              <a:spLocks noChangeShapeType="1"/>
            </p:cNvSpPr>
            <p:nvPr/>
          </p:nvSpPr>
          <p:spPr bwMode="auto">
            <a:xfrm flipV="1">
              <a:off x="2887" y="2217"/>
              <a:ext cx="2" cy="29"/>
            </a:xfrm>
            <a:prstGeom prst="line">
              <a:avLst/>
            </a:prstGeom>
            <a:noFill/>
            <a:ln w="0">
              <a:solidFill>
                <a:srgbClr val="FF0000"/>
              </a:solidFill>
              <a:round/>
              <a:headEnd/>
              <a:tailEnd/>
            </a:ln>
          </p:spPr>
          <p:txBody>
            <a:bodyPr/>
            <a:lstStyle/>
            <a:p>
              <a:endParaRPr lang="en-CA" dirty="0"/>
            </a:p>
          </p:txBody>
        </p:sp>
        <p:sp>
          <p:nvSpPr>
            <p:cNvPr id="349454" name="Line 270"/>
            <p:cNvSpPr>
              <a:spLocks noChangeShapeType="1"/>
            </p:cNvSpPr>
            <p:nvPr/>
          </p:nvSpPr>
          <p:spPr bwMode="auto">
            <a:xfrm flipV="1">
              <a:off x="2930" y="2217"/>
              <a:ext cx="2" cy="29"/>
            </a:xfrm>
            <a:prstGeom prst="line">
              <a:avLst/>
            </a:prstGeom>
            <a:noFill/>
            <a:ln w="0">
              <a:solidFill>
                <a:srgbClr val="FF0000"/>
              </a:solidFill>
              <a:round/>
              <a:headEnd/>
              <a:tailEnd/>
            </a:ln>
          </p:spPr>
          <p:txBody>
            <a:bodyPr/>
            <a:lstStyle/>
            <a:p>
              <a:endParaRPr lang="en-CA" dirty="0"/>
            </a:p>
          </p:txBody>
        </p:sp>
        <p:sp>
          <p:nvSpPr>
            <p:cNvPr id="349455" name="Line 271"/>
            <p:cNvSpPr>
              <a:spLocks noChangeShapeType="1"/>
            </p:cNvSpPr>
            <p:nvPr/>
          </p:nvSpPr>
          <p:spPr bwMode="auto">
            <a:xfrm flipV="1">
              <a:off x="2975" y="2217"/>
              <a:ext cx="1" cy="29"/>
            </a:xfrm>
            <a:prstGeom prst="line">
              <a:avLst/>
            </a:prstGeom>
            <a:noFill/>
            <a:ln w="0">
              <a:solidFill>
                <a:srgbClr val="FF0000"/>
              </a:solidFill>
              <a:round/>
              <a:headEnd/>
              <a:tailEnd/>
            </a:ln>
          </p:spPr>
          <p:txBody>
            <a:bodyPr/>
            <a:lstStyle/>
            <a:p>
              <a:endParaRPr lang="en-CA" dirty="0"/>
            </a:p>
          </p:txBody>
        </p:sp>
        <p:sp>
          <p:nvSpPr>
            <p:cNvPr id="349456" name="Line 272"/>
            <p:cNvSpPr>
              <a:spLocks noChangeShapeType="1"/>
            </p:cNvSpPr>
            <p:nvPr/>
          </p:nvSpPr>
          <p:spPr bwMode="auto">
            <a:xfrm flipV="1">
              <a:off x="3026" y="2217"/>
              <a:ext cx="1" cy="29"/>
            </a:xfrm>
            <a:prstGeom prst="line">
              <a:avLst/>
            </a:prstGeom>
            <a:noFill/>
            <a:ln w="0">
              <a:solidFill>
                <a:srgbClr val="FF0000"/>
              </a:solidFill>
              <a:round/>
              <a:headEnd/>
              <a:tailEnd/>
            </a:ln>
          </p:spPr>
          <p:txBody>
            <a:bodyPr/>
            <a:lstStyle/>
            <a:p>
              <a:endParaRPr lang="en-CA" dirty="0"/>
            </a:p>
          </p:txBody>
        </p:sp>
        <p:sp>
          <p:nvSpPr>
            <p:cNvPr id="349457" name="Line 273"/>
            <p:cNvSpPr>
              <a:spLocks noChangeShapeType="1"/>
            </p:cNvSpPr>
            <p:nvPr/>
          </p:nvSpPr>
          <p:spPr bwMode="auto">
            <a:xfrm flipV="1">
              <a:off x="3070" y="2217"/>
              <a:ext cx="1" cy="29"/>
            </a:xfrm>
            <a:prstGeom prst="line">
              <a:avLst/>
            </a:prstGeom>
            <a:noFill/>
            <a:ln w="0">
              <a:solidFill>
                <a:srgbClr val="FF0000"/>
              </a:solidFill>
              <a:round/>
              <a:headEnd/>
              <a:tailEnd/>
            </a:ln>
          </p:spPr>
          <p:txBody>
            <a:bodyPr/>
            <a:lstStyle/>
            <a:p>
              <a:endParaRPr lang="en-CA" dirty="0"/>
            </a:p>
          </p:txBody>
        </p:sp>
        <p:sp>
          <p:nvSpPr>
            <p:cNvPr id="349458" name="Line 274"/>
            <p:cNvSpPr>
              <a:spLocks noChangeShapeType="1"/>
            </p:cNvSpPr>
            <p:nvPr/>
          </p:nvSpPr>
          <p:spPr bwMode="auto">
            <a:xfrm flipV="1">
              <a:off x="3114" y="2217"/>
              <a:ext cx="1" cy="29"/>
            </a:xfrm>
            <a:prstGeom prst="line">
              <a:avLst/>
            </a:prstGeom>
            <a:noFill/>
            <a:ln w="0">
              <a:solidFill>
                <a:srgbClr val="FF0000"/>
              </a:solidFill>
              <a:round/>
              <a:headEnd/>
              <a:tailEnd/>
            </a:ln>
          </p:spPr>
          <p:txBody>
            <a:bodyPr/>
            <a:lstStyle/>
            <a:p>
              <a:endParaRPr lang="en-CA" dirty="0"/>
            </a:p>
          </p:txBody>
        </p:sp>
        <p:sp>
          <p:nvSpPr>
            <p:cNvPr id="349459" name="Line 275"/>
            <p:cNvSpPr>
              <a:spLocks noChangeShapeType="1"/>
            </p:cNvSpPr>
            <p:nvPr/>
          </p:nvSpPr>
          <p:spPr bwMode="auto">
            <a:xfrm flipV="1">
              <a:off x="3158" y="2217"/>
              <a:ext cx="2" cy="29"/>
            </a:xfrm>
            <a:prstGeom prst="line">
              <a:avLst/>
            </a:prstGeom>
            <a:noFill/>
            <a:ln w="0">
              <a:solidFill>
                <a:srgbClr val="FF0000"/>
              </a:solidFill>
              <a:round/>
              <a:headEnd/>
              <a:tailEnd/>
            </a:ln>
          </p:spPr>
          <p:txBody>
            <a:bodyPr/>
            <a:lstStyle/>
            <a:p>
              <a:endParaRPr lang="en-CA" dirty="0"/>
            </a:p>
          </p:txBody>
        </p:sp>
        <p:sp>
          <p:nvSpPr>
            <p:cNvPr id="349460" name="Line 276"/>
            <p:cNvSpPr>
              <a:spLocks noChangeShapeType="1"/>
            </p:cNvSpPr>
            <p:nvPr/>
          </p:nvSpPr>
          <p:spPr bwMode="auto">
            <a:xfrm flipV="1">
              <a:off x="3202" y="2217"/>
              <a:ext cx="2" cy="29"/>
            </a:xfrm>
            <a:prstGeom prst="line">
              <a:avLst/>
            </a:prstGeom>
            <a:noFill/>
            <a:ln w="0">
              <a:solidFill>
                <a:srgbClr val="FF0000"/>
              </a:solidFill>
              <a:round/>
              <a:headEnd/>
              <a:tailEnd/>
            </a:ln>
          </p:spPr>
          <p:txBody>
            <a:bodyPr/>
            <a:lstStyle/>
            <a:p>
              <a:endParaRPr lang="en-CA" dirty="0"/>
            </a:p>
          </p:txBody>
        </p:sp>
        <p:sp>
          <p:nvSpPr>
            <p:cNvPr id="349461" name="Line 277"/>
            <p:cNvSpPr>
              <a:spLocks noChangeShapeType="1"/>
            </p:cNvSpPr>
            <p:nvPr/>
          </p:nvSpPr>
          <p:spPr bwMode="auto">
            <a:xfrm flipV="1">
              <a:off x="3246" y="2217"/>
              <a:ext cx="2" cy="29"/>
            </a:xfrm>
            <a:prstGeom prst="line">
              <a:avLst/>
            </a:prstGeom>
            <a:noFill/>
            <a:ln w="0">
              <a:solidFill>
                <a:srgbClr val="FF0000"/>
              </a:solidFill>
              <a:round/>
              <a:headEnd/>
              <a:tailEnd/>
            </a:ln>
          </p:spPr>
          <p:txBody>
            <a:bodyPr/>
            <a:lstStyle/>
            <a:p>
              <a:endParaRPr lang="en-CA" dirty="0"/>
            </a:p>
          </p:txBody>
        </p:sp>
        <p:sp>
          <p:nvSpPr>
            <p:cNvPr id="349462" name="Line 278"/>
            <p:cNvSpPr>
              <a:spLocks noChangeShapeType="1"/>
            </p:cNvSpPr>
            <p:nvPr/>
          </p:nvSpPr>
          <p:spPr bwMode="auto">
            <a:xfrm flipV="1">
              <a:off x="3291" y="2217"/>
              <a:ext cx="1" cy="29"/>
            </a:xfrm>
            <a:prstGeom prst="line">
              <a:avLst/>
            </a:prstGeom>
            <a:noFill/>
            <a:ln w="0">
              <a:solidFill>
                <a:srgbClr val="FF0000"/>
              </a:solidFill>
              <a:round/>
              <a:headEnd/>
              <a:tailEnd/>
            </a:ln>
          </p:spPr>
          <p:txBody>
            <a:bodyPr/>
            <a:lstStyle/>
            <a:p>
              <a:endParaRPr lang="en-CA" dirty="0"/>
            </a:p>
          </p:txBody>
        </p:sp>
        <p:sp>
          <p:nvSpPr>
            <p:cNvPr id="349463" name="Line 279"/>
            <p:cNvSpPr>
              <a:spLocks noChangeShapeType="1"/>
            </p:cNvSpPr>
            <p:nvPr/>
          </p:nvSpPr>
          <p:spPr bwMode="auto">
            <a:xfrm flipV="1">
              <a:off x="3342" y="2217"/>
              <a:ext cx="1" cy="29"/>
            </a:xfrm>
            <a:prstGeom prst="line">
              <a:avLst/>
            </a:prstGeom>
            <a:noFill/>
            <a:ln w="0">
              <a:solidFill>
                <a:srgbClr val="FF0000"/>
              </a:solidFill>
              <a:round/>
              <a:headEnd/>
              <a:tailEnd/>
            </a:ln>
          </p:spPr>
          <p:txBody>
            <a:bodyPr/>
            <a:lstStyle/>
            <a:p>
              <a:endParaRPr lang="en-CA" dirty="0"/>
            </a:p>
          </p:txBody>
        </p:sp>
        <p:sp>
          <p:nvSpPr>
            <p:cNvPr id="349464" name="Line 280"/>
            <p:cNvSpPr>
              <a:spLocks noChangeShapeType="1"/>
            </p:cNvSpPr>
            <p:nvPr/>
          </p:nvSpPr>
          <p:spPr bwMode="auto">
            <a:xfrm flipV="1">
              <a:off x="3386" y="2217"/>
              <a:ext cx="1" cy="29"/>
            </a:xfrm>
            <a:prstGeom prst="line">
              <a:avLst/>
            </a:prstGeom>
            <a:noFill/>
            <a:ln w="0">
              <a:solidFill>
                <a:srgbClr val="FF0000"/>
              </a:solidFill>
              <a:round/>
              <a:headEnd/>
              <a:tailEnd/>
            </a:ln>
          </p:spPr>
          <p:txBody>
            <a:bodyPr/>
            <a:lstStyle/>
            <a:p>
              <a:endParaRPr lang="en-CA" dirty="0"/>
            </a:p>
          </p:txBody>
        </p:sp>
        <p:sp>
          <p:nvSpPr>
            <p:cNvPr id="349465" name="Line 281"/>
            <p:cNvSpPr>
              <a:spLocks noChangeShapeType="1"/>
            </p:cNvSpPr>
            <p:nvPr/>
          </p:nvSpPr>
          <p:spPr bwMode="auto">
            <a:xfrm flipV="1">
              <a:off x="3429" y="2217"/>
              <a:ext cx="1" cy="29"/>
            </a:xfrm>
            <a:prstGeom prst="line">
              <a:avLst/>
            </a:prstGeom>
            <a:noFill/>
            <a:ln w="0">
              <a:solidFill>
                <a:srgbClr val="FF0000"/>
              </a:solidFill>
              <a:round/>
              <a:headEnd/>
              <a:tailEnd/>
            </a:ln>
          </p:spPr>
          <p:txBody>
            <a:bodyPr/>
            <a:lstStyle/>
            <a:p>
              <a:endParaRPr lang="en-CA" dirty="0"/>
            </a:p>
          </p:txBody>
        </p:sp>
        <p:sp>
          <p:nvSpPr>
            <p:cNvPr id="349466" name="Line 282"/>
            <p:cNvSpPr>
              <a:spLocks noChangeShapeType="1"/>
            </p:cNvSpPr>
            <p:nvPr/>
          </p:nvSpPr>
          <p:spPr bwMode="auto">
            <a:xfrm flipV="1">
              <a:off x="3473" y="2217"/>
              <a:ext cx="1" cy="29"/>
            </a:xfrm>
            <a:prstGeom prst="line">
              <a:avLst/>
            </a:prstGeom>
            <a:noFill/>
            <a:ln w="0">
              <a:solidFill>
                <a:srgbClr val="FF0000"/>
              </a:solidFill>
              <a:round/>
              <a:headEnd/>
              <a:tailEnd/>
            </a:ln>
          </p:spPr>
          <p:txBody>
            <a:bodyPr/>
            <a:lstStyle/>
            <a:p>
              <a:endParaRPr lang="en-CA" dirty="0"/>
            </a:p>
          </p:txBody>
        </p:sp>
        <p:sp>
          <p:nvSpPr>
            <p:cNvPr id="349467" name="Line 283"/>
            <p:cNvSpPr>
              <a:spLocks noChangeShapeType="1"/>
            </p:cNvSpPr>
            <p:nvPr/>
          </p:nvSpPr>
          <p:spPr bwMode="auto">
            <a:xfrm flipV="1">
              <a:off x="3518" y="2217"/>
              <a:ext cx="2" cy="29"/>
            </a:xfrm>
            <a:prstGeom prst="line">
              <a:avLst/>
            </a:prstGeom>
            <a:noFill/>
            <a:ln w="0">
              <a:solidFill>
                <a:srgbClr val="FF0000"/>
              </a:solidFill>
              <a:round/>
              <a:headEnd/>
              <a:tailEnd/>
            </a:ln>
          </p:spPr>
          <p:txBody>
            <a:bodyPr/>
            <a:lstStyle/>
            <a:p>
              <a:endParaRPr lang="en-CA" dirty="0"/>
            </a:p>
          </p:txBody>
        </p:sp>
        <p:sp>
          <p:nvSpPr>
            <p:cNvPr id="349468" name="Line 284"/>
            <p:cNvSpPr>
              <a:spLocks noChangeShapeType="1"/>
            </p:cNvSpPr>
            <p:nvPr/>
          </p:nvSpPr>
          <p:spPr bwMode="auto">
            <a:xfrm flipV="1">
              <a:off x="3562" y="2217"/>
              <a:ext cx="1" cy="29"/>
            </a:xfrm>
            <a:prstGeom prst="line">
              <a:avLst/>
            </a:prstGeom>
            <a:noFill/>
            <a:ln w="0">
              <a:solidFill>
                <a:srgbClr val="FF0000"/>
              </a:solidFill>
              <a:round/>
              <a:headEnd/>
              <a:tailEnd/>
            </a:ln>
          </p:spPr>
          <p:txBody>
            <a:bodyPr/>
            <a:lstStyle/>
            <a:p>
              <a:endParaRPr lang="en-CA" dirty="0"/>
            </a:p>
          </p:txBody>
        </p:sp>
        <p:sp>
          <p:nvSpPr>
            <p:cNvPr id="349469" name="Line 285"/>
            <p:cNvSpPr>
              <a:spLocks noChangeShapeType="1"/>
            </p:cNvSpPr>
            <p:nvPr/>
          </p:nvSpPr>
          <p:spPr bwMode="auto">
            <a:xfrm flipV="1">
              <a:off x="3606" y="2217"/>
              <a:ext cx="1" cy="29"/>
            </a:xfrm>
            <a:prstGeom prst="line">
              <a:avLst/>
            </a:prstGeom>
            <a:noFill/>
            <a:ln w="0">
              <a:solidFill>
                <a:srgbClr val="FF0000"/>
              </a:solidFill>
              <a:round/>
              <a:headEnd/>
              <a:tailEnd/>
            </a:ln>
          </p:spPr>
          <p:txBody>
            <a:bodyPr/>
            <a:lstStyle/>
            <a:p>
              <a:endParaRPr lang="en-CA" dirty="0"/>
            </a:p>
          </p:txBody>
        </p:sp>
        <p:sp>
          <p:nvSpPr>
            <p:cNvPr id="349470" name="Line 286"/>
            <p:cNvSpPr>
              <a:spLocks noChangeShapeType="1"/>
            </p:cNvSpPr>
            <p:nvPr/>
          </p:nvSpPr>
          <p:spPr bwMode="auto">
            <a:xfrm flipV="1">
              <a:off x="3657" y="2217"/>
              <a:ext cx="1" cy="29"/>
            </a:xfrm>
            <a:prstGeom prst="line">
              <a:avLst/>
            </a:prstGeom>
            <a:noFill/>
            <a:ln w="0">
              <a:solidFill>
                <a:srgbClr val="FF0000"/>
              </a:solidFill>
              <a:round/>
              <a:headEnd/>
              <a:tailEnd/>
            </a:ln>
          </p:spPr>
          <p:txBody>
            <a:bodyPr/>
            <a:lstStyle/>
            <a:p>
              <a:endParaRPr lang="en-CA" dirty="0"/>
            </a:p>
          </p:txBody>
        </p:sp>
        <p:sp>
          <p:nvSpPr>
            <p:cNvPr id="349471" name="Line 287"/>
            <p:cNvSpPr>
              <a:spLocks noChangeShapeType="1"/>
            </p:cNvSpPr>
            <p:nvPr/>
          </p:nvSpPr>
          <p:spPr bwMode="auto">
            <a:xfrm flipV="1">
              <a:off x="3700" y="2217"/>
              <a:ext cx="1" cy="29"/>
            </a:xfrm>
            <a:prstGeom prst="line">
              <a:avLst/>
            </a:prstGeom>
            <a:noFill/>
            <a:ln w="0">
              <a:solidFill>
                <a:srgbClr val="FF0000"/>
              </a:solidFill>
              <a:round/>
              <a:headEnd/>
              <a:tailEnd/>
            </a:ln>
          </p:spPr>
          <p:txBody>
            <a:bodyPr/>
            <a:lstStyle/>
            <a:p>
              <a:endParaRPr lang="en-CA" dirty="0"/>
            </a:p>
          </p:txBody>
        </p:sp>
        <p:sp>
          <p:nvSpPr>
            <p:cNvPr id="349472" name="Line 288"/>
            <p:cNvSpPr>
              <a:spLocks noChangeShapeType="1"/>
            </p:cNvSpPr>
            <p:nvPr/>
          </p:nvSpPr>
          <p:spPr bwMode="auto">
            <a:xfrm flipV="1">
              <a:off x="3744" y="2217"/>
              <a:ext cx="1" cy="29"/>
            </a:xfrm>
            <a:prstGeom prst="line">
              <a:avLst/>
            </a:prstGeom>
            <a:noFill/>
            <a:ln w="0">
              <a:solidFill>
                <a:srgbClr val="FF0000"/>
              </a:solidFill>
              <a:round/>
              <a:headEnd/>
              <a:tailEnd/>
            </a:ln>
          </p:spPr>
          <p:txBody>
            <a:bodyPr/>
            <a:lstStyle/>
            <a:p>
              <a:endParaRPr lang="en-CA" dirty="0"/>
            </a:p>
          </p:txBody>
        </p:sp>
        <p:sp>
          <p:nvSpPr>
            <p:cNvPr id="349473" name="Line 289"/>
            <p:cNvSpPr>
              <a:spLocks noChangeShapeType="1"/>
            </p:cNvSpPr>
            <p:nvPr/>
          </p:nvSpPr>
          <p:spPr bwMode="auto">
            <a:xfrm flipV="1">
              <a:off x="3789" y="2217"/>
              <a:ext cx="0" cy="29"/>
            </a:xfrm>
            <a:prstGeom prst="line">
              <a:avLst/>
            </a:prstGeom>
            <a:noFill/>
            <a:ln w="0">
              <a:solidFill>
                <a:srgbClr val="FF0000"/>
              </a:solidFill>
              <a:round/>
              <a:headEnd/>
              <a:tailEnd/>
            </a:ln>
          </p:spPr>
          <p:txBody>
            <a:bodyPr/>
            <a:lstStyle/>
            <a:p>
              <a:endParaRPr lang="en-CA" dirty="0"/>
            </a:p>
          </p:txBody>
        </p:sp>
        <p:sp>
          <p:nvSpPr>
            <p:cNvPr id="349474" name="Line 290"/>
            <p:cNvSpPr>
              <a:spLocks noChangeShapeType="1"/>
            </p:cNvSpPr>
            <p:nvPr/>
          </p:nvSpPr>
          <p:spPr bwMode="auto">
            <a:xfrm flipV="1">
              <a:off x="3833" y="2217"/>
              <a:ext cx="1" cy="29"/>
            </a:xfrm>
            <a:prstGeom prst="line">
              <a:avLst/>
            </a:prstGeom>
            <a:noFill/>
            <a:ln w="0">
              <a:solidFill>
                <a:srgbClr val="FF0000"/>
              </a:solidFill>
              <a:round/>
              <a:headEnd/>
              <a:tailEnd/>
            </a:ln>
          </p:spPr>
          <p:txBody>
            <a:bodyPr/>
            <a:lstStyle/>
            <a:p>
              <a:endParaRPr lang="en-CA" dirty="0"/>
            </a:p>
          </p:txBody>
        </p:sp>
        <p:sp>
          <p:nvSpPr>
            <p:cNvPr id="349475" name="Line 291"/>
            <p:cNvSpPr>
              <a:spLocks noChangeShapeType="1"/>
            </p:cNvSpPr>
            <p:nvPr/>
          </p:nvSpPr>
          <p:spPr bwMode="auto">
            <a:xfrm flipV="1">
              <a:off x="3877" y="2217"/>
              <a:ext cx="1" cy="29"/>
            </a:xfrm>
            <a:prstGeom prst="line">
              <a:avLst/>
            </a:prstGeom>
            <a:noFill/>
            <a:ln w="0">
              <a:solidFill>
                <a:srgbClr val="FF0000"/>
              </a:solidFill>
              <a:round/>
              <a:headEnd/>
              <a:tailEnd/>
            </a:ln>
          </p:spPr>
          <p:txBody>
            <a:bodyPr/>
            <a:lstStyle/>
            <a:p>
              <a:endParaRPr lang="en-CA" dirty="0"/>
            </a:p>
          </p:txBody>
        </p:sp>
        <p:sp>
          <p:nvSpPr>
            <p:cNvPr id="349476" name="Line 292"/>
            <p:cNvSpPr>
              <a:spLocks noChangeShapeType="1"/>
            </p:cNvSpPr>
            <p:nvPr/>
          </p:nvSpPr>
          <p:spPr bwMode="auto">
            <a:xfrm flipV="1">
              <a:off x="3922" y="2217"/>
              <a:ext cx="0" cy="29"/>
            </a:xfrm>
            <a:prstGeom prst="line">
              <a:avLst/>
            </a:prstGeom>
            <a:noFill/>
            <a:ln w="0">
              <a:solidFill>
                <a:srgbClr val="FF0000"/>
              </a:solidFill>
              <a:round/>
              <a:headEnd/>
              <a:tailEnd/>
            </a:ln>
          </p:spPr>
          <p:txBody>
            <a:bodyPr/>
            <a:lstStyle/>
            <a:p>
              <a:endParaRPr lang="en-CA" dirty="0"/>
            </a:p>
          </p:txBody>
        </p:sp>
        <p:sp>
          <p:nvSpPr>
            <p:cNvPr id="349477" name="Line 293"/>
            <p:cNvSpPr>
              <a:spLocks noChangeShapeType="1"/>
            </p:cNvSpPr>
            <p:nvPr/>
          </p:nvSpPr>
          <p:spPr bwMode="auto">
            <a:xfrm flipV="1">
              <a:off x="3972" y="2217"/>
              <a:ext cx="1" cy="29"/>
            </a:xfrm>
            <a:prstGeom prst="line">
              <a:avLst/>
            </a:prstGeom>
            <a:noFill/>
            <a:ln w="0">
              <a:solidFill>
                <a:srgbClr val="FF0000"/>
              </a:solidFill>
              <a:round/>
              <a:headEnd/>
              <a:tailEnd/>
            </a:ln>
          </p:spPr>
          <p:txBody>
            <a:bodyPr/>
            <a:lstStyle/>
            <a:p>
              <a:endParaRPr lang="en-CA" dirty="0"/>
            </a:p>
          </p:txBody>
        </p:sp>
        <p:sp>
          <p:nvSpPr>
            <p:cNvPr id="349478" name="Line 294"/>
            <p:cNvSpPr>
              <a:spLocks noChangeShapeType="1"/>
            </p:cNvSpPr>
            <p:nvPr/>
          </p:nvSpPr>
          <p:spPr bwMode="auto">
            <a:xfrm flipV="1">
              <a:off x="4016" y="2217"/>
              <a:ext cx="1" cy="29"/>
            </a:xfrm>
            <a:prstGeom prst="line">
              <a:avLst/>
            </a:prstGeom>
            <a:noFill/>
            <a:ln w="0">
              <a:solidFill>
                <a:srgbClr val="FF0000"/>
              </a:solidFill>
              <a:round/>
              <a:headEnd/>
              <a:tailEnd/>
            </a:ln>
          </p:spPr>
          <p:txBody>
            <a:bodyPr/>
            <a:lstStyle/>
            <a:p>
              <a:endParaRPr lang="en-CA" dirty="0"/>
            </a:p>
          </p:txBody>
        </p:sp>
        <p:sp>
          <p:nvSpPr>
            <p:cNvPr id="349479" name="Line 295"/>
            <p:cNvSpPr>
              <a:spLocks noChangeShapeType="1"/>
            </p:cNvSpPr>
            <p:nvPr/>
          </p:nvSpPr>
          <p:spPr bwMode="auto">
            <a:xfrm flipV="1">
              <a:off x="4060" y="2217"/>
              <a:ext cx="1" cy="29"/>
            </a:xfrm>
            <a:prstGeom prst="line">
              <a:avLst/>
            </a:prstGeom>
            <a:noFill/>
            <a:ln w="0">
              <a:solidFill>
                <a:srgbClr val="FF0000"/>
              </a:solidFill>
              <a:round/>
              <a:headEnd/>
              <a:tailEnd/>
            </a:ln>
          </p:spPr>
          <p:txBody>
            <a:bodyPr/>
            <a:lstStyle/>
            <a:p>
              <a:endParaRPr lang="en-CA" dirty="0"/>
            </a:p>
          </p:txBody>
        </p:sp>
        <p:sp>
          <p:nvSpPr>
            <p:cNvPr id="349480" name="Line 296"/>
            <p:cNvSpPr>
              <a:spLocks noChangeShapeType="1"/>
            </p:cNvSpPr>
            <p:nvPr/>
          </p:nvSpPr>
          <p:spPr bwMode="auto">
            <a:xfrm flipV="1">
              <a:off x="4103" y="2217"/>
              <a:ext cx="1" cy="29"/>
            </a:xfrm>
            <a:prstGeom prst="line">
              <a:avLst/>
            </a:prstGeom>
            <a:noFill/>
            <a:ln w="0">
              <a:solidFill>
                <a:srgbClr val="FF0000"/>
              </a:solidFill>
              <a:round/>
              <a:headEnd/>
              <a:tailEnd/>
            </a:ln>
          </p:spPr>
          <p:txBody>
            <a:bodyPr/>
            <a:lstStyle/>
            <a:p>
              <a:endParaRPr lang="en-CA" dirty="0"/>
            </a:p>
          </p:txBody>
        </p:sp>
        <p:sp>
          <p:nvSpPr>
            <p:cNvPr id="349481" name="Line 297"/>
            <p:cNvSpPr>
              <a:spLocks noChangeShapeType="1"/>
            </p:cNvSpPr>
            <p:nvPr/>
          </p:nvSpPr>
          <p:spPr bwMode="auto">
            <a:xfrm flipV="1">
              <a:off x="4148" y="2217"/>
              <a:ext cx="2" cy="29"/>
            </a:xfrm>
            <a:prstGeom prst="line">
              <a:avLst/>
            </a:prstGeom>
            <a:noFill/>
            <a:ln w="0">
              <a:solidFill>
                <a:srgbClr val="FF0000"/>
              </a:solidFill>
              <a:round/>
              <a:headEnd/>
              <a:tailEnd/>
            </a:ln>
          </p:spPr>
          <p:txBody>
            <a:bodyPr/>
            <a:lstStyle/>
            <a:p>
              <a:endParaRPr lang="en-CA" dirty="0"/>
            </a:p>
          </p:txBody>
        </p:sp>
        <p:sp>
          <p:nvSpPr>
            <p:cNvPr id="349482" name="Line 298"/>
            <p:cNvSpPr>
              <a:spLocks noChangeShapeType="1"/>
            </p:cNvSpPr>
            <p:nvPr/>
          </p:nvSpPr>
          <p:spPr bwMode="auto">
            <a:xfrm flipV="1">
              <a:off x="4192" y="2217"/>
              <a:ext cx="2" cy="29"/>
            </a:xfrm>
            <a:prstGeom prst="line">
              <a:avLst/>
            </a:prstGeom>
            <a:noFill/>
            <a:ln w="0">
              <a:solidFill>
                <a:srgbClr val="FF0000"/>
              </a:solidFill>
              <a:round/>
              <a:headEnd/>
              <a:tailEnd/>
            </a:ln>
          </p:spPr>
          <p:txBody>
            <a:bodyPr/>
            <a:lstStyle/>
            <a:p>
              <a:endParaRPr lang="en-CA" dirty="0"/>
            </a:p>
          </p:txBody>
        </p:sp>
        <p:sp>
          <p:nvSpPr>
            <p:cNvPr id="349483" name="Line 299"/>
            <p:cNvSpPr>
              <a:spLocks noChangeShapeType="1"/>
            </p:cNvSpPr>
            <p:nvPr/>
          </p:nvSpPr>
          <p:spPr bwMode="auto">
            <a:xfrm flipV="1">
              <a:off x="4236" y="2217"/>
              <a:ext cx="1" cy="29"/>
            </a:xfrm>
            <a:prstGeom prst="line">
              <a:avLst/>
            </a:prstGeom>
            <a:noFill/>
            <a:ln w="0">
              <a:solidFill>
                <a:srgbClr val="FF0000"/>
              </a:solidFill>
              <a:round/>
              <a:headEnd/>
              <a:tailEnd/>
            </a:ln>
          </p:spPr>
          <p:txBody>
            <a:bodyPr/>
            <a:lstStyle/>
            <a:p>
              <a:endParaRPr lang="en-CA" dirty="0"/>
            </a:p>
          </p:txBody>
        </p:sp>
        <p:sp>
          <p:nvSpPr>
            <p:cNvPr id="349484" name="Line 300"/>
            <p:cNvSpPr>
              <a:spLocks noChangeShapeType="1"/>
            </p:cNvSpPr>
            <p:nvPr/>
          </p:nvSpPr>
          <p:spPr bwMode="auto">
            <a:xfrm flipV="1">
              <a:off x="4288" y="2217"/>
              <a:ext cx="1" cy="29"/>
            </a:xfrm>
            <a:prstGeom prst="line">
              <a:avLst/>
            </a:prstGeom>
            <a:noFill/>
            <a:ln w="0">
              <a:solidFill>
                <a:srgbClr val="FF0000"/>
              </a:solidFill>
              <a:round/>
              <a:headEnd/>
              <a:tailEnd/>
            </a:ln>
          </p:spPr>
          <p:txBody>
            <a:bodyPr/>
            <a:lstStyle/>
            <a:p>
              <a:endParaRPr lang="en-CA" dirty="0"/>
            </a:p>
          </p:txBody>
        </p:sp>
        <p:sp>
          <p:nvSpPr>
            <p:cNvPr id="349485" name="Line 301"/>
            <p:cNvSpPr>
              <a:spLocks noChangeShapeType="1"/>
            </p:cNvSpPr>
            <p:nvPr/>
          </p:nvSpPr>
          <p:spPr bwMode="auto">
            <a:xfrm flipV="1">
              <a:off x="4332" y="2217"/>
              <a:ext cx="1" cy="29"/>
            </a:xfrm>
            <a:prstGeom prst="line">
              <a:avLst/>
            </a:prstGeom>
            <a:noFill/>
            <a:ln w="0">
              <a:solidFill>
                <a:srgbClr val="FF0000"/>
              </a:solidFill>
              <a:round/>
              <a:headEnd/>
              <a:tailEnd/>
            </a:ln>
          </p:spPr>
          <p:txBody>
            <a:bodyPr/>
            <a:lstStyle/>
            <a:p>
              <a:endParaRPr lang="en-CA" dirty="0"/>
            </a:p>
          </p:txBody>
        </p:sp>
        <p:sp>
          <p:nvSpPr>
            <p:cNvPr id="349486" name="Line 302"/>
            <p:cNvSpPr>
              <a:spLocks noChangeShapeType="1"/>
            </p:cNvSpPr>
            <p:nvPr/>
          </p:nvSpPr>
          <p:spPr bwMode="auto">
            <a:xfrm flipV="1">
              <a:off x="4375" y="2217"/>
              <a:ext cx="1" cy="29"/>
            </a:xfrm>
            <a:prstGeom prst="line">
              <a:avLst/>
            </a:prstGeom>
            <a:noFill/>
            <a:ln w="0">
              <a:solidFill>
                <a:srgbClr val="FF0000"/>
              </a:solidFill>
              <a:round/>
              <a:headEnd/>
              <a:tailEnd/>
            </a:ln>
          </p:spPr>
          <p:txBody>
            <a:bodyPr/>
            <a:lstStyle/>
            <a:p>
              <a:endParaRPr lang="en-CA" dirty="0"/>
            </a:p>
          </p:txBody>
        </p:sp>
        <p:sp>
          <p:nvSpPr>
            <p:cNvPr id="349487" name="Line 303"/>
            <p:cNvSpPr>
              <a:spLocks noChangeShapeType="1"/>
            </p:cNvSpPr>
            <p:nvPr/>
          </p:nvSpPr>
          <p:spPr bwMode="auto">
            <a:xfrm flipV="1">
              <a:off x="4419" y="2217"/>
              <a:ext cx="1" cy="29"/>
            </a:xfrm>
            <a:prstGeom prst="line">
              <a:avLst/>
            </a:prstGeom>
            <a:noFill/>
            <a:ln w="0">
              <a:solidFill>
                <a:srgbClr val="FF0000"/>
              </a:solidFill>
              <a:round/>
              <a:headEnd/>
              <a:tailEnd/>
            </a:ln>
          </p:spPr>
          <p:txBody>
            <a:bodyPr/>
            <a:lstStyle/>
            <a:p>
              <a:endParaRPr lang="en-CA" dirty="0"/>
            </a:p>
          </p:txBody>
        </p:sp>
        <p:sp>
          <p:nvSpPr>
            <p:cNvPr id="349488" name="Line 304"/>
            <p:cNvSpPr>
              <a:spLocks noChangeShapeType="1"/>
            </p:cNvSpPr>
            <p:nvPr/>
          </p:nvSpPr>
          <p:spPr bwMode="auto">
            <a:xfrm flipV="1">
              <a:off x="4463" y="2217"/>
              <a:ext cx="1" cy="29"/>
            </a:xfrm>
            <a:prstGeom prst="line">
              <a:avLst/>
            </a:prstGeom>
            <a:noFill/>
            <a:ln w="0">
              <a:solidFill>
                <a:srgbClr val="FF0000"/>
              </a:solidFill>
              <a:round/>
              <a:headEnd/>
              <a:tailEnd/>
            </a:ln>
          </p:spPr>
          <p:txBody>
            <a:bodyPr/>
            <a:lstStyle/>
            <a:p>
              <a:endParaRPr lang="en-CA" dirty="0"/>
            </a:p>
          </p:txBody>
        </p:sp>
        <p:sp>
          <p:nvSpPr>
            <p:cNvPr id="349489" name="Line 305"/>
            <p:cNvSpPr>
              <a:spLocks noChangeShapeType="1"/>
            </p:cNvSpPr>
            <p:nvPr/>
          </p:nvSpPr>
          <p:spPr bwMode="auto">
            <a:xfrm flipV="1">
              <a:off x="4507" y="2217"/>
              <a:ext cx="2" cy="29"/>
            </a:xfrm>
            <a:prstGeom prst="line">
              <a:avLst/>
            </a:prstGeom>
            <a:noFill/>
            <a:ln w="0">
              <a:solidFill>
                <a:srgbClr val="FF0000"/>
              </a:solidFill>
              <a:round/>
              <a:headEnd/>
              <a:tailEnd/>
            </a:ln>
          </p:spPr>
          <p:txBody>
            <a:bodyPr/>
            <a:lstStyle/>
            <a:p>
              <a:endParaRPr lang="en-CA" dirty="0"/>
            </a:p>
          </p:txBody>
        </p:sp>
        <p:sp>
          <p:nvSpPr>
            <p:cNvPr id="349490" name="Line 306"/>
            <p:cNvSpPr>
              <a:spLocks noChangeShapeType="1"/>
            </p:cNvSpPr>
            <p:nvPr/>
          </p:nvSpPr>
          <p:spPr bwMode="auto">
            <a:xfrm flipV="1">
              <a:off x="4552" y="2217"/>
              <a:ext cx="1" cy="29"/>
            </a:xfrm>
            <a:prstGeom prst="line">
              <a:avLst/>
            </a:prstGeom>
            <a:noFill/>
            <a:ln w="0">
              <a:solidFill>
                <a:srgbClr val="FF0000"/>
              </a:solidFill>
              <a:round/>
              <a:headEnd/>
              <a:tailEnd/>
            </a:ln>
          </p:spPr>
          <p:txBody>
            <a:bodyPr/>
            <a:lstStyle/>
            <a:p>
              <a:endParaRPr lang="en-CA" dirty="0"/>
            </a:p>
          </p:txBody>
        </p:sp>
        <p:sp>
          <p:nvSpPr>
            <p:cNvPr id="349491" name="Line 307"/>
            <p:cNvSpPr>
              <a:spLocks noChangeShapeType="1"/>
            </p:cNvSpPr>
            <p:nvPr/>
          </p:nvSpPr>
          <p:spPr bwMode="auto">
            <a:xfrm flipV="1">
              <a:off x="4589" y="2217"/>
              <a:ext cx="1" cy="29"/>
            </a:xfrm>
            <a:prstGeom prst="line">
              <a:avLst/>
            </a:prstGeom>
            <a:noFill/>
            <a:ln w="0">
              <a:solidFill>
                <a:srgbClr val="FF0000"/>
              </a:solidFill>
              <a:round/>
              <a:headEnd/>
              <a:tailEnd/>
            </a:ln>
          </p:spPr>
          <p:txBody>
            <a:bodyPr/>
            <a:lstStyle/>
            <a:p>
              <a:endParaRPr lang="en-CA" dirty="0"/>
            </a:p>
          </p:txBody>
        </p:sp>
        <p:sp>
          <p:nvSpPr>
            <p:cNvPr id="349492" name="Line 308"/>
            <p:cNvSpPr>
              <a:spLocks noChangeShapeType="1"/>
            </p:cNvSpPr>
            <p:nvPr/>
          </p:nvSpPr>
          <p:spPr bwMode="auto">
            <a:xfrm flipV="1">
              <a:off x="4625" y="2217"/>
              <a:ext cx="1" cy="29"/>
            </a:xfrm>
            <a:prstGeom prst="line">
              <a:avLst/>
            </a:prstGeom>
            <a:noFill/>
            <a:ln w="0">
              <a:solidFill>
                <a:srgbClr val="FF0000"/>
              </a:solidFill>
              <a:round/>
              <a:headEnd/>
              <a:tailEnd/>
            </a:ln>
          </p:spPr>
          <p:txBody>
            <a:bodyPr/>
            <a:lstStyle/>
            <a:p>
              <a:endParaRPr lang="en-CA" dirty="0"/>
            </a:p>
          </p:txBody>
        </p:sp>
        <p:sp>
          <p:nvSpPr>
            <p:cNvPr id="349493" name="Line 309"/>
            <p:cNvSpPr>
              <a:spLocks noChangeShapeType="1"/>
            </p:cNvSpPr>
            <p:nvPr/>
          </p:nvSpPr>
          <p:spPr bwMode="auto">
            <a:xfrm flipV="1">
              <a:off x="4661" y="2217"/>
              <a:ext cx="1" cy="29"/>
            </a:xfrm>
            <a:prstGeom prst="line">
              <a:avLst/>
            </a:prstGeom>
            <a:noFill/>
            <a:ln w="0">
              <a:solidFill>
                <a:srgbClr val="FF0000"/>
              </a:solidFill>
              <a:round/>
              <a:headEnd/>
              <a:tailEnd/>
            </a:ln>
          </p:spPr>
          <p:txBody>
            <a:bodyPr/>
            <a:lstStyle/>
            <a:p>
              <a:endParaRPr lang="en-CA" dirty="0"/>
            </a:p>
          </p:txBody>
        </p:sp>
        <p:sp>
          <p:nvSpPr>
            <p:cNvPr id="349494" name="Line 310"/>
            <p:cNvSpPr>
              <a:spLocks noChangeShapeType="1"/>
            </p:cNvSpPr>
            <p:nvPr/>
          </p:nvSpPr>
          <p:spPr bwMode="auto">
            <a:xfrm flipV="1">
              <a:off x="4698" y="2217"/>
              <a:ext cx="1" cy="29"/>
            </a:xfrm>
            <a:prstGeom prst="line">
              <a:avLst/>
            </a:prstGeom>
            <a:noFill/>
            <a:ln w="0">
              <a:solidFill>
                <a:srgbClr val="FF0000"/>
              </a:solidFill>
              <a:round/>
              <a:headEnd/>
              <a:tailEnd/>
            </a:ln>
          </p:spPr>
          <p:txBody>
            <a:bodyPr/>
            <a:lstStyle/>
            <a:p>
              <a:endParaRPr lang="en-CA" dirty="0"/>
            </a:p>
          </p:txBody>
        </p:sp>
        <p:sp>
          <p:nvSpPr>
            <p:cNvPr id="349495" name="Line 311"/>
            <p:cNvSpPr>
              <a:spLocks noChangeShapeType="1"/>
            </p:cNvSpPr>
            <p:nvPr/>
          </p:nvSpPr>
          <p:spPr bwMode="auto">
            <a:xfrm flipV="1">
              <a:off x="4735" y="2217"/>
              <a:ext cx="1" cy="29"/>
            </a:xfrm>
            <a:prstGeom prst="line">
              <a:avLst/>
            </a:prstGeom>
            <a:noFill/>
            <a:ln w="0">
              <a:solidFill>
                <a:srgbClr val="FF0000"/>
              </a:solidFill>
              <a:round/>
              <a:headEnd/>
              <a:tailEnd/>
            </a:ln>
          </p:spPr>
          <p:txBody>
            <a:bodyPr/>
            <a:lstStyle/>
            <a:p>
              <a:endParaRPr lang="en-CA" dirty="0"/>
            </a:p>
          </p:txBody>
        </p:sp>
        <p:sp>
          <p:nvSpPr>
            <p:cNvPr id="349496" name="Line 312"/>
            <p:cNvSpPr>
              <a:spLocks noChangeShapeType="1"/>
            </p:cNvSpPr>
            <p:nvPr/>
          </p:nvSpPr>
          <p:spPr bwMode="auto">
            <a:xfrm flipV="1">
              <a:off x="4778" y="2217"/>
              <a:ext cx="1" cy="29"/>
            </a:xfrm>
            <a:prstGeom prst="line">
              <a:avLst/>
            </a:prstGeom>
            <a:noFill/>
            <a:ln w="0">
              <a:solidFill>
                <a:srgbClr val="FF0000"/>
              </a:solidFill>
              <a:round/>
              <a:headEnd/>
              <a:tailEnd/>
            </a:ln>
          </p:spPr>
          <p:txBody>
            <a:bodyPr/>
            <a:lstStyle/>
            <a:p>
              <a:endParaRPr lang="en-CA" dirty="0"/>
            </a:p>
          </p:txBody>
        </p:sp>
        <p:sp>
          <p:nvSpPr>
            <p:cNvPr id="349497" name="Line 313"/>
            <p:cNvSpPr>
              <a:spLocks noChangeShapeType="1"/>
            </p:cNvSpPr>
            <p:nvPr/>
          </p:nvSpPr>
          <p:spPr bwMode="auto">
            <a:xfrm flipV="1">
              <a:off x="4814" y="2217"/>
              <a:ext cx="2" cy="29"/>
            </a:xfrm>
            <a:prstGeom prst="line">
              <a:avLst/>
            </a:prstGeom>
            <a:noFill/>
            <a:ln w="0">
              <a:solidFill>
                <a:srgbClr val="FF0000"/>
              </a:solidFill>
              <a:round/>
              <a:headEnd/>
              <a:tailEnd/>
            </a:ln>
          </p:spPr>
          <p:txBody>
            <a:bodyPr/>
            <a:lstStyle/>
            <a:p>
              <a:endParaRPr lang="en-CA" dirty="0"/>
            </a:p>
          </p:txBody>
        </p:sp>
        <p:sp>
          <p:nvSpPr>
            <p:cNvPr id="349498" name="Line 314"/>
            <p:cNvSpPr>
              <a:spLocks noChangeShapeType="1"/>
            </p:cNvSpPr>
            <p:nvPr/>
          </p:nvSpPr>
          <p:spPr bwMode="auto">
            <a:xfrm flipV="1">
              <a:off x="4858" y="2217"/>
              <a:ext cx="2" cy="29"/>
            </a:xfrm>
            <a:prstGeom prst="line">
              <a:avLst/>
            </a:prstGeom>
            <a:noFill/>
            <a:ln w="0">
              <a:solidFill>
                <a:srgbClr val="FF0000"/>
              </a:solidFill>
              <a:round/>
              <a:headEnd/>
              <a:tailEnd/>
            </a:ln>
          </p:spPr>
          <p:txBody>
            <a:bodyPr/>
            <a:lstStyle/>
            <a:p>
              <a:endParaRPr lang="en-CA" dirty="0"/>
            </a:p>
          </p:txBody>
        </p:sp>
        <p:sp>
          <p:nvSpPr>
            <p:cNvPr id="349499" name="Line 315"/>
            <p:cNvSpPr>
              <a:spLocks noChangeShapeType="1"/>
            </p:cNvSpPr>
            <p:nvPr/>
          </p:nvSpPr>
          <p:spPr bwMode="auto">
            <a:xfrm>
              <a:off x="643" y="1876"/>
              <a:ext cx="4225" cy="0"/>
            </a:xfrm>
            <a:prstGeom prst="line">
              <a:avLst/>
            </a:prstGeom>
            <a:noFill/>
            <a:ln w="0">
              <a:solidFill>
                <a:srgbClr val="000000"/>
              </a:solidFill>
              <a:round/>
              <a:headEnd/>
              <a:tailEnd/>
            </a:ln>
          </p:spPr>
          <p:txBody>
            <a:bodyPr/>
            <a:lstStyle/>
            <a:p>
              <a:endParaRPr lang="en-CA" dirty="0"/>
            </a:p>
          </p:txBody>
        </p:sp>
        <p:sp>
          <p:nvSpPr>
            <p:cNvPr id="349500" name="Freeform 316"/>
            <p:cNvSpPr>
              <a:spLocks/>
            </p:cNvSpPr>
            <p:nvPr/>
          </p:nvSpPr>
          <p:spPr bwMode="auto">
            <a:xfrm>
              <a:off x="643" y="1876"/>
              <a:ext cx="4225" cy="711"/>
            </a:xfrm>
            <a:custGeom>
              <a:avLst/>
              <a:gdLst/>
              <a:ahLst/>
              <a:cxnLst>
                <a:cxn ang="0">
                  <a:pos x="0" y="169"/>
                </a:cxn>
                <a:cxn ang="0">
                  <a:pos x="576" y="169"/>
                </a:cxn>
                <a:cxn ang="0">
                  <a:pos x="576" y="0"/>
                </a:cxn>
              </a:cxnLst>
              <a:rect l="0" t="0" r="r" b="b"/>
              <a:pathLst>
                <a:path w="576" h="169">
                  <a:moveTo>
                    <a:pt x="0" y="169"/>
                  </a:moveTo>
                  <a:lnTo>
                    <a:pt x="576" y="169"/>
                  </a:lnTo>
                  <a:lnTo>
                    <a:pt x="576" y="0"/>
                  </a:lnTo>
                </a:path>
              </a:pathLst>
            </a:custGeom>
            <a:noFill/>
            <a:ln w="0">
              <a:solidFill>
                <a:srgbClr val="000000"/>
              </a:solidFill>
              <a:prstDash val="solid"/>
              <a:round/>
              <a:headEnd/>
              <a:tailEnd/>
            </a:ln>
          </p:spPr>
          <p:txBody>
            <a:bodyPr/>
            <a:lstStyle/>
            <a:p>
              <a:endParaRPr lang="en-CA" dirty="0"/>
            </a:p>
          </p:txBody>
        </p:sp>
        <p:sp>
          <p:nvSpPr>
            <p:cNvPr id="349501" name="Line 317"/>
            <p:cNvSpPr>
              <a:spLocks noChangeShapeType="1"/>
            </p:cNvSpPr>
            <p:nvPr/>
          </p:nvSpPr>
          <p:spPr bwMode="auto">
            <a:xfrm flipV="1">
              <a:off x="643" y="1876"/>
              <a:ext cx="1" cy="711"/>
            </a:xfrm>
            <a:prstGeom prst="line">
              <a:avLst/>
            </a:prstGeom>
            <a:noFill/>
            <a:ln w="0">
              <a:solidFill>
                <a:srgbClr val="000000"/>
              </a:solidFill>
              <a:round/>
              <a:headEnd/>
              <a:tailEnd/>
            </a:ln>
          </p:spPr>
          <p:txBody>
            <a:bodyPr/>
            <a:lstStyle/>
            <a:p>
              <a:endParaRPr lang="en-CA" dirty="0"/>
            </a:p>
          </p:txBody>
        </p:sp>
        <p:sp>
          <p:nvSpPr>
            <p:cNvPr id="349502" name="Freeform 318"/>
            <p:cNvSpPr>
              <a:spLocks/>
            </p:cNvSpPr>
            <p:nvPr/>
          </p:nvSpPr>
          <p:spPr bwMode="auto">
            <a:xfrm>
              <a:off x="643" y="1876"/>
              <a:ext cx="4225" cy="711"/>
            </a:xfrm>
            <a:custGeom>
              <a:avLst/>
              <a:gdLst/>
              <a:ahLst/>
              <a:cxnLst>
                <a:cxn ang="0">
                  <a:pos x="0" y="169"/>
                </a:cxn>
                <a:cxn ang="0">
                  <a:pos x="576" y="169"/>
                </a:cxn>
                <a:cxn ang="0">
                  <a:pos x="576" y="0"/>
                </a:cxn>
              </a:cxnLst>
              <a:rect l="0" t="0" r="r" b="b"/>
              <a:pathLst>
                <a:path w="576" h="169">
                  <a:moveTo>
                    <a:pt x="0" y="169"/>
                  </a:moveTo>
                  <a:lnTo>
                    <a:pt x="576" y="169"/>
                  </a:lnTo>
                  <a:lnTo>
                    <a:pt x="576" y="0"/>
                  </a:lnTo>
                </a:path>
              </a:pathLst>
            </a:custGeom>
            <a:noFill/>
            <a:ln w="0">
              <a:solidFill>
                <a:srgbClr val="000000"/>
              </a:solidFill>
              <a:prstDash val="solid"/>
              <a:round/>
              <a:headEnd/>
              <a:tailEnd/>
            </a:ln>
          </p:spPr>
          <p:txBody>
            <a:bodyPr/>
            <a:lstStyle/>
            <a:p>
              <a:endParaRPr lang="en-CA" dirty="0"/>
            </a:p>
          </p:txBody>
        </p:sp>
        <p:sp>
          <p:nvSpPr>
            <p:cNvPr id="349503" name="Line 319"/>
            <p:cNvSpPr>
              <a:spLocks noChangeShapeType="1"/>
            </p:cNvSpPr>
            <p:nvPr/>
          </p:nvSpPr>
          <p:spPr bwMode="auto">
            <a:xfrm flipV="1">
              <a:off x="643" y="2562"/>
              <a:ext cx="1" cy="25"/>
            </a:xfrm>
            <a:prstGeom prst="line">
              <a:avLst/>
            </a:prstGeom>
            <a:noFill/>
            <a:ln w="0">
              <a:solidFill>
                <a:srgbClr val="000000"/>
              </a:solidFill>
              <a:round/>
              <a:headEnd/>
              <a:tailEnd/>
            </a:ln>
          </p:spPr>
          <p:txBody>
            <a:bodyPr/>
            <a:lstStyle/>
            <a:p>
              <a:endParaRPr lang="en-CA" dirty="0"/>
            </a:p>
          </p:txBody>
        </p:sp>
        <p:sp>
          <p:nvSpPr>
            <p:cNvPr id="349504" name="Line 320"/>
            <p:cNvSpPr>
              <a:spLocks noChangeShapeType="1"/>
            </p:cNvSpPr>
            <p:nvPr/>
          </p:nvSpPr>
          <p:spPr bwMode="auto">
            <a:xfrm>
              <a:off x="643" y="1876"/>
              <a:ext cx="1" cy="25"/>
            </a:xfrm>
            <a:prstGeom prst="line">
              <a:avLst/>
            </a:prstGeom>
            <a:noFill/>
            <a:ln w="0">
              <a:solidFill>
                <a:srgbClr val="000000"/>
              </a:solidFill>
              <a:round/>
              <a:headEnd/>
              <a:tailEnd/>
            </a:ln>
          </p:spPr>
          <p:txBody>
            <a:bodyPr/>
            <a:lstStyle/>
            <a:p>
              <a:endParaRPr lang="en-CA" dirty="0"/>
            </a:p>
          </p:txBody>
        </p:sp>
        <p:sp>
          <p:nvSpPr>
            <p:cNvPr id="349505" name="Line 321"/>
            <p:cNvSpPr>
              <a:spLocks noChangeShapeType="1"/>
            </p:cNvSpPr>
            <p:nvPr/>
          </p:nvSpPr>
          <p:spPr bwMode="auto">
            <a:xfrm flipV="1">
              <a:off x="1244" y="2562"/>
              <a:ext cx="1" cy="25"/>
            </a:xfrm>
            <a:prstGeom prst="line">
              <a:avLst/>
            </a:prstGeom>
            <a:noFill/>
            <a:ln w="0">
              <a:solidFill>
                <a:srgbClr val="000000"/>
              </a:solidFill>
              <a:round/>
              <a:headEnd/>
              <a:tailEnd/>
            </a:ln>
          </p:spPr>
          <p:txBody>
            <a:bodyPr/>
            <a:lstStyle/>
            <a:p>
              <a:endParaRPr lang="en-CA" dirty="0"/>
            </a:p>
          </p:txBody>
        </p:sp>
        <p:sp>
          <p:nvSpPr>
            <p:cNvPr id="349506" name="Line 322"/>
            <p:cNvSpPr>
              <a:spLocks noChangeShapeType="1"/>
            </p:cNvSpPr>
            <p:nvPr/>
          </p:nvSpPr>
          <p:spPr bwMode="auto">
            <a:xfrm>
              <a:off x="1244" y="1876"/>
              <a:ext cx="1" cy="25"/>
            </a:xfrm>
            <a:prstGeom prst="line">
              <a:avLst/>
            </a:prstGeom>
            <a:noFill/>
            <a:ln w="0">
              <a:solidFill>
                <a:srgbClr val="000000"/>
              </a:solidFill>
              <a:round/>
              <a:headEnd/>
              <a:tailEnd/>
            </a:ln>
          </p:spPr>
          <p:txBody>
            <a:bodyPr/>
            <a:lstStyle/>
            <a:p>
              <a:endParaRPr lang="en-CA" dirty="0"/>
            </a:p>
          </p:txBody>
        </p:sp>
        <p:sp>
          <p:nvSpPr>
            <p:cNvPr id="349507" name="Line 323"/>
            <p:cNvSpPr>
              <a:spLocks noChangeShapeType="1"/>
            </p:cNvSpPr>
            <p:nvPr/>
          </p:nvSpPr>
          <p:spPr bwMode="auto">
            <a:xfrm flipV="1">
              <a:off x="1846" y="2562"/>
              <a:ext cx="1" cy="25"/>
            </a:xfrm>
            <a:prstGeom prst="line">
              <a:avLst/>
            </a:prstGeom>
            <a:noFill/>
            <a:ln w="0">
              <a:solidFill>
                <a:srgbClr val="000000"/>
              </a:solidFill>
              <a:round/>
              <a:headEnd/>
              <a:tailEnd/>
            </a:ln>
          </p:spPr>
          <p:txBody>
            <a:bodyPr/>
            <a:lstStyle/>
            <a:p>
              <a:endParaRPr lang="en-CA" dirty="0"/>
            </a:p>
          </p:txBody>
        </p:sp>
        <p:sp>
          <p:nvSpPr>
            <p:cNvPr id="349508" name="Line 324"/>
            <p:cNvSpPr>
              <a:spLocks noChangeShapeType="1"/>
            </p:cNvSpPr>
            <p:nvPr/>
          </p:nvSpPr>
          <p:spPr bwMode="auto">
            <a:xfrm>
              <a:off x="1846" y="1876"/>
              <a:ext cx="1" cy="25"/>
            </a:xfrm>
            <a:prstGeom prst="line">
              <a:avLst/>
            </a:prstGeom>
            <a:noFill/>
            <a:ln w="0">
              <a:solidFill>
                <a:srgbClr val="000000"/>
              </a:solidFill>
              <a:round/>
              <a:headEnd/>
              <a:tailEnd/>
            </a:ln>
          </p:spPr>
          <p:txBody>
            <a:bodyPr/>
            <a:lstStyle/>
            <a:p>
              <a:endParaRPr lang="en-CA" dirty="0"/>
            </a:p>
          </p:txBody>
        </p:sp>
        <p:sp>
          <p:nvSpPr>
            <p:cNvPr id="349509" name="Line 325"/>
            <p:cNvSpPr>
              <a:spLocks noChangeShapeType="1"/>
            </p:cNvSpPr>
            <p:nvPr/>
          </p:nvSpPr>
          <p:spPr bwMode="auto">
            <a:xfrm flipV="1">
              <a:off x="2440" y="2562"/>
              <a:ext cx="1" cy="25"/>
            </a:xfrm>
            <a:prstGeom prst="line">
              <a:avLst/>
            </a:prstGeom>
            <a:noFill/>
            <a:ln w="0">
              <a:solidFill>
                <a:srgbClr val="000000"/>
              </a:solidFill>
              <a:round/>
              <a:headEnd/>
              <a:tailEnd/>
            </a:ln>
          </p:spPr>
          <p:txBody>
            <a:bodyPr/>
            <a:lstStyle/>
            <a:p>
              <a:endParaRPr lang="en-CA" dirty="0"/>
            </a:p>
          </p:txBody>
        </p:sp>
        <p:sp>
          <p:nvSpPr>
            <p:cNvPr id="349510" name="Line 326"/>
            <p:cNvSpPr>
              <a:spLocks noChangeShapeType="1"/>
            </p:cNvSpPr>
            <p:nvPr/>
          </p:nvSpPr>
          <p:spPr bwMode="auto">
            <a:xfrm>
              <a:off x="2440" y="1876"/>
              <a:ext cx="1" cy="25"/>
            </a:xfrm>
            <a:prstGeom prst="line">
              <a:avLst/>
            </a:prstGeom>
            <a:noFill/>
            <a:ln w="0">
              <a:solidFill>
                <a:srgbClr val="000000"/>
              </a:solidFill>
              <a:round/>
              <a:headEnd/>
              <a:tailEnd/>
            </a:ln>
          </p:spPr>
          <p:txBody>
            <a:bodyPr/>
            <a:lstStyle/>
            <a:p>
              <a:endParaRPr lang="en-CA" dirty="0"/>
            </a:p>
          </p:txBody>
        </p:sp>
        <p:sp>
          <p:nvSpPr>
            <p:cNvPr id="349511" name="Line 327"/>
            <p:cNvSpPr>
              <a:spLocks noChangeShapeType="1"/>
            </p:cNvSpPr>
            <p:nvPr/>
          </p:nvSpPr>
          <p:spPr bwMode="auto">
            <a:xfrm flipV="1">
              <a:off x="3042" y="2562"/>
              <a:ext cx="0" cy="25"/>
            </a:xfrm>
            <a:prstGeom prst="line">
              <a:avLst/>
            </a:prstGeom>
            <a:noFill/>
            <a:ln w="0">
              <a:solidFill>
                <a:srgbClr val="000000"/>
              </a:solidFill>
              <a:round/>
              <a:headEnd/>
              <a:tailEnd/>
            </a:ln>
          </p:spPr>
          <p:txBody>
            <a:bodyPr/>
            <a:lstStyle/>
            <a:p>
              <a:endParaRPr lang="en-CA" dirty="0"/>
            </a:p>
          </p:txBody>
        </p:sp>
        <p:sp>
          <p:nvSpPr>
            <p:cNvPr id="349512" name="Line 328"/>
            <p:cNvSpPr>
              <a:spLocks noChangeShapeType="1"/>
            </p:cNvSpPr>
            <p:nvPr/>
          </p:nvSpPr>
          <p:spPr bwMode="auto">
            <a:xfrm>
              <a:off x="3042" y="1876"/>
              <a:ext cx="0" cy="25"/>
            </a:xfrm>
            <a:prstGeom prst="line">
              <a:avLst/>
            </a:prstGeom>
            <a:noFill/>
            <a:ln w="0">
              <a:solidFill>
                <a:srgbClr val="000000"/>
              </a:solidFill>
              <a:round/>
              <a:headEnd/>
              <a:tailEnd/>
            </a:ln>
          </p:spPr>
          <p:txBody>
            <a:bodyPr/>
            <a:lstStyle/>
            <a:p>
              <a:endParaRPr lang="en-CA" dirty="0"/>
            </a:p>
          </p:txBody>
        </p:sp>
        <p:sp>
          <p:nvSpPr>
            <p:cNvPr id="349513" name="Line 329"/>
            <p:cNvSpPr>
              <a:spLocks noChangeShapeType="1"/>
            </p:cNvSpPr>
            <p:nvPr/>
          </p:nvSpPr>
          <p:spPr bwMode="auto">
            <a:xfrm flipV="1">
              <a:off x="3643" y="2562"/>
              <a:ext cx="1" cy="25"/>
            </a:xfrm>
            <a:prstGeom prst="line">
              <a:avLst/>
            </a:prstGeom>
            <a:noFill/>
            <a:ln w="0">
              <a:solidFill>
                <a:srgbClr val="000000"/>
              </a:solidFill>
              <a:round/>
              <a:headEnd/>
              <a:tailEnd/>
            </a:ln>
          </p:spPr>
          <p:txBody>
            <a:bodyPr/>
            <a:lstStyle/>
            <a:p>
              <a:endParaRPr lang="en-CA" dirty="0"/>
            </a:p>
          </p:txBody>
        </p:sp>
        <p:sp>
          <p:nvSpPr>
            <p:cNvPr id="349514" name="Line 330"/>
            <p:cNvSpPr>
              <a:spLocks noChangeShapeType="1"/>
            </p:cNvSpPr>
            <p:nvPr/>
          </p:nvSpPr>
          <p:spPr bwMode="auto">
            <a:xfrm>
              <a:off x="3643" y="1876"/>
              <a:ext cx="1" cy="25"/>
            </a:xfrm>
            <a:prstGeom prst="line">
              <a:avLst/>
            </a:prstGeom>
            <a:noFill/>
            <a:ln w="0">
              <a:solidFill>
                <a:srgbClr val="000000"/>
              </a:solidFill>
              <a:round/>
              <a:headEnd/>
              <a:tailEnd/>
            </a:ln>
          </p:spPr>
          <p:txBody>
            <a:bodyPr/>
            <a:lstStyle/>
            <a:p>
              <a:endParaRPr lang="en-CA" dirty="0"/>
            </a:p>
          </p:txBody>
        </p:sp>
        <p:sp>
          <p:nvSpPr>
            <p:cNvPr id="349515" name="Line 331"/>
            <p:cNvSpPr>
              <a:spLocks noChangeShapeType="1"/>
            </p:cNvSpPr>
            <p:nvPr/>
          </p:nvSpPr>
          <p:spPr bwMode="auto">
            <a:xfrm flipV="1">
              <a:off x="4244" y="2562"/>
              <a:ext cx="1" cy="25"/>
            </a:xfrm>
            <a:prstGeom prst="line">
              <a:avLst/>
            </a:prstGeom>
            <a:noFill/>
            <a:ln w="0">
              <a:solidFill>
                <a:srgbClr val="000000"/>
              </a:solidFill>
              <a:round/>
              <a:headEnd/>
              <a:tailEnd/>
            </a:ln>
          </p:spPr>
          <p:txBody>
            <a:bodyPr/>
            <a:lstStyle/>
            <a:p>
              <a:endParaRPr lang="en-CA" dirty="0"/>
            </a:p>
          </p:txBody>
        </p:sp>
        <p:sp>
          <p:nvSpPr>
            <p:cNvPr id="349516" name="Line 332"/>
            <p:cNvSpPr>
              <a:spLocks noChangeShapeType="1"/>
            </p:cNvSpPr>
            <p:nvPr/>
          </p:nvSpPr>
          <p:spPr bwMode="auto">
            <a:xfrm>
              <a:off x="4244" y="1876"/>
              <a:ext cx="1" cy="25"/>
            </a:xfrm>
            <a:prstGeom prst="line">
              <a:avLst/>
            </a:prstGeom>
            <a:noFill/>
            <a:ln w="0">
              <a:solidFill>
                <a:srgbClr val="000000"/>
              </a:solidFill>
              <a:round/>
              <a:headEnd/>
              <a:tailEnd/>
            </a:ln>
          </p:spPr>
          <p:txBody>
            <a:bodyPr/>
            <a:lstStyle/>
            <a:p>
              <a:endParaRPr lang="en-CA" dirty="0"/>
            </a:p>
          </p:txBody>
        </p:sp>
        <p:sp>
          <p:nvSpPr>
            <p:cNvPr id="349517" name="Line 333"/>
            <p:cNvSpPr>
              <a:spLocks noChangeShapeType="1"/>
            </p:cNvSpPr>
            <p:nvPr/>
          </p:nvSpPr>
          <p:spPr bwMode="auto">
            <a:xfrm flipV="1">
              <a:off x="4844" y="2562"/>
              <a:ext cx="2" cy="25"/>
            </a:xfrm>
            <a:prstGeom prst="line">
              <a:avLst/>
            </a:prstGeom>
            <a:noFill/>
            <a:ln w="0">
              <a:solidFill>
                <a:srgbClr val="000000"/>
              </a:solidFill>
              <a:round/>
              <a:headEnd/>
              <a:tailEnd/>
            </a:ln>
          </p:spPr>
          <p:txBody>
            <a:bodyPr/>
            <a:lstStyle/>
            <a:p>
              <a:endParaRPr lang="en-CA" dirty="0"/>
            </a:p>
          </p:txBody>
        </p:sp>
        <p:sp>
          <p:nvSpPr>
            <p:cNvPr id="349518" name="Line 334"/>
            <p:cNvSpPr>
              <a:spLocks noChangeShapeType="1"/>
            </p:cNvSpPr>
            <p:nvPr/>
          </p:nvSpPr>
          <p:spPr bwMode="auto">
            <a:xfrm>
              <a:off x="4844" y="1876"/>
              <a:ext cx="2" cy="25"/>
            </a:xfrm>
            <a:prstGeom prst="line">
              <a:avLst/>
            </a:prstGeom>
            <a:noFill/>
            <a:ln w="0">
              <a:solidFill>
                <a:srgbClr val="000000"/>
              </a:solidFill>
              <a:round/>
              <a:headEnd/>
              <a:tailEnd/>
            </a:ln>
          </p:spPr>
          <p:txBody>
            <a:bodyPr/>
            <a:lstStyle/>
            <a:p>
              <a:endParaRPr lang="en-CA" dirty="0"/>
            </a:p>
          </p:txBody>
        </p:sp>
        <p:sp>
          <p:nvSpPr>
            <p:cNvPr id="349519" name="Line 335"/>
            <p:cNvSpPr>
              <a:spLocks noChangeShapeType="1"/>
            </p:cNvSpPr>
            <p:nvPr/>
          </p:nvSpPr>
          <p:spPr bwMode="auto">
            <a:xfrm flipH="1">
              <a:off x="4824" y="2587"/>
              <a:ext cx="44" cy="1"/>
            </a:xfrm>
            <a:prstGeom prst="line">
              <a:avLst/>
            </a:prstGeom>
            <a:noFill/>
            <a:ln w="0">
              <a:solidFill>
                <a:srgbClr val="000000"/>
              </a:solidFill>
              <a:round/>
              <a:headEnd/>
              <a:tailEnd/>
            </a:ln>
          </p:spPr>
          <p:txBody>
            <a:bodyPr/>
            <a:lstStyle/>
            <a:p>
              <a:endParaRPr lang="en-CA" dirty="0"/>
            </a:p>
          </p:txBody>
        </p:sp>
        <p:sp>
          <p:nvSpPr>
            <p:cNvPr id="349520" name="Line 336"/>
            <p:cNvSpPr>
              <a:spLocks noChangeShapeType="1"/>
            </p:cNvSpPr>
            <p:nvPr/>
          </p:nvSpPr>
          <p:spPr bwMode="auto">
            <a:xfrm>
              <a:off x="643" y="2587"/>
              <a:ext cx="44" cy="1"/>
            </a:xfrm>
            <a:prstGeom prst="line">
              <a:avLst/>
            </a:prstGeom>
            <a:noFill/>
            <a:ln w="0">
              <a:solidFill>
                <a:srgbClr val="000000"/>
              </a:solidFill>
              <a:round/>
              <a:headEnd/>
              <a:tailEnd/>
            </a:ln>
          </p:spPr>
          <p:txBody>
            <a:bodyPr/>
            <a:lstStyle/>
            <a:p>
              <a:endParaRPr lang="en-CA" dirty="0"/>
            </a:p>
          </p:txBody>
        </p:sp>
        <p:sp>
          <p:nvSpPr>
            <p:cNvPr id="349521" name="Rectangle 337"/>
            <p:cNvSpPr>
              <a:spLocks noChangeArrowheads="1"/>
            </p:cNvSpPr>
            <p:nvPr/>
          </p:nvSpPr>
          <p:spPr bwMode="auto">
            <a:xfrm>
              <a:off x="4895" y="2554"/>
              <a:ext cx="225" cy="136"/>
            </a:xfrm>
            <a:prstGeom prst="rect">
              <a:avLst/>
            </a:prstGeom>
            <a:noFill/>
            <a:ln w="9525">
              <a:noFill/>
              <a:miter lim="800000"/>
              <a:headEnd/>
              <a:tailEnd/>
            </a:ln>
          </p:spPr>
          <p:txBody>
            <a:bodyPr wrap="none" lIns="0" tIns="0" rIns="0" bIns="0">
              <a:spAutoFit/>
            </a:bodyPr>
            <a:lstStyle/>
            <a:p>
              <a:r>
                <a:rPr lang="en-US" sz="1400" dirty="0">
                  <a:solidFill>
                    <a:srgbClr val="000000"/>
                  </a:solidFill>
                  <a:latin typeface="Helvetica" pitchFamily="34" charset="0"/>
                </a:rPr>
                <a:t>-108</a:t>
              </a:r>
              <a:endParaRPr lang="en-US" sz="1400" dirty="0"/>
            </a:p>
          </p:txBody>
        </p:sp>
        <p:sp>
          <p:nvSpPr>
            <p:cNvPr id="349522" name="Line 338"/>
            <p:cNvSpPr>
              <a:spLocks noChangeShapeType="1"/>
            </p:cNvSpPr>
            <p:nvPr/>
          </p:nvSpPr>
          <p:spPr bwMode="auto">
            <a:xfrm flipH="1">
              <a:off x="4824" y="2410"/>
              <a:ext cx="44" cy="1"/>
            </a:xfrm>
            <a:prstGeom prst="line">
              <a:avLst/>
            </a:prstGeom>
            <a:noFill/>
            <a:ln w="0">
              <a:solidFill>
                <a:srgbClr val="000000"/>
              </a:solidFill>
              <a:round/>
              <a:headEnd/>
              <a:tailEnd/>
            </a:ln>
          </p:spPr>
          <p:txBody>
            <a:bodyPr/>
            <a:lstStyle/>
            <a:p>
              <a:endParaRPr lang="en-CA" dirty="0"/>
            </a:p>
          </p:txBody>
        </p:sp>
        <p:sp>
          <p:nvSpPr>
            <p:cNvPr id="349523" name="Line 339"/>
            <p:cNvSpPr>
              <a:spLocks noChangeShapeType="1"/>
            </p:cNvSpPr>
            <p:nvPr/>
          </p:nvSpPr>
          <p:spPr bwMode="auto">
            <a:xfrm>
              <a:off x="643" y="2410"/>
              <a:ext cx="44" cy="1"/>
            </a:xfrm>
            <a:prstGeom prst="line">
              <a:avLst/>
            </a:prstGeom>
            <a:noFill/>
            <a:ln w="0">
              <a:solidFill>
                <a:srgbClr val="000000"/>
              </a:solidFill>
              <a:round/>
              <a:headEnd/>
              <a:tailEnd/>
            </a:ln>
          </p:spPr>
          <p:txBody>
            <a:bodyPr/>
            <a:lstStyle/>
            <a:p>
              <a:endParaRPr lang="en-CA" dirty="0"/>
            </a:p>
          </p:txBody>
        </p:sp>
        <p:sp>
          <p:nvSpPr>
            <p:cNvPr id="349524" name="Rectangle 340"/>
            <p:cNvSpPr>
              <a:spLocks noChangeArrowheads="1"/>
            </p:cNvSpPr>
            <p:nvPr/>
          </p:nvSpPr>
          <p:spPr bwMode="auto">
            <a:xfrm>
              <a:off x="4895" y="2377"/>
              <a:ext cx="163" cy="136"/>
            </a:xfrm>
            <a:prstGeom prst="rect">
              <a:avLst/>
            </a:prstGeom>
            <a:noFill/>
            <a:ln w="9525">
              <a:noFill/>
              <a:miter lim="800000"/>
              <a:headEnd/>
              <a:tailEnd/>
            </a:ln>
          </p:spPr>
          <p:txBody>
            <a:bodyPr wrap="none" lIns="0" tIns="0" rIns="0" bIns="0">
              <a:spAutoFit/>
            </a:bodyPr>
            <a:lstStyle/>
            <a:p>
              <a:r>
                <a:rPr lang="en-US" sz="1400" dirty="0">
                  <a:solidFill>
                    <a:srgbClr val="000000"/>
                  </a:solidFill>
                  <a:latin typeface="Helvetica" pitchFamily="34" charset="0"/>
                </a:rPr>
                <a:t>-54</a:t>
              </a:r>
              <a:endParaRPr lang="en-US" sz="1400" dirty="0"/>
            </a:p>
          </p:txBody>
        </p:sp>
        <p:sp>
          <p:nvSpPr>
            <p:cNvPr id="349525" name="Line 341"/>
            <p:cNvSpPr>
              <a:spLocks noChangeShapeType="1"/>
            </p:cNvSpPr>
            <p:nvPr/>
          </p:nvSpPr>
          <p:spPr bwMode="auto">
            <a:xfrm flipH="1">
              <a:off x="4824" y="2233"/>
              <a:ext cx="44" cy="1"/>
            </a:xfrm>
            <a:prstGeom prst="line">
              <a:avLst/>
            </a:prstGeom>
            <a:noFill/>
            <a:ln w="0">
              <a:solidFill>
                <a:srgbClr val="000000"/>
              </a:solidFill>
              <a:round/>
              <a:headEnd/>
              <a:tailEnd/>
            </a:ln>
          </p:spPr>
          <p:txBody>
            <a:bodyPr/>
            <a:lstStyle/>
            <a:p>
              <a:endParaRPr lang="en-CA" dirty="0"/>
            </a:p>
          </p:txBody>
        </p:sp>
        <p:sp>
          <p:nvSpPr>
            <p:cNvPr id="349526" name="Line 342"/>
            <p:cNvSpPr>
              <a:spLocks noChangeShapeType="1"/>
            </p:cNvSpPr>
            <p:nvPr/>
          </p:nvSpPr>
          <p:spPr bwMode="auto">
            <a:xfrm>
              <a:off x="643" y="2233"/>
              <a:ext cx="44" cy="1"/>
            </a:xfrm>
            <a:prstGeom prst="line">
              <a:avLst/>
            </a:prstGeom>
            <a:noFill/>
            <a:ln w="0">
              <a:solidFill>
                <a:srgbClr val="000000"/>
              </a:solidFill>
              <a:round/>
              <a:headEnd/>
              <a:tailEnd/>
            </a:ln>
          </p:spPr>
          <p:txBody>
            <a:bodyPr/>
            <a:lstStyle/>
            <a:p>
              <a:endParaRPr lang="en-CA" dirty="0"/>
            </a:p>
          </p:txBody>
        </p:sp>
        <p:sp>
          <p:nvSpPr>
            <p:cNvPr id="349527" name="Rectangle 343"/>
            <p:cNvSpPr>
              <a:spLocks noChangeArrowheads="1"/>
            </p:cNvSpPr>
            <p:nvPr/>
          </p:nvSpPr>
          <p:spPr bwMode="auto">
            <a:xfrm>
              <a:off x="4895" y="2200"/>
              <a:ext cx="63" cy="136"/>
            </a:xfrm>
            <a:prstGeom prst="rect">
              <a:avLst/>
            </a:prstGeom>
            <a:noFill/>
            <a:ln w="9525">
              <a:noFill/>
              <a:miter lim="800000"/>
              <a:headEnd/>
              <a:tailEnd/>
            </a:ln>
          </p:spPr>
          <p:txBody>
            <a:bodyPr wrap="none" lIns="0" tIns="0" rIns="0" bIns="0">
              <a:spAutoFit/>
            </a:bodyPr>
            <a:lstStyle/>
            <a:p>
              <a:r>
                <a:rPr lang="en-US" sz="1400" dirty="0">
                  <a:solidFill>
                    <a:srgbClr val="000000"/>
                  </a:solidFill>
                  <a:latin typeface="Helvetica" pitchFamily="34" charset="0"/>
                </a:rPr>
                <a:t>0</a:t>
              </a:r>
              <a:endParaRPr lang="en-US" sz="1400" dirty="0"/>
            </a:p>
          </p:txBody>
        </p:sp>
        <p:sp>
          <p:nvSpPr>
            <p:cNvPr id="349528" name="Line 344"/>
            <p:cNvSpPr>
              <a:spLocks noChangeShapeType="1"/>
            </p:cNvSpPr>
            <p:nvPr/>
          </p:nvSpPr>
          <p:spPr bwMode="auto">
            <a:xfrm flipH="1">
              <a:off x="4824" y="2052"/>
              <a:ext cx="44" cy="1"/>
            </a:xfrm>
            <a:prstGeom prst="line">
              <a:avLst/>
            </a:prstGeom>
            <a:noFill/>
            <a:ln w="0">
              <a:solidFill>
                <a:srgbClr val="000000"/>
              </a:solidFill>
              <a:round/>
              <a:headEnd/>
              <a:tailEnd/>
            </a:ln>
          </p:spPr>
          <p:txBody>
            <a:bodyPr/>
            <a:lstStyle/>
            <a:p>
              <a:endParaRPr lang="en-CA" dirty="0"/>
            </a:p>
          </p:txBody>
        </p:sp>
        <p:sp>
          <p:nvSpPr>
            <p:cNvPr id="349529" name="Line 345"/>
            <p:cNvSpPr>
              <a:spLocks noChangeShapeType="1"/>
            </p:cNvSpPr>
            <p:nvPr/>
          </p:nvSpPr>
          <p:spPr bwMode="auto">
            <a:xfrm>
              <a:off x="643" y="2052"/>
              <a:ext cx="44" cy="1"/>
            </a:xfrm>
            <a:prstGeom prst="line">
              <a:avLst/>
            </a:prstGeom>
            <a:noFill/>
            <a:ln w="0">
              <a:solidFill>
                <a:srgbClr val="000000"/>
              </a:solidFill>
              <a:round/>
              <a:headEnd/>
              <a:tailEnd/>
            </a:ln>
          </p:spPr>
          <p:txBody>
            <a:bodyPr/>
            <a:lstStyle/>
            <a:p>
              <a:endParaRPr lang="en-CA" dirty="0"/>
            </a:p>
          </p:txBody>
        </p:sp>
        <p:sp>
          <p:nvSpPr>
            <p:cNvPr id="349530" name="Rectangle 346"/>
            <p:cNvSpPr>
              <a:spLocks noChangeArrowheads="1"/>
            </p:cNvSpPr>
            <p:nvPr/>
          </p:nvSpPr>
          <p:spPr bwMode="auto">
            <a:xfrm>
              <a:off x="4895" y="2019"/>
              <a:ext cx="125" cy="136"/>
            </a:xfrm>
            <a:prstGeom prst="rect">
              <a:avLst/>
            </a:prstGeom>
            <a:noFill/>
            <a:ln w="9525">
              <a:noFill/>
              <a:miter lim="800000"/>
              <a:headEnd/>
              <a:tailEnd/>
            </a:ln>
          </p:spPr>
          <p:txBody>
            <a:bodyPr wrap="none" lIns="0" tIns="0" rIns="0" bIns="0">
              <a:spAutoFit/>
            </a:bodyPr>
            <a:lstStyle/>
            <a:p>
              <a:r>
                <a:rPr lang="en-US" sz="1400" dirty="0">
                  <a:solidFill>
                    <a:srgbClr val="000000"/>
                  </a:solidFill>
                  <a:latin typeface="Helvetica" pitchFamily="34" charset="0"/>
                </a:rPr>
                <a:t>54</a:t>
              </a:r>
              <a:endParaRPr lang="en-US" sz="1400" dirty="0"/>
            </a:p>
          </p:txBody>
        </p:sp>
        <p:sp>
          <p:nvSpPr>
            <p:cNvPr id="349531" name="Line 347"/>
            <p:cNvSpPr>
              <a:spLocks noChangeShapeType="1"/>
            </p:cNvSpPr>
            <p:nvPr/>
          </p:nvSpPr>
          <p:spPr bwMode="auto">
            <a:xfrm flipH="1">
              <a:off x="4824" y="1876"/>
              <a:ext cx="44" cy="0"/>
            </a:xfrm>
            <a:prstGeom prst="line">
              <a:avLst/>
            </a:prstGeom>
            <a:noFill/>
            <a:ln w="0">
              <a:solidFill>
                <a:srgbClr val="000000"/>
              </a:solidFill>
              <a:round/>
              <a:headEnd/>
              <a:tailEnd/>
            </a:ln>
          </p:spPr>
          <p:txBody>
            <a:bodyPr/>
            <a:lstStyle/>
            <a:p>
              <a:endParaRPr lang="en-CA" dirty="0"/>
            </a:p>
          </p:txBody>
        </p:sp>
        <p:sp>
          <p:nvSpPr>
            <p:cNvPr id="349532" name="Line 348"/>
            <p:cNvSpPr>
              <a:spLocks noChangeShapeType="1"/>
            </p:cNvSpPr>
            <p:nvPr/>
          </p:nvSpPr>
          <p:spPr bwMode="auto">
            <a:xfrm>
              <a:off x="643" y="1876"/>
              <a:ext cx="44" cy="0"/>
            </a:xfrm>
            <a:prstGeom prst="line">
              <a:avLst/>
            </a:prstGeom>
            <a:noFill/>
            <a:ln w="0">
              <a:solidFill>
                <a:srgbClr val="000000"/>
              </a:solidFill>
              <a:round/>
              <a:headEnd/>
              <a:tailEnd/>
            </a:ln>
          </p:spPr>
          <p:txBody>
            <a:bodyPr/>
            <a:lstStyle/>
            <a:p>
              <a:endParaRPr lang="en-CA" dirty="0"/>
            </a:p>
          </p:txBody>
        </p:sp>
        <p:sp>
          <p:nvSpPr>
            <p:cNvPr id="349533" name="Rectangle 349"/>
            <p:cNvSpPr>
              <a:spLocks noChangeArrowheads="1"/>
            </p:cNvSpPr>
            <p:nvPr/>
          </p:nvSpPr>
          <p:spPr bwMode="auto">
            <a:xfrm>
              <a:off x="4895" y="1842"/>
              <a:ext cx="188" cy="136"/>
            </a:xfrm>
            <a:prstGeom prst="rect">
              <a:avLst/>
            </a:prstGeom>
            <a:noFill/>
            <a:ln w="9525">
              <a:noFill/>
              <a:miter lim="800000"/>
              <a:headEnd/>
              <a:tailEnd/>
            </a:ln>
          </p:spPr>
          <p:txBody>
            <a:bodyPr wrap="none" lIns="0" tIns="0" rIns="0" bIns="0">
              <a:spAutoFit/>
            </a:bodyPr>
            <a:lstStyle/>
            <a:p>
              <a:r>
                <a:rPr lang="en-US" sz="1400" dirty="0">
                  <a:solidFill>
                    <a:srgbClr val="000000"/>
                  </a:solidFill>
                  <a:latin typeface="Helvetica" pitchFamily="34" charset="0"/>
                </a:rPr>
                <a:t>108</a:t>
              </a:r>
              <a:endParaRPr lang="en-US" sz="1400" dirty="0"/>
            </a:p>
          </p:txBody>
        </p:sp>
        <p:sp>
          <p:nvSpPr>
            <p:cNvPr id="349534" name="Line 350"/>
            <p:cNvSpPr>
              <a:spLocks noChangeShapeType="1"/>
            </p:cNvSpPr>
            <p:nvPr/>
          </p:nvSpPr>
          <p:spPr bwMode="auto">
            <a:xfrm>
              <a:off x="643" y="1876"/>
              <a:ext cx="4225" cy="0"/>
            </a:xfrm>
            <a:prstGeom prst="line">
              <a:avLst/>
            </a:prstGeom>
            <a:noFill/>
            <a:ln w="0">
              <a:solidFill>
                <a:srgbClr val="000000"/>
              </a:solidFill>
              <a:round/>
              <a:headEnd/>
              <a:tailEnd/>
            </a:ln>
          </p:spPr>
          <p:txBody>
            <a:bodyPr/>
            <a:lstStyle/>
            <a:p>
              <a:endParaRPr lang="en-CA" dirty="0"/>
            </a:p>
          </p:txBody>
        </p:sp>
        <p:sp>
          <p:nvSpPr>
            <p:cNvPr id="349535" name="Freeform 351"/>
            <p:cNvSpPr>
              <a:spLocks/>
            </p:cNvSpPr>
            <p:nvPr/>
          </p:nvSpPr>
          <p:spPr bwMode="auto">
            <a:xfrm>
              <a:off x="643" y="1876"/>
              <a:ext cx="4225" cy="711"/>
            </a:xfrm>
            <a:custGeom>
              <a:avLst/>
              <a:gdLst/>
              <a:ahLst/>
              <a:cxnLst>
                <a:cxn ang="0">
                  <a:pos x="0" y="169"/>
                </a:cxn>
                <a:cxn ang="0">
                  <a:pos x="576" y="169"/>
                </a:cxn>
                <a:cxn ang="0">
                  <a:pos x="576" y="0"/>
                </a:cxn>
              </a:cxnLst>
              <a:rect l="0" t="0" r="r" b="b"/>
              <a:pathLst>
                <a:path w="576" h="169">
                  <a:moveTo>
                    <a:pt x="0" y="169"/>
                  </a:moveTo>
                  <a:lnTo>
                    <a:pt x="576" y="169"/>
                  </a:lnTo>
                  <a:lnTo>
                    <a:pt x="576" y="0"/>
                  </a:lnTo>
                </a:path>
              </a:pathLst>
            </a:custGeom>
            <a:noFill/>
            <a:ln w="0">
              <a:solidFill>
                <a:srgbClr val="000000"/>
              </a:solidFill>
              <a:prstDash val="solid"/>
              <a:round/>
              <a:headEnd/>
              <a:tailEnd/>
            </a:ln>
          </p:spPr>
          <p:txBody>
            <a:bodyPr/>
            <a:lstStyle/>
            <a:p>
              <a:endParaRPr lang="en-CA" dirty="0"/>
            </a:p>
          </p:txBody>
        </p:sp>
        <p:sp>
          <p:nvSpPr>
            <p:cNvPr id="349536" name="Line 352"/>
            <p:cNvSpPr>
              <a:spLocks noChangeShapeType="1"/>
            </p:cNvSpPr>
            <p:nvPr/>
          </p:nvSpPr>
          <p:spPr bwMode="auto">
            <a:xfrm flipV="1">
              <a:off x="643" y="1876"/>
              <a:ext cx="1" cy="711"/>
            </a:xfrm>
            <a:prstGeom prst="line">
              <a:avLst/>
            </a:prstGeom>
            <a:noFill/>
            <a:ln w="0">
              <a:solidFill>
                <a:srgbClr val="000000"/>
              </a:solidFill>
              <a:round/>
              <a:headEnd/>
              <a:tailEnd/>
            </a:ln>
          </p:spPr>
          <p:txBody>
            <a:bodyPr/>
            <a:lstStyle/>
            <a:p>
              <a:endParaRPr lang="en-CA" dirty="0"/>
            </a:p>
          </p:txBody>
        </p:sp>
        <p:sp>
          <p:nvSpPr>
            <p:cNvPr id="349537" name="Rectangle 353"/>
            <p:cNvSpPr>
              <a:spLocks noChangeArrowheads="1"/>
            </p:cNvSpPr>
            <p:nvPr/>
          </p:nvSpPr>
          <p:spPr bwMode="auto">
            <a:xfrm rot="16200000">
              <a:off x="5110" y="2086"/>
              <a:ext cx="513" cy="271"/>
            </a:xfrm>
            <a:prstGeom prst="rect">
              <a:avLst/>
            </a:prstGeom>
            <a:noFill/>
            <a:ln w="9525">
              <a:noFill/>
              <a:miter lim="800000"/>
              <a:headEnd/>
              <a:tailEnd/>
            </a:ln>
          </p:spPr>
          <p:txBody>
            <a:bodyPr wrap="none" lIns="0" tIns="0" rIns="0" bIns="0">
              <a:spAutoFit/>
            </a:bodyPr>
            <a:lstStyle/>
            <a:p>
              <a:r>
                <a:rPr lang="en-US" sz="1400" b="1" dirty="0">
                  <a:solidFill>
                    <a:srgbClr val="000000"/>
                  </a:solidFill>
                  <a:latin typeface="Helvetica" pitchFamily="34" charset="0"/>
                </a:rPr>
                <a:t>Actuator</a:t>
              </a:r>
            </a:p>
            <a:p>
              <a:r>
                <a:rPr lang="en-US" sz="1400" b="1" dirty="0">
                  <a:solidFill>
                    <a:srgbClr val="000000"/>
                  </a:solidFill>
                  <a:latin typeface="Helvetica" pitchFamily="34" charset="0"/>
                </a:rPr>
                <a:t>Setpoints</a:t>
              </a:r>
              <a:endParaRPr lang="en-US" b="1" dirty="0"/>
            </a:p>
          </p:txBody>
        </p:sp>
        <p:sp>
          <p:nvSpPr>
            <p:cNvPr id="349538" name="Rectangle 354"/>
            <p:cNvSpPr>
              <a:spLocks noChangeArrowheads="1"/>
            </p:cNvSpPr>
            <p:nvPr/>
          </p:nvSpPr>
          <p:spPr bwMode="auto">
            <a:xfrm>
              <a:off x="641" y="2889"/>
              <a:ext cx="4213" cy="727"/>
            </a:xfrm>
            <a:prstGeom prst="rect">
              <a:avLst/>
            </a:prstGeom>
            <a:solidFill>
              <a:srgbClr val="FFFFFF"/>
            </a:solidFill>
            <a:ln w="9525">
              <a:noFill/>
              <a:miter lim="800000"/>
              <a:headEnd/>
              <a:tailEnd/>
            </a:ln>
          </p:spPr>
          <p:txBody>
            <a:bodyPr/>
            <a:lstStyle/>
            <a:p>
              <a:endParaRPr lang="en-CA" dirty="0"/>
            </a:p>
          </p:txBody>
        </p:sp>
        <p:sp>
          <p:nvSpPr>
            <p:cNvPr id="349539" name="Rectangle 355"/>
            <p:cNvSpPr>
              <a:spLocks noChangeArrowheads="1"/>
            </p:cNvSpPr>
            <p:nvPr/>
          </p:nvSpPr>
          <p:spPr bwMode="auto">
            <a:xfrm>
              <a:off x="641" y="2889"/>
              <a:ext cx="4213" cy="727"/>
            </a:xfrm>
            <a:prstGeom prst="rect">
              <a:avLst/>
            </a:prstGeom>
            <a:noFill/>
            <a:ln w="0">
              <a:solidFill>
                <a:srgbClr val="FFFFFF"/>
              </a:solidFill>
              <a:miter lim="800000"/>
              <a:headEnd/>
              <a:tailEnd/>
            </a:ln>
          </p:spPr>
          <p:txBody>
            <a:bodyPr/>
            <a:lstStyle/>
            <a:p>
              <a:endParaRPr lang="en-CA" dirty="0"/>
            </a:p>
          </p:txBody>
        </p:sp>
        <p:sp>
          <p:nvSpPr>
            <p:cNvPr id="349540" name="Line 356"/>
            <p:cNvSpPr>
              <a:spLocks noChangeShapeType="1"/>
            </p:cNvSpPr>
            <p:nvPr/>
          </p:nvSpPr>
          <p:spPr bwMode="auto">
            <a:xfrm>
              <a:off x="641" y="2889"/>
              <a:ext cx="4213" cy="0"/>
            </a:xfrm>
            <a:prstGeom prst="line">
              <a:avLst/>
            </a:prstGeom>
            <a:noFill/>
            <a:ln w="0">
              <a:solidFill>
                <a:srgbClr val="000000"/>
              </a:solidFill>
              <a:round/>
              <a:headEnd/>
              <a:tailEnd/>
            </a:ln>
          </p:spPr>
          <p:txBody>
            <a:bodyPr/>
            <a:lstStyle/>
            <a:p>
              <a:endParaRPr lang="en-CA" dirty="0"/>
            </a:p>
          </p:txBody>
        </p:sp>
        <p:sp>
          <p:nvSpPr>
            <p:cNvPr id="349541" name="Freeform 357"/>
            <p:cNvSpPr>
              <a:spLocks/>
            </p:cNvSpPr>
            <p:nvPr/>
          </p:nvSpPr>
          <p:spPr bwMode="auto">
            <a:xfrm>
              <a:off x="641" y="2889"/>
              <a:ext cx="4213" cy="727"/>
            </a:xfrm>
            <a:custGeom>
              <a:avLst/>
              <a:gdLst/>
              <a:ahLst/>
              <a:cxnLst>
                <a:cxn ang="0">
                  <a:pos x="0" y="169"/>
                </a:cxn>
                <a:cxn ang="0">
                  <a:pos x="576" y="169"/>
                </a:cxn>
                <a:cxn ang="0">
                  <a:pos x="576" y="0"/>
                </a:cxn>
              </a:cxnLst>
              <a:rect l="0" t="0" r="r" b="b"/>
              <a:pathLst>
                <a:path w="576" h="169">
                  <a:moveTo>
                    <a:pt x="0" y="169"/>
                  </a:moveTo>
                  <a:lnTo>
                    <a:pt x="576" y="169"/>
                  </a:lnTo>
                  <a:lnTo>
                    <a:pt x="576" y="0"/>
                  </a:lnTo>
                </a:path>
              </a:pathLst>
            </a:custGeom>
            <a:noFill/>
            <a:ln w="0">
              <a:solidFill>
                <a:srgbClr val="000000"/>
              </a:solidFill>
              <a:prstDash val="solid"/>
              <a:round/>
              <a:headEnd/>
              <a:tailEnd/>
            </a:ln>
          </p:spPr>
          <p:txBody>
            <a:bodyPr/>
            <a:lstStyle/>
            <a:p>
              <a:endParaRPr lang="en-CA" dirty="0"/>
            </a:p>
          </p:txBody>
        </p:sp>
        <p:sp>
          <p:nvSpPr>
            <p:cNvPr id="349542" name="Line 358"/>
            <p:cNvSpPr>
              <a:spLocks noChangeShapeType="1"/>
            </p:cNvSpPr>
            <p:nvPr/>
          </p:nvSpPr>
          <p:spPr bwMode="auto">
            <a:xfrm flipV="1">
              <a:off x="641" y="2889"/>
              <a:ext cx="0" cy="727"/>
            </a:xfrm>
            <a:prstGeom prst="line">
              <a:avLst/>
            </a:prstGeom>
            <a:noFill/>
            <a:ln w="0">
              <a:solidFill>
                <a:srgbClr val="000000"/>
              </a:solidFill>
              <a:round/>
              <a:headEnd/>
              <a:tailEnd/>
            </a:ln>
          </p:spPr>
          <p:txBody>
            <a:bodyPr/>
            <a:lstStyle/>
            <a:p>
              <a:endParaRPr lang="en-CA" dirty="0"/>
            </a:p>
          </p:txBody>
        </p:sp>
        <p:sp>
          <p:nvSpPr>
            <p:cNvPr id="349543" name="Freeform 359"/>
            <p:cNvSpPr>
              <a:spLocks/>
            </p:cNvSpPr>
            <p:nvPr/>
          </p:nvSpPr>
          <p:spPr bwMode="auto">
            <a:xfrm>
              <a:off x="641" y="2889"/>
              <a:ext cx="4213" cy="727"/>
            </a:xfrm>
            <a:custGeom>
              <a:avLst/>
              <a:gdLst/>
              <a:ahLst/>
              <a:cxnLst>
                <a:cxn ang="0">
                  <a:pos x="0" y="169"/>
                </a:cxn>
                <a:cxn ang="0">
                  <a:pos x="576" y="169"/>
                </a:cxn>
                <a:cxn ang="0">
                  <a:pos x="576" y="0"/>
                </a:cxn>
              </a:cxnLst>
              <a:rect l="0" t="0" r="r" b="b"/>
              <a:pathLst>
                <a:path w="576" h="169">
                  <a:moveTo>
                    <a:pt x="0" y="169"/>
                  </a:moveTo>
                  <a:lnTo>
                    <a:pt x="576" y="169"/>
                  </a:lnTo>
                  <a:lnTo>
                    <a:pt x="576" y="0"/>
                  </a:lnTo>
                </a:path>
              </a:pathLst>
            </a:custGeom>
            <a:noFill/>
            <a:ln w="0">
              <a:solidFill>
                <a:srgbClr val="000000"/>
              </a:solidFill>
              <a:prstDash val="solid"/>
              <a:round/>
              <a:headEnd/>
              <a:tailEnd/>
            </a:ln>
          </p:spPr>
          <p:txBody>
            <a:bodyPr/>
            <a:lstStyle/>
            <a:p>
              <a:endParaRPr lang="en-CA" dirty="0"/>
            </a:p>
          </p:txBody>
        </p:sp>
        <p:sp>
          <p:nvSpPr>
            <p:cNvPr id="349544" name="Line 360"/>
            <p:cNvSpPr>
              <a:spLocks noChangeShapeType="1"/>
            </p:cNvSpPr>
            <p:nvPr/>
          </p:nvSpPr>
          <p:spPr bwMode="auto">
            <a:xfrm flipV="1">
              <a:off x="641" y="3589"/>
              <a:ext cx="0" cy="27"/>
            </a:xfrm>
            <a:prstGeom prst="line">
              <a:avLst/>
            </a:prstGeom>
            <a:noFill/>
            <a:ln w="0">
              <a:solidFill>
                <a:srgbClr val="000000"/>
              </a:solidFill>
              <a:round/>
              <a:headEnd/>
              <a:tailEnd/>
            </a:ln>
          </p:spPr>
          <p:txBody>
            <a:bodyPr/>
            <a:lstStyle/>
            <a:p>
              <a:endParaRPr lang="en-CA" dirty="0"/>
            </a:p>
          </p:txBody>
        </p:sp>
        <p:sp>
          <p:nvSpPr>
            <p:cNvPr id="349545" name="Line 361"/>
            <p:cNvSpPr>
              <a:spLocks noChangeShapeType="1"/>
            </p:cNvSpPr>
            <p:nvPr/>
          </p:nvSpPr>
          <p:spPr bwMode="auto">
            <a:xfrm>
              <a:off x="641" y="2889"/>
              <a:ext cx="0" cy="26"/>
            </a:xfrm>
            <a:prstGeom prst="line">
              <a:avLst/>
            </a:prstGeom>
            <a:noFill/>
            <a:ln w="0">
              <a:solidFill>
                <a:srgbClr val="000000"/>
              </a:solidFill>
              <a:round/>
              <a:headEnd/>
              <a:tailEnd/>
            </a:ln>
          </p:spPr>
          <p:txBody>
            <a:bodyPr/>
            <a:lstStyle/>
            <a:p>
              <a:endParaRPr lang="en-CA" dirty="0"/>
            </a:p>
          </p:txBody>
        </p:sp>
        <p:sp>
          <p:nvSpPr>
            <p:cNvPr id="349546" name="Line 362"/>
            <p:cNvSpPr>
              <a:spLocks noChangeShapeType="1"/>
            </p:cNvSpPr>
            <p:nvPr/>
          </p:nvSpPr>
          <p:spPr bwMode="auto">
            <a:xfrm flipV="1">
              <a:off x="1241" y="3589"/>
              <a:ext cx="1" cy="27"/>
            </a:xfrm>
            <a:prstGeom prst="line">
              <a:avLst/>
            </a:prstGeom>
            <a:noFill/>
            <a:ln w="0">
              <a:solidFill>
                <a:srgbClr val="000000"/>
              </a:solidFill>
              <a:round/>
              <a:headEnd/>
              <a:tailEnd/>
            </a:ln>
          </p:spPr>
          <p:txBody>
            <a:bodyPr/>
            <a:lstStyle/>
            <a:p>
              <a:endParaRPr lang="en-CA" dirty="0"/>
            </a:p>
          </p:txBody>
        </p:sp>
        <p:sp>
          <p:nvSpPr>
            <p:cNvPr id="349547" name="Line 363"/>
            <p:cNvSpPr>
              <a:spLocks noChangeShapeType="1"/>
            </p:cNvSpPr>
            <p:nvPr/>
          </p:nvSpPr>
          <p:spPr bwMode="auto">
            <a:xfrm>
              <a:off x="1241" y="2889"/>
              <a:ext cx="1" cy="26"/>
            </a:xfrm>
            <a:prstGeom prst="line">
              <a:avLst/>
            </a:prstGeom>
            <a:noFill/>
            <a:ln w="0">
              <a:solidFill>
                <a:srgbClr val="000000"/>
              </a:solidFill>
              <a:round/>
              <a:headEnd/>
              <a:tailEnd/>
            </a:ln>
          </p:spPr>
          <p:txBody>
            <a:bodyPr/>
            <a:lstStyle/>
            <a:p>
              <a:endParaRPr lang="en-CA" dirty="0"/>
            </a:p>
          </p:txBody>
        </p:sp>
        <p:sp>
          <p:nvSpPr>
            <p:cNvPr id="349548" name="Line 364"/>
            <p:cNvSpPr>
              <a:spLocks noChangeShapeType="1"/>
            </p:cNvSpPr>
            <p:nvPr/>
          </p:nvSpPr>
          <p:spPr bwMode="auto">
            <a:xfrm flipV="1">
              <a:off x="1840" y="3589"/>
              <a:ext cx="1" cy="27"/>
            </a:xfrm>
            <a:prstGeom prst="line">
              <a:avLst/>
            </a:prstGeom>
            <a:noFill/>
            <a:ln w="0">
              <a:solidFill>
                <a:srgbClr val="000000"/>
              </a:solidFill>
              <a:round/>
              <a:headEnd/>
              <a:tailEnd/>
            </a:ln>
          </p:spPr>
          <p:txBody>
            <a:bodyPr/>
            <a:lstStyle/>
            <a:p>
              <a:endParaRPr lang="en-CA" dirty="0"/>
            </a:p>
          </p:txBody>
        </p:sp>
        <p:sp>
          <p:nvSpPr>
            <p:cNvPr id="349549" name="Line 365"/>
            <p:cNvSpPr>
              <a:spLocks noChangeShapeType="1"/>
            </p:cNvSpPr>
            <p:nvPr/>
          </p:nvSpPr>
          <p:spPr bwMode="auto">
            <a:xfrm>
              <a:off x="1840" y="2889"/>
              <a:ext cx="1" cy="26"/>
            </a:xfrm>
            <a:prstGeom prst="line">
              <a:avLst/>
            </a:prstGeom>
            <a:noFill/>
            <a:ln w="0">
              <a:solidFill>
                <a:srgbClr val="000000"/>
              </a:solidFill>
              <a:round/>
              <a:headEnd/>
              <a:tailEnd/>
            </a:ln>
          </p:spPr>
          <p:txBody>
            <a:bodyPr/>
            <a:lstStyle/>
            <a:p>
              <a:endParaRPr lang="en-CA" dirty="0"/>
            </a:p>
          </p:txBody>
        </p:sp>
        <p:sp>
          <p:nvSpPr>
            <p:cNvPr id="349550" name="Line 366"/>
            <p:cNvSpPr>
              <a:spLocks noChangeShapeType="1"/>
            </p:cNvSpPr>
            <p:nvPr/>
          </p:nvSpPr>
          <p:spPr bwMode="auto">
            <a:xfrm flipV="1">
              <a:off x="2433" y="3589"/>
              <a:ext cx="1" cy="27"/>
            </a:xfrm>
            <a:prstGeom prst="line">
              <a:avLst/>
            </a:prstGeom>
            <a:noFill/>
            <a:ln w="0">
              <a:solidFill>
                <a:srgbClr val="000000"/>
              </a:solidFill>
              <a:round/>
              <a:headEnd/>
              <a:tailEnd/>
            </a:ln>
          </p:spPr>
          <p:txBody>
            <a:bodyPr/>
            <a:lstStyle/>
            <a:p>
              <a:endParaRPr lang="en-CA" dirty="0"/>
            </a:p>
          </p:txBody>
        </p:sp>
        <p:sp>
          <p:nvSpPr>
            <p:cNvPr id="349551" name="Line 367"/>
            <p:cNvSpPr>
              <a:spLocks noChangeShapeType="1"/>
            </p:cNvSpPr>
            <p:nvPr/>
          </p:nvSpPr>
          <p:spPr bwMode="auto">
            <a:xfrm>
              <a:off x="2433" y="2889"/>
              <a:ext cx="1" cy="26"/>
            </a:xfrm>
            <a:prstGeom prst="line">
              <a:avLst/>
            </a:prstGeom>
            <a:noFill/>
            <a:ln w="0">
              <a:solidFill>
                <a:srgbClr val="000000"/>
              </a:solidFill>
              <a:round/>
              <a:headEnd/>
              <a:tailEnd/>
            </a:ln>
          </p:spPr>
          <p:txBody>
            <a:bodyPr/>
            <a:lstStyle/>
            <a:p>
              <a:endParaRPr lang="en-CA" dirty="0"/>
            </a:p>
          </p:txBody>
        </p:sp>
        <p:sp>
          <p:nvSpPr>
            <p:cNvPr id="349552" name="Line 368"/>
            <p:cNvSpPr>
              <a:spLocks noChangeShapeType="1"/>
            </p:cNvSpPr>
            <p:nvPr/>
          </p:nvSpPr>
          <p:spPr bwMode="auto">
            <a:xfrm flipV="1">
              <a:off x="3034" y="3589"/>
              <a:ext cx="0" cy="27"/>
            </a:xfrm>
            <a:prstGeom prst="line">
              <a:avLst/>
            </a:prstGeom>
            <a:noFill/>
            <a:ln w="0">
              <a:solidFill>
                <a:srgbClr val="000000"/>
              </a:solidFill>
              <a:round/>
              <a:headEnd/>
              <a:tailEnd/>
            </a:ln>
          </p:spPr>
          <p:txBody>
            <a:bodyPr/>
            <a:lstStyle/>
            <a:p>
              <a:endParaRPr lang="en-CA" dirty="0"/>
            </a:p>
          </p:txBody>
        </p:sp>
        <p:sp>
          <p:nvSpPr>
            <p:cNvPr id="349553" name="Line 369"/>
            <p:cNvSpPr>
              <a:spLocks noChangeShapeType="1"/>
            </p:cNvSpPr>
            <p:nvPr/>
          </p:nvSpPr>
          <p:spPr bwMode="auto">
            <a:xfrm>
              <a:off x="3034" y="2889"/>
              <a:ext cx="0" cy="26"/>
            </a:xfrm>
            <a:prstGeom prst="line">
              <a:avLst/>
            </a:prstGeom>
            <a:noFill/>
            <a:ln w="0">
              <a:solidFill>
                <a:srgbClr val="000000"/>
              </a:solidFill>
              <a:round/>
              <a:headEnd/>
              <a:tailEnd/>
            </a:ln>
          </p:spPr>
          <p:txBody>
            <a:bodyPr/>
            <a:lstStyle/>
            <a:p>
              <a:endParaRPr lang="en-CA" dirty="0"/>
            </a:p>
          </p:txBody>
        </p:sp>
        <p:sp>
          <p:nvSpPr>
            <p:cNvPr id="349554" name="Line 370"/>
            <p:cNvSpPr>
              <a:spLocks noChangeShapeType="1"/>
            </p:cNvSpPr>
            <p:nvPr/>
          </p:nvSpPr>
          <p:spPr bwMode="auto">
            <a:xfrm flipV="1">
              <a:off x="3634" y="3589"/>
              <a:ext cx="1" cy="27"/>
            </a:xfrm>
            <a:prstGeom prst="line">
              <a:avLst/>
            </a:prstGeom>
            <a:noFill/>
            <a:ln w="0">
              <a:solidFill>
                <a:srgbClr val="000000"/>
              </a:solidFill>
              <a:round/>
              <a:headEnd/>
              <a:tailEnd/>
            </a:ln>
          </p:spPr>
          <p:txBody>
            <a:bodyPr/>
            <a:lstStyle/>
            <a:p>
              <a:endParaRPr lang="en-CA" dirty="0"/>
            </a:p>
          </p:txBody>
        </p:sp>
        <p:sp>
          <p:nvSpPr>
            <p:cNvPr id="349555" name="Line 371"/>
            <p:cNvSpPr>
              <a:spLocks noChangeShapeType="1"/>
            </p:cNvSpPr>
            <p:nvPr/>
          </p:nvSpPr>
          <p:spPr bwMode="auto">
            <a:xfrm>
              <a:off x="3634" y="2889"/>
              <a:ext cx="1" cy="26"/>
            </a:xfrm>
            <a:prstGeom prst="line">
              <a:avLst/>
            </a:prstGeom>
            <a:noFill/>
            <a:ln w="0">
              <a:solidFill>
                <a:srgbClr val="000000"/>
              </a:solidFill>
              <a:round/>
              <a:headEnd/>
              <a:tailEnd/>
            </a:ln>
          </p:spPr>
          <p:txBody>
            <a:bodyPr/>
            <a:lstStyle/>
            <a:p>
              <a:endParaRPr lang="en-CA" dirty="0"/>
            </a:p>
          </p:txBody>
        </p:sp>
        <p:sp>
          <p:nvSpPr>
            <p:cNvPr id="349556" name="Line 372"/>
            <p:cNvSpPr>
              <a:spLocks noChangeShapeType="1"/>
            </p:cNvSpPr>
            <p:nvPr/>
          </p:nvSpPr>
          <p:spPr bwMode="auto">
            <a:xfrm flipV="1">
              <a:off x="4233" y="3589"/>
              <a:ext cx="1" cy="27"/>
            </a:xfrm>
            <a:prstGeom prst="line">
              <a:avLst/>
            </a:prstGeom>
            <a:noFill/>
            <a:ln w="0">
              <a:solidFill>
                <a:srgbClr val="000000"/>
              </a:solidFill>
              <a:round/>
              <a:headEnd/>
              <a:tailEnd/>
            </a:ln>
          </p:spPr>
          <p:txBody>
            <a:bodyPr/>
            <a:lstStyle/>
            <a:p>
              <a:endParaRPr lang="en-CA" dirty="0"/>
            </a:p>
          </p:txBody>
        </p:sp>
        <p:sp>
          <p:nvSpPr>
            <p:cNvPr id="349557" name="Line 373"/>
            <p:cNvSpPr>
              <a:spLocks noChangeShapeType="1"/>
            </p:cNvSpPr>
            <p:nvPr/>
          </p:nvSpPr>
          <p:spPr bwMode="auto">
            <a:xfrm>
              <a:off x="4233" y="2889"/>
              <a:ext cx="1" cy="26"/>
            </a:xfrm>
            <a:prstGeom prst="line">
              <a:avLst/>
            </a:prstGeom>
            <a:noFill/>
            <a:ln w="0">
              <a:solidFill>
                <a:srgbClr val="000000"/>
              </a:solidFill>
              <a:round/>
              <a:headEnd/>
              <a:tailEnd/>
            </a:ln>
          </p:spPr>
          <p:txBody>
            <a:bodyPr/>
            <a:lstStyle/>
            <a:p>
              <a:endParaRPr lang="en-CA" dirty="0"/>
            </a:p>
          </p:txBody>
        </p:sp>
        <p:sp>
          <p:nvSpPr>
            <p:cNvPr id="349558" name="Line 374"/>
            <p:cNvSpPr>
              <a:spLocks noChangeShapeType="1"/>
            </p:cNvSpPr>
            <p:nvPr/>
          </p:nvSpPr>
          <p:spPr bwMode="auto">
            <a:xfrm flipV="1">
              <a:off x="4832" y="3589"/>
              <a:ext cx="1" cy="27"/>
            </a:xfrm>
            <a:prstGeom prst="line">
              <a:avLst/>
            </a:prstGeom>
            <a:noFill/>
            <a:ln w="0">
              <a:solidFill>
                <a:srgbClr val="000000"/>
              </a:solidFill>
              <a:round/>
              <a:headEnd/>
              <a:tailEnd/>
            </a:ln>
          </p:spPr>
          <p:txBody>
            <a:bodyPr/>
            <a:lstStyle/>
            <a:p>
              <a:endParaRPr lang="en-CA" dirty="0"/>
            </a:p>
          </p:txBody>
        </p:sp>
        <p:sp>
          <p:nvSpPr>
            <p:cNvPr id="349559" name="Line 375"/>
            <p:cNvSpPr>
              <a:spLocks noChangeShapeType="1"/>
            </p:cNvSpPr>
            <p:nvPr/>
          </p:nvSpPr>
          <p:spPr bwMode="auto">
            <a:xfrm>
              <a:off x="4832" y="2889"/>
              <a:ext cx="1" cy="26"/>
            </a:xfrm>
            <a:prstGeom prst="line">
              <a:avLst/>
            </a:prstGeom>
            <a:noFill/>
            <a:ln w="0">
              <a:solidFill>
                <a:srgbClr val="000000"/>
              </a:solidFill>
              <a:round/>
              <a:headEnd/>
              <a:tailEnd/>
            </a:ln>
          </p:spPr>
          <p:txBody>
            <a:bodyPr/>
            <a:lstStyle/>
            <a:p>
              <a:endParaRPr lang="en-CA" dirty="0"/>
            </a:p>
          </p:txBody>
        </p:sp>
        <p:sp>
          <p:nvSpPr>
            <p:cNvPr id="349560" name="Line 376"/>
            <p:cNvSpPr>
              <a:spLocks noChangeShapeType="1"/>
            </p:cNvSpPr>
            <p:nvPr/>
          </p:nvSpPr>
          <p:spPr bwMode="auto">
            <a:xfrm flipH="1">
              <a:off x="4812" y="3616"/>
              <a:ext cx="42" cy="0"/>
            </a:xfrm>
            <a:prstGeom prst="line">
              <a:avLst/>
            </a:prstGeom>
            <a:noFill/>
            <a:ln w="0">
              <a:solidFill>
                <a:srgbClr val="000000"/>
              </a:solidFill>
              <a:round/>
              <a:headEnd/>
              <a:tailEnd/>
            </a:ln>
          </p:spPr>
          <p:txBody>
            <a:bodyPr/>
            <a:lstStyle/>
            <a:p>
              <a:endParaRPr lang="en-CA" dirty="0"/>
            </a:p>
          </p:txBody>
        </p:sp>
        <p:sp>
          <p:nvSpPr>
            <p:cNvPr id="349561" name="Line 377"/>
            <p:cNvSpPr>
              <a:spLocks noChangeShapeType="1"/>
            </p:cNvSpPr>
            <p:nvPr/>
          </p:nvSpPr>
          <p:spPr bwMode="auto">
            <a:xfrm>
              <a:off x="641" y="3616"/>
              <a:ext cx="44" cy="0"/>
            </a:xfrm>
            <a:prstGeom prst="line">
              <a:avLst/>
            </a:prstGeom>
            <a:noFill/>
            <a:ln w="0">
              <a:solidFill>
                <a:srgbClr val="000000"/>
              </a:solidFill>
              <a:round/>
              <a:headEnd/>
              <a:tailEnd/>
            </a:ln>
          </p:spPr>
          <p:txBody>
            <a:bodyPr/>
            <a:lstStyle/>
            <a:p>
              <a:endParaRPr lang="en-CA" dirty="0"/>
            </a:p>
          </p:txBody>
        </p:sp>
        <p:sp>
          <p:nvSpPr>
            <p:cNvPr id="349562" name="Rectangle 378"/>
            <p:cNvSpPr>
              <a:spLocks noChangeArrowheads="1"/>
            </p:cNvSpPr>
            <p:nvPr/>
          </p:nvSpPr>
          <p:spPr bwMode="auto">
            <a:xfrm>
              <a:off x="4884" y="3581"/>
              <a:ext cx="209" cy="125"/>
            </a:xfrm>
            <a:prstGeom prst="rect">
              <a:avLst/>
            </a:prstGeom>
            <a:noFill/>
            <a:ln w="9525">
              <a:noFill/>
              <a:miter lim="800000"/>
              <a:headEnd/>
              <a:tailEnd/>
            </a:ln>
          </p:spPr>
          <p:txBody>
            <a:bodyPr wrap="none" lIns="0" tIns="0" rIns="0" bIns="0">
              <a:spAutoFit/>
            </a:bodyPr>
            <a:lstStyle/>
            <a:p>
              <a:r>
                <a:rPr lang="en-US" sz="1300" dirty="0">
                  <a:solidFill>
                    <a:srgbClr val="000000"/>
                  </a:solidFill>
                  <a:latin typeface="Helvetica" pitchFamily="34" charset="0"/>
                </a:rPr>
                <a:t>-108</a:t>
              </a:r>
              <a:endParaRPr lang="en-US" dirty="0"/>
            </a:p>
          </p:txBody>
        </p:sp>
        <p:sp>
          <p:nvSpPr>
            <p:cNvPr id="349563" name="Line 379"/>
            <p:cNvSpPr>
              <a:spLocks noChangeShapeType="1"/>
            </p:cNvSpPr>
            <p:nvPr/>
          </p:nvSpPr>
          <p:spPr bwMode="auto">
            <a:xfrm flipH="1">
              <a:off x="4812" y="3435"/>
              <a:ext cx="42" cy="0"/>
            </a:xfrm>
            <a:prstGeom prst="line">
              <a:avLst/>
            </a:prstGeom>
            <a:noFill/>
            <a:ln w="0">
              <a:solidFill>
                <a:srgbClr val="000000"/>
              </a:solidFill>
              <a:round/>
              <a:headEnd/>
              <a:tailEnd/>
            </a:ln>
          </p:spPr>
          <p:txBody>
            <a:bodyPr/>
            <a:lstStyle/>
            <a:p>
              <a:endParaRPr lang="en-CA" dirty="0"/>
            </a:p>
          </p:txBody>
        </p:sp>
        <p:sp>
          <p:nvSpPr>
            <p:cNvPr id="349564" name="Line 380"/>
            <p:cNvSpPr>
              <a:spLocks noChangeShapeType="1"/>
            </p:cNvSpPr>
            <p:nvPr/>
          </p:nvSpPr>
          <p:spPr bwMode="auto">
            <a:xfrm>
              <a:off x="641" y="3435"/>
              <a:ext cx="44" cy="0"/>
            </a:xfrm>
            <a:prstGeom prst="line">
              <a:avLst/>
            </a:prstGeom>
            <a:noFill/>
            <a:ln w="0">
              <a:solidFill>
                <a:srgbClr val="000000"/>
              </a:solidFill>
              <a:round/>
              <a:headEnd/>
              <a:tailEnd/>
            </a:ln>
          </p:spPr>
          <p:txBody>
            <a:bodyPr/>
            <a:lstStyle/>
            <a:p>
              <a:endParaRPr lang="en-CA" dirty="0"/>
            </a:p>
          </p:txBody>
        </p:sp>
        <p:sp>
          <p:nvSpPr>
            <p:cNvPr id="349565" name="Rectangle 381"/>
            <p:cNvSpPr>
              <a:spLocks noChangeArrowheads="1"/>
            </p:cNvSpPr>
            <p:nvPr/>
          </p:nvSpPr>
          <p:spPr bwMode="auto">
            <a:xfrm>
              <a:off x="4884" y="3400"/>
              <a:ext cx="151" cy="125"/>
            </a:xfrm>
            <a:prstGeom prst="rect">
              <a:avLst/>
            </a:prstGeom>
            <a:noFill/>
            <a:ln w="9525">
              <a:noFill/>
              <a:miter lim="800000"/>
              <a:headEnd/>
              <a:tailEnd/>
            </a:ln>
          </p:spPr>
          <p:txBody>
            <a:bodyPr wrap="none" lIns="0" tIns="0" rIns="0" bIns="0">
              <a:spAutoFit/>
            </a:bodyPr>
            <a:lstStyle/>
            <a:p>
              <a:r>
                <a:rPr lang="en-US" sz="1300" dirty="0">
                  <a:solidFill>
                    <a:srgbClr val="000000"/>
                  </a:solidFill>
                  <a:latin typeface="Helvetica" pitchFamily="34" charset="0"/>
                </a:rPr>
                <a:t>-54</a:t>
              </a:r>
              <a:endParaRPr lang="en-US" dirty="0"/>
            </a:p>
          </p:txBody>
        </p:sp>
        <p:sp>
          <p:nvSpPr>
            <p:cNvPr id="349566" name="Line 382"/>
            <p:cNvSpPr>
              <a:spLocks noChangeShapeType="1"/>
            </p:cNvSpPr>
            <p:nvPr/>
          </p:nvSpPr>
          <p:spPr bwMode="auto">
            <a:xfrm flipH="1">
              <a:off x="4812" y="3254"/>
              <a:ext cx="42" cy="1"/>
            </a:xfrm>
            <a:prstGeom prst="line">
              <a:avLst/>
            </a:prstGeom>
            <a:noFill/>
            <a:ln w="0">
              <a:solidFill>
                <a:srgbClr val="000000"/>
              </a:solidFill>
              <a:round/>
              <a:headEnd/>
              <a:tailEnd/>
            </a:ln>
          </p:spPr>
          <p:txBody>
            <a:bodyPr/>
            <a:lstStyle/>
            <a:p>
              <a:endParaRPr lang="en-CA" dirty="0"/>
            </a:p>
          </p:txBody>
        </p:sp>
        <p:sp>
          <p:nvSpPr>
            <p:cNvPr id="349567" name="Line 383"/>
            <p:cNvSpPr>
              <a:spLocks noChangeShapeType="1"/>
            </p:cNvSpPr>
            <p:nvPr/>
          </p:nvSpPr>
          <p:spPr bwMode="auto">
            <a:xfrm>
              <a:off x="641" y="3254"/>
              <a:ext cx="44" cy="1"/>
            </a:xfrm>
            <a:prstGeom prst="line">
              <a:avLst/>
            </a:prstGeom>
            <a:noFill/>
            <a:ln w="0">
              <a:solidFill>
                <a:srgbClr val="000000"/>
              </a:solidFill>
              <a:round/>
              <a:headEnd/>
              <a:tailEnd/>
            </a:ln>
          </p:spPr>
          <p:txBody>
            <a:bodyPr/>
            <a:lstStyle/>
            <a:p>
              <a:endParaRPr lang="en-CA" dirty="0"/>
            </a:p>
          </p:txBody>
        </p:sp>
        <p:sp>
          <p:nvSpPr>
            <p:cNvPr id="349568" name="Rectangle 384"/>
            <p:cNvSpPr>
              <a:spLocks noChangeArrowheads="1"/>
            </p:cNvSpPr>
            <p:nvPr/>
          </p:nvSpPr>
          <p:spPr bwMode="auto">
            <a:xfrm>
              <a:off x="4884" y="3220"/>
              <a:ext cx="58" cy="125"/>
            </a:xfrm>
            <a:prstGeom prst="rect">
              <a:avLst/>
            </a:prstGeom>
            <a:noFill/>
            <a:ln w="9525">
              <a:noFill/>
              <a:miter lim="800000"/>
              <a:headEnd/>
              <a:tailEnd/>
            </a:ln>
          </p:spPr>
          <p:txBody>
            <a:bodyPr wrap="none" lIns="0" tIns="0" rIns="0" bIns="0">
              <a:spAutoFit/>
            </a:bodyPr>
            <a:lstStyle/>
            <a:p>
              <a:r>
                <a:rPr lang="en-US" sz="1300" dirty="0">
                  <a:solidFill>
                    <a:srgbClr val="000000"/>
                  </a:solidFill>
                  <a:latin typeface="Helvetica" pitchFamily="34" charset="0"/>
                </a:rPr>
                <a:t>0</a:t>
              </a:r>
              <a:endParaRPr lang="en-US" dirty="0"/>
            </a:p>
          </p:txBody>
        </p:sp>
        <p:sp>
          <p:nvSpPr>
            <p:cNvPr id="349569" name="Line 385"/>
            <p:cNvSpPr>
              <a:spLocks noChangeShapeType="1"/>
            </p:cNvSpPr>
            <p:nvPr/>
          </p:nvSpPr>
          <p:spPr bwMode="auto">
            <a:xfrm flipH="1">
              <a:off x="4812" y="3069"/>
              <a:ext cx="42" cy="1"/>
            </a:xfrm>
            <a:prstGeom prst="line">
              <a:avLst/>
            </a:prstGeom>
            <a:noFill/>
            <a:ln w="0">
              <a:solidFill>
                <a:srgbClr val="000000"/>
              </a:solidFill>
              <a:round/>
              <a:headEnd/>
              <a:tailEnd/>
            </a:ln>
          </p:spPr>
          <p:txBody>
            <a:bodyPr/>
            <a:lstStyle/>
            <a:p>
              <a:endParaRPr lang="en-CA" dirty="0"/>
            </a:p>
          </p:txBody>
        </p:sp>
        <p:sp>
          <p:nvSpPr>
            <p:cNvPr id="349570" name="Line 386"/>
            <p:cNvSpPr>
              <a:spLocks noChangeShapeType="1"/>
            </p:cNvSpPr>
            <p:nvPr/>
          </p:nvSpPr>
          <p:spPr bwMode="auto">
            <a:xfrm>
              <a:off x="641" y="3069"/>
              <a:ext cx="44" cy="1"/>
            </a:xfrm>
            <a:prstGeom prst="line">
              <a:avLst/>
            </a:prstGeom>
            <a:noFill/>
            <a:ln w="0">
              <a:solidFill>
                <a:srgbClr val="000000"/>
              </a:solidFill>
              <a:round/>
              <a:headEnd/>
              <a:tailEnd/>
            </a:ln>
          </p:spPr>
          <p:txBody>
            <a:bodyPr/>
            <a:lstStyle/>
            <a:p>
              <a:endParaRPr lang="en-CA" dirty="0"/>
            </a:p>
          </p:txBody>
        </p:sp>
        <p:sp>
          <p:nvSpPr>
            <p:cNvPr id="349571" name="Rectangle 387"/>
            <p:cNvSpPr>
              <a:spLocks noChangeArrowheads="1"/>
            </p:cNvSpPr>
            <p:nvPr/>
          </p:nvSpPr>
          <p:spPr bwMode="auto">
            <a:xfrm>
              <a:off x="4884" y="3034"/>
              <a:ext cx="116" cy="125"/>
            </a:xfrm>
            <a:prstGeom prst="rect">
              <a:avLst/>
            </a:prstGeom>
            <a:noFill/>
            <a:ln w="9525">
              <a:noFill/>
              <a:miter lim="800000"/>
              <a:headEnd/>
              <a:tailEnd/>
            </a:ln>
          </p:spPr>
          <p:txBody>
            <a:bodyPr wrap="none" lIns="0" tIns="0" rIns="0" bIns="0">
              <a:spAutoFit/>
            </a:bodyPr>
            <a:lstStyle/>
            <a:p>
              <a:r>
                <a:rPr lang="en-US" sz="1300" dirty="0">
                  <a:solidFill>
                    <a:srgbClr val="000000"/>
                  </a:solidFill>
                  <a:latin typeface="Helvetica" pitchFamily="34" charset="0"/>
                </a:rPr>
                <a:t>54</a:t>
              </a:r>
              <a:endParaRPr lang="en-US" dirty="0"/>
            </a:p>
          </p:txBody>
        </p:sp>
        <p:sp>
          <p:nvSpPr>
            <p:cNvPr id="349572" name="Line 388"/>
            <p:cNvSpPr>
              <a:spLocks noChangeShapeType="1"/>
            </p:cNvSpPr>
            <p:nvPr/>
          </p:nvSpPr>
          <p:spPr bwMode="auto">
            <a:xfrm flipH="1">
              <a:off x="4812" y="2889"/>
              <a:ext cx="42" cy="0"/>
            </a:xfrm>
            <a:prstGeom prst="line">
              <a:avLst/>
            </a:prstGeom>
            <a:noFill/>
            <a:ln w="0">
              <a:solidFill>
                <a:srgbClr val="000000"/>
              </a:solidFill>
              <a:round/>
              <a:headEnd/>
              <a:tailEnd/>
            </a:ln>
          </p:spPr>
          <p:txBody>
            <a:bodyPr/>
            <a:lstStyle/>
            <a:p>
              <a:endParaRPr lang="en-CA" dirty="0"/>
            </a:p>
          </p:txBody>
        </p:sp>
        <p:sp>
          <p:nvSpPr>
            <p:cNvPr id="349573" name="Line 389"/>
            <p:cNvSpPr>
              <a:spLocks noChangeShapeType="1"/>
            </p:cNvSpPr>
            <p:nvPr/>
          </p:nvSpPr>
          <p:spPr bwMode="auto">
            <a:xfrm>
              <a:off x="641" y="2889"/>
              <a:ext cx="44" cy="0"/>
            </a:xfrm>
            <a:prstGeom prst="line">
              <a:avLst/>
            </a:prstGeom>
            <a:noFill/>
            <a:ln w="0">
              <a:solidFill>
                <a:srgbClr val="000000"/>
              </a:solidFill>
              <a:round/>
              <a:headEnd/>
              <a:tailEnd/>
            </a:ln>
          </p:spPr>
          <p:txBody>
            <a:bodyPr/>
            <a:lstStyle/>
            <a:p>
              <a:endParaRPr lang="en-CA" dirty="0"/>
            </a:p>
          </p:txBody>
        </p:sp>
        <p:sp>
          <p:nvSpPr>
            <p:cNvPr id="349574" name="Rectangle 390"/>
            <p:cNvSpPr>
              <a:spLocks noChangeArrowheads="1"/>
            </p:cNvSpPr>
            <p:nvPr/>
          </p:nvSpPr>
          <p:spPr bwMode="auto">
            <a:xfrm>
              <a:off x="4884" y="2855"/>
              <a:ext cx="174" cy="125"/>
            </a:xfrm>
            <a:prstGeom prst="rect">
              <a:avLst/>
            </a:prstGeom>
            <a:noFill/>
            <a:ln w="9525">
              <a:noFill/>
              <a:miter lim="800000"/>
              <a:headEnd/>
              <a:tailEnd/>
            </a:ln>
          </p:spPr>
          <p:txBody>
            <a:bodyPr wrap="none" lIns="0" tIns="0" rIns="0" bIns="0">
              <a:spAutoFit/>
            </a:bodyPr>
            <a:lstStyle/>
            <a:p>
              <a:r>
                <a:rPr lang="en-US" sz="1300" dirty="0">
                  <a:solidFill>
                    <a:srgbClr val="000000"/>
                  </a:solidFill>
                  <a:latin typeface="Helvetica" pitchFamily="34" charset="0"/>
                </a:rPr>
                <a:t>108</a:t>
              </a:r>
              <a:endParaRPr lang="en-US" dirty="0"/>
            </a:p>
          </p:txBody>
        </p:sp>
        <p:sp>
          <p:nvSpPr>
            <p:cNvPr id="349575" name="Line 391"/>
            <p:cNvSpPr>
              <a:spLocks noChangeShapeType="1"/>
            </p:cNvSpPr>
            <p:nvPr/>
          </p:nvSpPr>
          <p:spPr bwMode="auto">
            <a:xfrm>
              <a:off x="641" y="2889"/>
              <a:ext cx="4213" cy="0"/>
            </a:xfrm>
            <a:prstGeom prst="line">
              <a:avLst/>
            </a:prstGeom>
            <a:noFill/>
            <a:ln w="0">
              <a:solidFill>
                <a:srgbClr val="000000"/>
              </a:solidFill>
              <a:round/>
              <a:headEnd/>
              <a:tailEnd/>
            </a:ln>
          </p:spPr>
          <p:txBody>
            <a:bodyPr/>
            <a:lstStyle/>
            <a:p>
              <a:endParaRPr lang="en-CA" dirty="0"/>
            </a:p>
          </p:txBody>
        </p:sp>
        <p:sp>
          <p:nvSpPr>
            <p:cNvPr id="349576" name="Freeform 392"/>
            <p:cNvSpPr>
              <a:spLocks/>
            </p:cNvSpPr>
            <p:nvPr/>
          </p:nvSpPr>
          <p:spPr bwMode="auto">
            <a:xfrm>
              <a:off x="641" y="2889"/>
              <a:ext cx="4213" cy="727"/>
            </a:xfrm>
            <a:custGeom>
              <a:avLst/>
              <a:gdLst/>
              <a:ahLst/>
              <a:cxnLst>
                <a:cxn ang="0">
                  <a:pos x="0" y="169"/>
                </a:cxn>
                <a:cxn ang="0">
                  <a:pos x="576" y="169"/>
                </a:cxn>
                <a:cxn ang="0">
                  <a:pos x="576" y="0"/>
                </a:cxn>
              </a:cxnLst>
              <a:rect l="0" t="0" r="r" b="b"/>
              <a:pathLst>
                <a:path w="576" h="169">
                  <a:moveTo>
                    <a:pt x="0" y="169"/>
                  </a:moveTo>
                  <a:lnTo>
                    <a:pt x="576" y="169"/>
                  </a:lnTo>
                  <a:lnTo>
                    <a:pt x="576" y="0"/>
                  </a:lnTo>
                </a:path>
              </a:pathLst>
            </a:custGeom>
            <a:noFill/>
            <a:ln w="0">
              <a:solidFill>
                <a:srgbClr val="000000"/>
              </a:solidFill>
              <a:prstDash val="solid"/>
              <a:round/>
              <a:headEnd/>
              <a:tailEnd/>
            </a:ln>
          </p:spPr>
          <p:txBody>
            <a:bodyPr/>
            <a:lstStyle/>
            <a:p>
              <a:endParaRPr lang="en-CA" dirty="0"/>
            </a:p>
          </p:txBody>
        </p:sp>
        <p:sp>
          <p:nvSpPr>
            <p:cNvPr id="349577" name="Line 393"/>
            <p:cNvSpPr>
              <a:spLocks noChangeShapeType="1"/>
            </p:cNvSpPr>
            <p:nvPr/>
          </p:nvSpPr>
          <p:spPr bwMode="auto">
            <a:xfrm flipV="1">
              <a:off x="641" y="2889"/>
              <a:ext cx="0" cy="727"/>
            </a:xfrm>
            <a:prstGeom prst="line">
              <a:avLst/>
            </a:prstGeom>
            <a:noFill/>
            <a:ln w="0">
              <a:solidFill>
                <a:srgbClr val="000000"/>
              </a:solidFill>
              <a:round/>
              <a:headEnd/>
              <a:tailEnd/>
            </a:ln>
          </p:spPr>
          <p:txBody>
            <a:bodyPr/>
            <a:lstStyle/>
            <a:p>
              <a:endParaRPr lang="en-CA" dirty="0"/>
            </a:p>
          </p:txBody>
        </p:sp>
        <p:sp>
          <p:nvSpPr>
            <p:cNvPr id="349578" name="Freeform 394"/>
            <p:cNvSpPr>
              <a:spLocks/>
            </p:cNvSpPr>
            <p:nvPr/>
          </p:nvSpPr>
          <p:spPr bwMode="auto">
            <a:xfrm>
              <a:off x="641" y="2949"/>
              <a:ext cx="4184" cy="606"/>
            </a:xfrm>
            <a:custGeom>
              <a:avLst/>
              <a:gdLst/>
              <a:ahLst/>
              <a:cxnLst>
                <a:cxn ang="0">
                  <a:pos x="52" y="584"/>
                </a:cxn>
                <a:cxn ang="0">
                  <a:pos x="139" y="584"/>
                </a:cxn>
                <a:cxn ang="0">
                  <a:pos x="225" y="584"/>
                </a:cxn>
                <a:cxn ang="0">
                  <a:pos x="320" y="584"/>
                </a:cxn>
                <a:cxn ang="0">
                  <a:pos x="406" y="584"/>
                </a:cxn>
                <a:cxn ang="0">
                  <a:pos x="467" y="0"/>
                </a:cxn>
                <a:cxn ang="0">
                  <a:pos x="518" y="584"/>
                </a:cxn>
                <a:cxn ang="0">
                  <a:pos x="622" y="584"/>
                </a:cxn>
                <a:cxn ang="0">
                  <a:pos x="726" y="584"/>
                </a:cxn>
                <a:cxn ang="0">
                  <a:pos x="829" y="584"/>
                </a:cxn>
                <a:cxn ang="0">
                  <a:pos x="942" y="584"/>
                </a:cxn>
                <a:cxn ang="0">
                  <a:pos x="993" y="1160"/>
                </a:cxn>
                <a:cxn ang="0">
                  <a:pos x="1045" y="584"/>
                </a:cxn>
                <a:cxn ang="0">
                  <a:pos x="1149" y="584"/>
                </a:cxn>
                <a:cxn ang="0">
                  <a:pos x="1252" y="584"/>
                </a:cxn>
                <a:cxn ang="0">
                  <a:pos x="1365" y="584"/>
                </a:cxn>
                <a:cxn ang="0">
                  <a:pos x="1468" y="584"/>
                </a:cxn>
                <a:cxn ang="0">
                  <a:pos x="1520" y="1160"/>
                </a:cxn>
                <a:cxn ang="0">
                  <a:pos x="1572" y="584"/>
                </a:cxn>
                <a:cxn ang="0">
                  <a:pos x="1675" y="584"/>
                </a:cxn>
                <a:cxn ang="0">
                  <a:pos x="1788" y="584"/>
                </a:cxn>
                <a:cxn ang="0">
                  <a:pos x="1891" y="584"/>
                </a:cxn>
                <a:cxn ang="0">
                  <a:pos x="1995" y="584"/>
                </a:cxn>
                <a:cxn ang="0">
                  <a:pos x="2047" y="1160"/>
                </a:cxn>
                <a:cxn ang="0">
                  <a:pos x="2098" y="584"/>
                </a:cxn>
                <a:cxn ang="0">
                  <a:pos x="2211" y="584"/>
                </a:cxn>
                <a:cxn ang="0">
                  <a:pos x="2314" y="584"/>
                </a:cxn>
                <a:cxn ang="0">
                  <a:pos x="2418" y="584"/>
                </a:cxn>
                <a:cxn ang="0">
                  <a:pos x="2521" y="584"/>
                </a:cxn>
                <a:cxn ang="0">
                  <a:pos x="2573" y="0"/>
                </a:cxn>
                <a:cxn ang="0">
                  <a:pos x="2625" y="584"/>
                </a:cxn>
                <a:cxn ang="0">
                  <a:pos x="2737" y="584"/>
                </a:cxn>
                <a:cxn ang="0">
                  <a:pos x="2841" y="584"/>
                </a:cxn>
                <a:cxn ang="0">
                  <a:pos x="2944" y="584"/>
                </a:cxn>
                <a:cxn ang="0">
                  <a:pos x="3048" y="584"/>
                </a:cxn>
                <a:cxn ang="0">
                  <a:pos x="3109" y="1160"/>
                </a:cxn>
                <a:cxn ang="0">
                  <a:pos x="3160" y="584"/>
                </a:cxn>
                <a:cxn ang="0">
                  <a:pos x="3264" y="584"/>
                </a:cxn>
                <a:cxn ang="0">
                  <a:pos x="3368" y="584"/>
                </a:cxn>
                <a:cxn ang="0">
                  <a:pos x="3471" y="584"/>
                </a:cxn>
                <a:cxn ang="0">
                  <a:pos x="3583" y="584"/>
                </a:cxn>
                <a:cxn ang="0">
                  <a:pos x="3635" y="0"/>
                </a:cxn>
                <a:cxn ang="0">
                  <a:pos x="3687" y="584"/>
                </a:cxn>
                <a:cxn ang="0">
                  <a:pos x="3791" y="584"/>
                </a:cxn>
                <a:cxn ang="0">
                  <a:pos x="3894" y="584"/>
                </a:cxn>
                <a:cxn ang="0">
                  <a:pos x="4006" y="584"/>
                </a:cxn>
                <a:cxn ang="0">
                  <a:pos x="4110" y="584"/>
                </a:cxn>
                <a:cxn ang="0">
                  <a:pos x="4162" y="1160"/>
                </a:cxn>
                <a:cxn ang="0">
                  <a:pos x="4214" y="584"/>
                </a:cxn>
                <a:cxn ang="0">
                  <a:pos x="4317" y="584"/>
                </a:cxn>
                <a:cxn ang="0">
                  <a:pos x="4429" y="584"/>
                </a:cxn>
                <a:cxn ang="0">
                  <a:pos x="4533" y="584"/>
                </a:cxn>
                <a:cxn ang="0">
                  <a:pos x="4628" y="584"/>
                </a:cxn>
                <a:cxn ang="0">
                  <a:pos x="4671" y="0"/>
                </a:cxn>
                <a:cxn ang="0">
                  <a:pos x="4714" y="584"/>
                </a:cxn>
                <a:cxn ang="0">
                  <a:pos x="4801" y="584"/>
                </a:cxn>
                <a:cxn ang="0">
                  <a:pos x="4887" y="584"/>
                </a:cxn>
              </a:cxnLst>
              <a:rect l="0" t="0" r="r" b="b"/>
              <a:pathLst>
                <a:path w="4939" h="1160">
                  <a:moveTo>
                    <a:pt x="0" y="584"/>
                  </a:moveTo>
                  <a:lnTo>
                    <a:pt x="52" y="584"/>
                  </a:lnTo>
                  <a:lnTo>
                    <a:pt x="95" y="584"/>
                  </a:lnTo>
                  <a:lnTo>
                    <a:pt x="139" y="584"/>
                  </a:lnTo>
                  <a:lnTo>
                    <a:pt x="182" y="584"/>
                  </a:lnTo>
                  <a:lnTo>
                    <a:pt x="225" y="584"/>
                  </a:lnTo>
                  <a:lnTo>
                    <a:pt x="277" y="584"/>
                  </a:lnTo>
                  <a:lnTo>
                    <a:pt x="320" y="584"/>
                  </a:lnTo>
                  <a:lnTo>
                    <a:pt x="363" y="584"/>
                  </a:lnTo>
                  <a:lnTo>
                    <a:pt x="406" y="584"/>
                  </a:lnTo>
                  <a:lnTo>
                    <a:pt x="406" y="0"/>
                  </a:lnTo>
                  <a:lnTo>
                    <a:pt x="467" y="0"/>
                  </a:lnTo>
                  <a:lnTo>
                    <a:pt x="467" y="584"/>
                  </a:lnTo>
                  <a:lnTo>
                    <a:pt x="518" y="584"/>
                  </a:lnTo>
                  <a:lnTo>
                    <a:pt x="570" y="584"/>
                  </a:lnTo>
                  <a:lnTo>
                    <a:pt x="622" y="584"/>
                  </a:lnTo>
                  <a:lnTo>
                    <a:pt x="674" y="584"/>
                  </a:lnTo>
                  <a:lnTo>
                    <a:pt x="726" y="584"/>
                  </a:lnTo>
                  <a:lnTo>
                    <a:pt x="777" y="584"/>
                  </a:lnTo>
                  <a:lnTo>
                    <a:pt x="829" y="584"/>
                  </a:lnTo>
                  <a:lnTo>
                    <a:pt x="881" y="584"/>
                  </a:lnTo>
                  <a:lnTo>
                    <a:pt x="942" y="584"/>
                  </a:lnTo>
                  <a:lnTo>
                    <a:pt x="942" y="1160"/>
                  </a:lnTo>
                  <a:lnTo>
                    <a:pt x="993" y="1160"/>
                  </a:lnTo>
                  <a:lnTo>
                    <a:pt x="993" y="584"/>
                  </a:lnTo>
                  <a:lnTo>
                    <a:pt x="1045" y="584"/>
                  </a:lnTo>
                  <a:lnTo>
                    <a:pt x="1097" y="584"/>
                  </a:lnTo>
                  <a:lnTo>
                    <a:pt x="1149" y="584"/>
                  </a:lnTo>
                  <a:lnTo>
                    <a:pt x="1201" y="584"/>
                  </a:lnTo>
                  <a:lnTo>
                    <a:pt x="1252" y="584"/>
                  </a:lnTo>
                  <a:lnTo>
                    <a:pt x="1304" y="584"/>
                  </a:lnTo>
                  <a:lnTo>
                    <a:pt x="1365" y="584"/>
                  </a:lnTo>
                  <a:lnTo>
                    <a:pt x="1416" y="584"/>
                  </a:lnTo>
                  <a:lnTo>
                    <a:pt x="1468" y="584"/>
                  </a:lnTo>
                  <a:lnTo>
                    <a:pt x="1468" y="1160"/>
                  </a:lnTo>
                  <a:lnTo>
                    <a:pt x="1520" y="1160"/>
                  </a:lnTo>
                  <a:lnTo>
                    <a:pt x="1520" y="584"/>
                  </a:lnTo>
                  <a:lnTo>
                    <a:pt x="1572" y="584"/>
                  </a:lnTo>
                  <a:lnTo>
                    <a:pt x="1624" y="584"/>
                  </a:lnTo>
                  <a:lnTo>
                    <a:pt x="1675" y="584"/>
                  </a:lnTo>
                  <a:lnTo>
                    <a:pt x="1727" y="584"/>
                  </a:lnTo>
                  <a:lnTo>
                    <a:pt x="1788" y="584"/>
                  </a:lnTo>
                  <a:lnTo>
                    <a:pt x="1839" y="584"/>
                  </a:lnTo>
                  <a:lnTo>
                    <a:pt x="1891" y="584"/>
                  </a:lnTo>
                  <a:lnTo>
                    <a:pt x="1943" y="584"/>
                  </a:lnTo>
                  <a:lnTo>
                    <a:pt x="1995" y="584"/>
                  </a:lnTo>
                  <a:lnTo>
                    <a:pt x="1995" y="1160"/>
                  </a:lnTo>
                  <a:lnTo>
                    <a:pt x="2047" y="1160"/>
                  </a:lnTo>
                  <a:lnTo>
                    <a:pt x="2047" y="584"/>
                  </a:lnTo>
                  <a:lnTo>
                    <a:pt x="2098" y="584"/>
                  </a:lnTo>
                  <a:lnTo>
                    <a:pt x="2150" y="584"/>
                  </a:lnTo>
                  <a:lnTo>
                    <a:pt x="2211" y="584"/>
                  </a:lnTo>
                  <a:lnTo>
                    <a:pt x="2262" y="584"/>
                  </a:lnTo>
                  <a:lnTo>
                    <a:pt x="2314" y="584"/>
                  </a:lnTo>
                  <a:lnTo>
                    <a:pt x="2366" y="584"/>
                  </a:lnTo>
                  <a:lnTo>
                    <a:pt x="2418" y="584"/>
                  </a:lnTo>
                  <a:lnTo>
                    <a:pt x="2470" y="584"/>
                  </a:lnTo>
                  <a:lnTo>
                    <a:pt x="2521" y="584"/>
                  </a:lnTo>
                  <a:lnTo>
                    <a:pt x="2521" y="0"/>
                  </a:lnTo>
                  <a:lnTo>
                    <a:pt x="2573" y="0"/>
                  </a:lnTo>
                  <a:lnTo>
                    <a:pt x="2573" y="584"/>
                  </a:lnTo>
                  <a:lnTo>
                    <a:pt x="2625" y="584"/>
                  </a:lnTo>
                  <a:lnTo>
                    <a:pt x="2685" y="584"/>
                  </a:lnTo>
                  <a:lnTo>
                    <a:pt x="2737" y="584"/>
                  </a:lnTo>
                  <a:lnTo>
                    <a:pt x="2789" y="584"/>
                  </a:lnTo>
                  <a:lnTo>
                    <a:pt x="2841" y="584"/>
                  </a:lnTo>
                  <a:lnTo>
                    <a:pt x="2893" y="584"/>
                  </a:lnTo>
                  <a:lnTo>
                    <a:pt x="2944" y="584"/>
                  </a:lnTo>
                  <a:lnTo>
                    <a:pt x="2996" y="584"/>
                  </a:lnTo>
                  <a:lnTo>
                    <a:pt x="3048" y="584"/>
                  </a:lnTo>
                  <a:lnTo>
                    <a:pt x="3048" y="1160"/>
                  </a:lnTo>
                  <a:lnTo>
                    <a:pt x="3109" y="1160"/>
                  </a:lnTo>
                  <a:lnTo>
                    <a:pt x="3109" y="584"/>
                  </a:lnTo>
                  <a:lnTo>
                    <a:pt x="3160" y="584"/>
                  </a:lnTo>
                  <a:lnTo>
                    <a:pt x="3212" y="584"/>
                  </a:lnTo>
                  <a:lnTo>
                    <a:pt x="3264" y="584"/>
                  </a:lnTo>
                  <a:lnTo>
                    <a:pt x="3316" y="584"/>
                  </a:lnTo>
                  <a:lnTo>
                    <a:pt x="3368" y="584"/>
                  </a:lnTo>
                  <a:lnTo>
                    <a:pt x="3419" y="584"/>
                  </a:lnTo>
                  <a:lnTo>
                    <a:pt x="3471" y="584"/>
                  </a:lnTo>
                  <a:lnTo>
                    <a:pt x="3532" y="584"/>
                  </a:lnTo>
                  <a:lnTo>
                    <a:pt x="3583" y="584"/>
                  </a:lnTo>
                  <a:lnTo>
                    <a:pt x="3583" y="0"/>
                  </a:lnTo>
                  <a:lnTo>
                    <a:pt x="3635" y="0"/>
                  </a:lnTo>
                  <a:lnTo>
                    <a:pt x="3635" y="584"/>
                  </a:lnTo>
                  <a:lnTo>
                    <a:pt x="3687" y="584"/>
                  </a:lnTo>
                  <a:lnTo>
                    <a:pt x="3739" y="584"/>
                  </a:lnTo>
                  <a:lnTo>
                    <a:pt x="3791" y="584"/>
                  </a:lnTo>
                  <a:lnTo>
                    <a:pt x="3842" y="584"/>
                  </a:lnTo>
                  <a:lnTo>
                    <a:pt x="3894" y="584"/>
                  </a:lnTo>
                  <a:lnTo>
                    <a:pt x="3955" y="584"/>
                  </a:lnTo>
                  <a:lnTo>
                    <a:pt x="4006" y="584"/>
                  </a:lnTo>
                  <a:lnTo>
                    <a:pt x="4058" y="584"/>
                  </a:lnTo>
                  <a:lnTo>
                    <a:pt x="4110" y="584"/>
                  </a:lnTo>
                  <a:lnTo>
                    <a:pt x="4110" y="1160"/>
                  </a:lnTo>
                  <a:lnTo>
                    <a:pt x="4162" y="1160"/>
                  </a:lnTo>
                  <a:lnTo>
                    <a:pt x="4162" y="584"/>
                  </a:lnTo>
                  <a:lnTo>
                    <a:pt x="4214" y="584"/>
                  </a:lnTo>
                  <a:lnTo>
                    <a:pt x="4265" y="584"/>
                  </a:lnTo>
                  <a:lnTo>
                    <a:pt x="4317" y="584"/>
                  </a:lnTo>
                  <a:lnTo>
                    <a:pt x="4369" y="584"/>
                  </a:lnTo>
                  <a:lnTo>
                    <a:pt x="4429" y="584"/>
                  </a:lnTo>
                  <a:lnTo>
                    <a:pt x="4481" y="584"/>
                  </a:lnTo>
                  <a:lnTo>
                    <a:pt x="4533" y="584"/>
                  </a:lnTo>
                  <a:lnTo>
                    <a:pt x="4576" y="584"/>
                  </a:lnTo>
                  <a:lnTo>
                    <a:pt x="4628" y="584"/>
                  </a:lnTo>
                  <a:lnTo>
                    <a:pt x="4628" y="0"/>
                  </a:lnTo>
                  <a:lnTo>
                    <a:pt x="4671" y="0"/>
                  </a:lnTo>
                  <a:lnTo>
                    <a:pt x="4671" y="584"/>
                  </a:lnTo>
                  <a:lnTo>
                    <a:pt x="4714" y="584"/>
                  </a:lnTo>
                  <a:lnTo>
                    <a:pt x="4758" y="584"/>
                  </a:lnTo>
                  <a:lnTo>
                    <a:pt x="4801" y="584"/>
                  </a:lnTo>
                  <a:lnTo>
                    <a:pt x="4844" y="584"/>
                  </a:lnTo>
                  <a:lnTo>
                    <a:pt x="4887" y="584"/>
                  </a:lnTo>
                  <a:lnTo>
                    <a:pt x="4939" y="584"/>
                  </a:lnTo>
                </a:path>
              </a:pathLst>
            </a:custGeom>
            <a:noFill/>
            <a:ln w="0">
              <a:solidFill>
                <a:srgbClr val="FF0000"/>
              </a:solidFill>
              <a:prstDash val="solid"/>
              <a:round/>
              <a:headEnd/>
              <a:tailEnd/>
            </a:ln>
          </p:spPr>
          <p:txBody>
            <a:bodyPr/>
            <a:lstStyle/>
            <a:p>
              <a:endParaRPr lang="en-CA" dirty="0"/>
            </a:p>
          </p:txBody>
        </p:sp>
        <p:sp>
          <p:nvSpPr>
            <p:cNvPr id="349579" name="Line 395"/>
            <p:cNvSpPr>
              <a:spLocks noChangeShapeType="1"/>
            </p:cNvSpPr>
            <p:nvPr/>
          </p:nvSpPr>
          <p:spPr bwMode="auto">
            <a:xfrm flipV="1">
              <a:off x="641" y="3237"/>
              <a:ext cx="0" cy="31"/>
            </a:xfrm>
            <a:prstGeom prst="line">
              <a:avLst/>
            </a:prstGeom>
            <a:noFill/>
            <a:ln w="0">
              <a:solidFill>
                <a:srgbClr val="FF0000"/>
              </a:solidFill>
              <a:round/>
              <a:headEnd/>
              <a:tailEnd/>
            </a:ln>
          </p:spPr>
          <p:txBody>
            <a:bodyPr/>
            <a:lstStyle/>
            <a:p>
              <a:endParaRPr lang="en-CA" dirty="0"/>
            </a:p>
          </p:txBody>
        </p:sp>
        <p:sp>
          <p:nvSpPr>
            <p:cNvPr id="349580" name="Line 396"/>
            <p:cNvSpPr>
              <a:spLocks noChangeShapeType="1"/>
            </p:cNvSpPr>
            <p:nvPr/>
          </p:nvSpPr>
          <p:spPr bwMode="auto">
            <a:xfrm flipV="1">
              <a:off x="685" y="3237"/>
              <a:ext cx="1" cy="31"/>
            </a:xfrm>
            <a:prstGeom prst="line">
              <a:avLst/>
            </a:prstGeom>
            <a:noFill/>
            <a:ln w="0">
              <a:solidFill>
                <a:srgbClr val="FF0000"/>
              </a:solidFill>
              <a:round/>
              <a:headEnd/>
              <a:tailEnd/>
            </a:ln>
          </p:spPr>
          <p:txBody>
            <a:bodyPr/>
            <a:lstStyle/>
            <a:p>
              <a:endParaRPr lang="en-CA" dirty="0"/>
            </a:p>
          </p:txBody>
        </p:sp>
        <p:sp>
          <p:nvSpPr>
            <p:cNvPr id="349581" name="Line 397"/>
            <p:cNvSpPr>
              <a:spLocks noChangeShapeType="1"/>
            </p:cNvSpPr>
            <p:nvPr/>
          </p:nvSpPr>
          <p:spPr bwMode="auto">
            <a:xfrm flipV="1">
              <a:off x="722" y="3237"/>
              <a:ext cx="0" cy="31"/>
            </a:xfrm>
            <a:prstGeom prst="line">
              <a:avLst/>
            </a:prstGeom>
            <a:noFill/>
            <a:ln w="0">
              <a:solidFill>
                <a:srgbClr val="FF0000"/>
              </a:solidFill>
              <a:round/>
              <a:headEnd/>
              <a:tailEnd/>
            </a:ln>
          </p:spPr>
          <p:txBody>
            <a:bodyPr/>
            <a:lstStyle/>
            <a:p>
              <a:endParaRPr lang="en-CA" dirty="0"/>
            </a:p>
          </p:txBody>
        </p:sp>
        <p:sp>
          <p:nvSpPr>
            <p:cNvPr id="349582" name="Line 398"/>
            <p:cNvSpPr>
              <a:spLocks noChangeShapeType="1"/>
            </p:cNvSpPr>
            <p:nvPr/>
          </p:nvSpPr>
          <p:spPr bwMode="auto">
            <a:xfrm flipV="1">
              <a:off x="759" y="3237"/>
              <a:ext cx="1" cy="31"/>
            </a:xfrm>
            <a:prstGeom prst="line">
              <a:avLst/>
            </a:prstGeom>
            <a:noFill/>
            <a:ln w="0">
              <a:solidFill>
                <a:srgbClr val="FF0000"/>
              </a:solidFill>
              <a:round/>
              <a:headEnd/>
              <a:tailEnd/>
            </a:ln>
          </p:spPr>
          <p:txBody>
            <a:bodyPr/>
            <a:lstStyle/>
            <a:p>
              <a:endParaRPr lang="en-CA" dirty="0"/>
            </a:p>
          </p:txBody>
        </p:sp>
        <p:sp>
          <p:nvSpPr>
            <p:cNvPr id="349583" name="Line 399"/>
            <p:cNvSpPr>
              <a:spLocks noChangeShapeType="1"/>
            </p:cNvSpPr>
            <p:nvPr/>
          </p:nvSpPr>
          <p:spPr bwMode="auto">
            <a:xfrm flipV="1">
              <a:off x="795" y="3237"/>
              <a:ext cx="0" cy="31"/>
            </a:xfrm>
            <a:prstGeom prst="line">
              <a:avLst/>
            </a:prstGeom>
            <a:noFill/>
            <a:ln w="0">
              <a:solidFill>
                <a:srgbClr val="FF0000"/>
              </a:solidFill>
              <a:round/>
              <a:headEnd/>
              <a:tailEnd/>
            </a:ln>
          </p:spPr>
          <p:txBody>
            <a:bodyPr/>
            <a:lstStyle/>
            <a:p>
              <a:endParaRPr lang="en-CA" dirty="0"/>
            </a:p>
          </p:txBody>
        </p:sp>
        <p:sp>
          <p:nvSpPr>
            <p:cNvPr id="349584" name="Line 400"/>
            <p:cNvSpPr>
              <a:spLocks noChangeShapeType="1"/>
            </p:cNvSpPr>
            <p:nvPr/>
          </p:nvSpPr>
          <p:spPr bwMode="auto">
            <a:xfrm flipV="1">
              <a:off x="831" y="3237"/>
              <a:ext cx="1" cy="31"/>
            </a:xfrm>
            <a:prstGeom prst="line">
              <a:avLst/>
            </a:prstGeom>
            <a:noFill/>
            <a:ln w="0">
              <a:solidFill>
                <a:srgbClr val="FF0000"/>
              </a:solidFill>
              <a:round/>
              <a:headEnd/>
              <a:tailEnd/>
            </a:ln>
          </p:spPr>
          <p:txBody>
            <a:bodyPr/>
            <a:lstStyle/>
            <a:p>
              <a:endParaRPr lang="en-CA" dirty="0"/>
            </a:p>
          </p:txBody>
        </p:sp>
        <p:sp>
          <p:nvSpPr>
            <p:cNvPr id="349585" name="Line 401"/>
            <p:cNvSpPr>
              <a:spLocks noChangeShapeType="1"/>
            </p:cNvSpPr>
            <p:nvPr/>
          </p:nvSpPr>
          <p:spPr bwMode="auto">
            <a:xfrm flipV="1">
              <a:off x="875" y="3237"/>
              <a:ext cx="1" cy="31"/>
            </a:xfrm>
            <a:prstGeom prst="line">
              <a:avLst/>
            </a:prstGeom>
            <a:noFill/>
            <a:ln w="0">
              <a:solidFill>
                <a:srgbClr val="FF0000"/>
              </a:solidFill>
              <a:round/>
              <a:headEnd/>
              <a:tailEnd/>
            </a:ln>
          </p:spPr>
          <p:txBody>
            <a:bodyPr/>
            <a:lstStyle/>
            <a:p>
              <a:endParaRPr lang="en-CA" dirty="0"/>
            </a:p>
          </p:txBody>
        </p:sp>
        <p:sp>
          <p:nvSpPr>
            <p:cNvPr id="349586" name="Line 402"/>
            <p:cNvSpPr>
              <a:spLocks noChangeShapeType="1"/>
            </p:cNvSpPr>
            <p:nvPr/>
          </p:nvSpPr>
          <p:spPr bwMode="auto">
            <a:xfrm flipV="1">
              <a:off x="912" y="3237"/>
              <a:ext cx="1" cy="31"/>
            </a:xfrm>
            <a:prstGeom prst="line">
              <a:avLst/>
            </a:prstGeom>
            <a:noFill/>
            <a:ln w="0">
              <a:solidFill>
                <a:srgbClr val="FF0000"/>
              </a:solidFill>
              <a:round/>
              <a:headEnd/>
              <a:tailEnd/>
            </a:ln>
          </p:spPr>
          <p:txBody>
            <a:bodyPr/>
            <a:lstStyle/>
            <a:p>
              <a:endParaRPr lang="en-CA" dirty="0"/>
            </a:p>
          </p:txBody>
        </p:sp>
        <p:sp>
          <p:nvSpPr>
            <p:cNvPr id="349587" name="Line 403"/>
            <p:cNvSpPr>
              <a:spLocks noChangeShapeType="1"/>
            </p:cNvSpPr>
            <p:nvPr/>
          </p:nvSpPr>
          <p:spPr bwMode="auto">
            <a:xfrm flipV="1">
              <a:off x="949" y="3237"/>
              <a:ext cx="0" cy="31"/>
            </a:xfrm>
            <a:prstGeom prst="line">
              <a:avLst/>
            </a:prstGeom>
            <a:noFill/>
            <a:ln w="0">
              <a:solidFill>
                <a:srgbClr val="FF0000"/>
              </a:solidFill>
              <a:round/>
              <a:headEnd/>
              <a:tailEnd/>
            </a:ln>
          </p:spPr>
          <p:txBody>
            <a:bodyPr/>
            <a:lstStyle/>
            <a:p>
              <a:endParaRPr lang="en-CA" dirty="0"/>
            </a:p>
          </p:txBody>
        </p:sp>
        <p:sp>
          <p:nvSpPr>
            <p:cNvPr id="349588" name="Line 404"/>
            <p:cNvSpPr>
              <a:spLocks noChangeShapeType="1"/>
            </p:cNvSpPr>
            <p:nvPr/>
          </p:nvSpPr>
          <p:spPr bwMode="auto">
            <a:xfrm flipV="1">
              <a:off x="985" y="3237"/>
              <a:ext cx="1" cy="31"/>
            </a:xfrm>
            <a:prstGeom prst="line">
              <a:avLst/>
            </a:prstGeom>
            <a:noFill/>
            <a:ln w="0">
              <a:solidFill>
                <a:srgbClr val="FF0000"/>
              </a:solidFill>
              <a:round/>
              <a:headEnd/>
              <a:tailEnd/>
            </a:ln>
          </p:spPr>
          <p:txBody>
            <a:bodyPr/>
            <a:lstStyle/>
            <a:p>
              <a:endParaRPr lang="en-CA" dirty="0"/>
            </a:p>
          </p:txBody>
        </p:sp>
        <p:sp>
          <p:nvSpPr>
            <p:cNvPr id="349589" name="Line 405"/>
            <p:cNvSpPr>
              <a:spLocks noChangeShapeType="1"/>
            </p:cNvSpPr>
            <p:nvPr/>
          </p:nvSpPr>
          <p:spPr bwMode="auto">
            <a:xfrm flipV="1">
              <a:off x="1036" y="3237"/>
              <a:ext cx="1" cy="31"/>
            </a:xfrm>
            <a:prstGeom prst="line">
              <a:avLst/>
            </a:prstGeom>
            <a:noFill/>
            <a:ln w="0">
              <a:solidFill>
                <a:srgbClr val="FF0000"/>
              </a:solidFill>
              <a:round/>
              <a:headEnd/>
              <a:tailEnd/>
            </a:ln>
          </p:spPr>
          <p:txBody>
            <a:bodyPr/>
            <a:lstStyle/>
            <a:p>
              <a:endParaRPr lang="en-CA" dirty="0"/>
            </a:p>
          </p:txBody>
        </p:sp>
        <p:sp>
          <p:nvSpPr>
            <p:cNvPr id="349590" name="Line 406"/>
            <p:cNvSpPr>
              <a:spLocks noChangeShapeType="1"/>
            </p:cNvSpPr>
            <p:nvPr/>
          </p:nvSpPr>
          <p:spPr bwMode="auto">
            <a:xfrm flipV="1">
              <a:off x="1080" y="3237"/>
              <a:ext cx="1" cy="31"/>
            </a:xfrm>
            <a:prstGeom prst="line">
              <a:avLst/>
            </a:prstGeom>
            <a:noFill/>
            <a:ln w="0">
              <a:solidFill>
                <a:srgbClr val="FF0000"/>
              </a:solidFill>
              <a:round/>
              <a:headEnd/>
              <a:tailEnd/>
            </a:ln>
          </p:spPr>
          <p:txBody>
            <a:bodyPr/>
            <a:lstStyle/>
            <a:p>
              <a:endParaRPr lang="en-CA" dirty="0"/>
            </a:p>
          </p:txBody>
        </p:sp>
        <p:sp>
          <p:nvSpPr>
            <p:cNvPr id="349591" name="Line 407"/>
            <p:cNvSpPr>
              <a:spLocks noChangeShapeType="1"/>
            </p:cNvSpPr>
            <p:nvPr/>
          </p:nvSpPr>
          <p:spPr bwMode="auto">
            <a:xfrm flipV="1">
              <a:off x="1123" y="3237"/>
              <a:ext cx="1" cy="31"/>
            </a:xfrm>
            <a:prstGeom prst="line">
              <a:avLst/>
            </a:prstGeom>
            <a:noFill/>
            <a:ln w="0">
              <a:solidFill>
                <a:srgbClr val="FF0000"/>
              </a:solidFill>
              <a:round/>
              <a:headEnd/>
              <a:tailEnd/>
            </a:ln>
          </p:spPr>
          <p:txBody>
            <a:bodyPr/>
            <a:lstStyle/>
            <a:p>
              <a:endParaRPr lang="en-CA" dirty="0"/>
            </a:p>
          </p:txBody>
        </p:sp>
        <p:sp>
          <p:nvSpPr>
            <p:cNvPr id="349592" name="Line 408"/>
            <p:cNvSpPr>
              <a:spLocks noChangeShapeType="1"/>
            </p:cNvSpPr>
            <p:nvPr/>
          </p:nvSpPr>
          <p:spPr bwMode="auto">
            <a:xfrm flipV="1">
              <a:off x="1168" y="3237"/>
              <a:ext cx="1" cy="31"/>
            </a:xfrm>
            <a:prstGeom prst="line">
              <a:avLst/>
            </a:prstGeom>
            <a:noFill/>
            <a:ln w="0">
              <a:solidFill>
                <a:srgbClr val="FF0000"/>
              </a:solidFill>
              <a:round/>
              <a:headEnd/>
              <a:tailEnd/>
            </a:ln>
          </p:spPr>
          <p:txBody>
            <a:bodyPr/>
            <a:lstStyle/>
            <a:p>
              <a:endParaRPr lang="en-CA" dirty="0"/>
            </a:p>
          </p:txBody>
        </p:sp>
        <p:sp>
          <p:nvSpPr>
            <p:cNvPr id="349593" name="Line 409"/>
            <p:cNvSpPr>
              <a:spLocks noChangeShapeType="1"/>
            </p:cNvSpPr>
            <p:nvPr/>
          </p:nvSpPr>
          <p:spPr bwMode="auto">
            <a:xfrm flipV="1">
              <a:off x="1212" y="3237"/>
              <a:ext cx="1" cy="31"/>
            </a:xfrm>
            <a:prstGeom prst="line">
              <a:avLst/>
            </a:prstGeom>
            <a:noFill/>
            <a:ln w="0">
              <a:solidFill>
                <a:srgbClr val="FF0000"/>
              </a:solidFill>
              <a:round/>
              <a:headEnd/>
              <a:tailEnd/>
            </a:ln>
          </p:spPr>
          <p:txBody>
            <a:bodyPr/>
            <a:lstStyle/>
            <a:p>
              <a:endParaRPr lang="en-CA" dirty="0"/>
            </a:p>
          </p:txBody>
        </p:sp>
        <p:sp>
          <p:nvSpPr>
            <p:cNvPr id="349594" name="Line 410"/>
            <p:cNvSpPr>
              <a:spLocks noChangeShapeType="1"/>
            </p:cNvSpPr>
            <p:nvPr/>
          </p:nvSpPr>
          <p:spPr bwMode="auto">
            <a:xfrm flipV="1">
              <a:off x="1256" y="3237"/>
              <a:ext cx="0" cy="31"/>
            </a:xfrm>
            <a:prstGeom prst="line">
              <a:avLst/>
            </a:prstGeom>
            <a:noFill/>
            <a:ln w="0">
              <a:solidFill>
                <a:srgbClr val="FF0000"/>
              </a:solidFill>
              <a:round/>
              <a:headEnd/>
              <a:tailEnd/>
            </a:ln>
          </p:spPr>
          <p:txBody>
            <a:bodyPr/>
            <a:lstStyle/>
            <a:p>
              <a:endParaRPr lang="en-CA" dirty="0"/>
            </a:p>
          </p:txBody>
        </p:sp>
        <p:sp>
          <p:nvSpPr>
            <p:cNvPr id="349595" name="Line 411"/>
            <p:cNvSpPr>
              <a:spLocks noChangeShapeType="1"/>
            </p:cNvSpPr>
            <p:nvPr/>
          </p:nvSpPr>
          <p:spPr bwMode="auto">
            <a:xfrm flipV="1">
              <a:off x="1299" y="3237"/>
              <a:ext cx="1" cy="31"/>
            </a:xfrm>
            <a:prstGeom prst="line">
              <a:avLst/>
            </a:prstGeom>
            <a:noFill/>
            <a:ln w="0">
              <a:solidFill>
                <a:srgbClr val="FF0000"/>
              </a:solidFill>
              <a:round/>
              <a:headEnd/>
              <a:tailEnd/>
            </a:ln>
          </p:spPr>
          <p:txBody>
            <a:bodyPr/>
            <a:lstStyle/>
            <a:p>
              <a:endParaRPr lang="en-CA" dirty="0"/>
            </a:p>
          </p:txBody>
        </p:sp>
        <p:sp>
          <p:nvSpPr>
            <p:cNvPr id="349596" name="Line 412"/>
            <p:cNvSpPr>
              <a:spLocks noChangeShapeType="1"/>
            </p:cNvSpPr>
            <p:nvPr/>
          </p:nvSpPr>
          <p:spPr bwMode="auto">
            <a:xfrm flipV="1">
              <a:off x="1343" y="3237"/>
              <a:ext cx="1" cy="31"/>
            </a:xfrm>
            <a:prstGeom prst="line">
              <a:avLst/>
            </a:prstGeom>
            <a:noFill/>
            <a:ln w="0">
              <a:solidFill>
                <a:srgbClr val="FF0000"/>
              </a:solidFill>
              <a:round/>
              <a:headEnd/>
              <a:tailEnd/>
            </a:ln>
          </p:spPr>
          <p:txBody>
            <a:bodyPr/>
            <a:lstStyle/>
            <a:p>
              <a:endParaRPr lang="en-CA" dirty="0"/>
            </a:p>
          </p:txBody>
        </p:sp>
        <p:sp>
          <p:nvSpPr>
            <p:cNvPr id="349597" name="Line 413"/>
            <p:cNvSpPr>
              <a:spLocks noChangeShapeType="1"/>
            </p:cNvSpPr>
            <p:nvPr/>
          </p:nvSpPr>
          <p:spPr bwMode="auto">
            <a:xfrm flipV="1">
              <a:off x="1387" y="3237"/>
              <a:ext cx="1" cy="31"/>
            </a:xfrm>
            <a:prstGeom prst="line">
              <a:avLst/>
            </a:prstGeom>
            <a:noFill/>
            <a:ln w="0">
              <a:solidFill>
                <a:srgbClr val="FF0000"/>
              </a:solidFill>
              <a:round/>
              <a:headEnd/>
              <a:tailEnd/>
            </a:ln>
          </p:spPr>
          <p:txBody>
            <a:bodyPr/>
            <a:lstStyle/>
            <a:p>
              <a:endParaRPr lang="en-CA" dirty="0"/>
            </a:p>
          </p:txBody>
        </p:sp>
        <p:sp>
          <p:nvSpPr>
            <p:cNvPr id="349598" name="Line 414"/>
            <p:cNvSpPr>
              <a:spLocks noChangeShapeType="1"/>
            </p:cNvSpPr>
            <p:nvPr/>
          </p:nvSpPr>
          <p:spPr bwMode="auto">
            <a:xfrm flipV="1">
              <a:off x="1439" y="3237"/>
              <a:ext cx="1" cy="31"/>
            </a:xfrm>
            <a:prstGeom prst="line">
              <a:avLst/>
            </a:prstGeom>
            <a:noFill/>
            <a:ln w="0">
              <a:solidFill>
                <a:srgbClr val="FF0000"/>
              </a:solidFill>
              <a:round/>
              <a:headEnd/>
              <a:tailEnd/>
            </a:ln>
          </p:spPr>
          <p:txBody>
            <a:bodyPr/>
            <a:lstStyle/>
            <a:p>
              <a:endParaRPr lang="en-CA" dirty="0"/>
            </a:p>
          </p:txBody>
        </p:sp>
        <p:sp>
          <p:nvSpPr>
            <p:cNvPr id="349599" name="Line 415"/>
            <p:cNvSpPr>
              <a:spLocks noChangeShapeType="1"/>
            </p:cNvSpPr>
            <p:nvPr/>
          </p:nvSpPr>
          <p:spPr bwMode="auto">
            <a:xfrm flipV="1">
              <a:off x="1482" y="3237"/>
              <a:ext cx="1" cy="31"/>
            </a:xfrm>
            <a:prstGeom prst="line">
              <a:avLst/>
            </a:prstGeom>
            <a:noFill/>
            <a:ln w="0">
              <a:solidFill>
                <a:srgbClr val="FF0000"/>
              </a:solidFill>
              <a:round/>
              <a:headEnd/>
              <a:tailEnd/>
            </a:ln>
          </p:spPr>
          <p:txBody>
            <a:bodyPr/>
            <a:lstStyle/>
            <a:p>
              <a:endParaRPr lang="en-CA" dirty="0"/>
            </a:p>
          </p:txBody>
        </p:sp>
        <p:sp>
          <p:nvSpPr>
            <p:cNvPr id="349600" name="Line 416"/>
            <p:cNvSpPr>
              <a:spLocks noChangeShapeType="1"/>
            </p:cNvSpPr>
            <p:nvPr/>
          </p:nvSpPr>
          <p:spPr bwMode="auto">
            <a:xfrm flipV="1">
              <a:off x="1526" y="3237"/>
              <a:ext cx="1" cy="31"/>
            </a:xfrm>
            <a:prstGeom prst="line">
              <a:avLst/>
            </a:prstGeom>
            <a:noFill/>
            <a:ln w="0">
              <a:solidFill>
                <a:srgbClr val="FF0000"/>
              </a:solidFill>
              <a:round/>
              <a:headEnd/>
              <a:tailEnd/>
            </a:ln>
          </p:spPr>
          <p:txBody>
            <a:bodyPr/>
            <a:lstStyle/>
            <a:p>
              <a:endParaRPr lang="en-CA" dirty="0"/>
            </a:p>
          </p:txBody>
        </p:sp>
        <p:sp>
          <p:nvSpPr>
            <p:cNvPr id="349601" name="Line 417"/>
            <p:cNvSpPr>
              <a:spLocks noChangeShapeType="1"/>
            </p:cNvSpPr>
            <p:nvPr/>
          </p:nvSpPr>
          <p:spPr bwMode="auto">
            <a:xfrm flipV="1">
              <a:off x="1571" y="3237"/>
              <a:ext cx="0" cy="31"/>
            </a:xfrm>
            <a:prstGeom prst="line">
              <a:avLst/>
            </a:prstGeom>
            <a:noFill/>
            <a:ln w="0">
              <a:solidFill>
                <a:srgbClr val="FF0000"/>
              </a:solidFill>
              <a:round/>
              <a:headEnd/>
              <a:tailEnd/>
            </a:ln>
          </p:spPr>
          <p:txBody>
            <a:bodyPr/>
            <a:lstStyle/>
            <a:p>
              <a:endParaRPr lang="en-CA" dirty="0"/>
            </a:p>
          </p:txBody>
        </p:sp>
        <p:sp>
          <p:nvSpPr>
            <p:cNvPr id="349602" name="Line 418"/>
            <p:cNvSpPr>
              <a:spLocks noChangeShapeType="1"/>
            </p:cNvSpPr>
            <p:nvPr/>
          </p:nvSpPr>
          <p:spPr bwMode="auto">
            <a:xfrm flipV="1">
              <a:off x="1614" y="3237"/>
              <a:ext cx="1" cy="31"/>
            </a:xfrm>
            <a:prstGeom prst="line">
              <a:avLst/>
            </a:prstGeom>
            <a:noFill/>
            <a:ln w="0">
              <a:solidFill>
                <a:srgbClr val="FF0000"/>
              </a:solidFill>
              <a:round/>
              <a:headEnd/>
              <a:tailEnd/>
            </a:ln>
          </p:spPr>
          <p:txBody>
            <a:bodyPr/>
            <a:lstStyle/>
            <a:p>
              <a:endParaRPr lang="en-CA" dirty="0"/>
            </a:p>
          </p:txBody>
        </p:sp>
        <p:sp>
          <p:nvSpPr>
            <p:cNvPr id="349603" name="Line 419"/>
            <p:cNvSpPr>
              <a:spLocks noChangeShapeType="1"/>
            </p:cNvSpPr>
            <p:nvPr/>
          </p:nvSpPr>
          <p:spPr bwMode="auto">
            <a:xfrm flipV="1">
              <a:off x="1658" y="3237"/>
              <a:ext cx="1" cy="31"/>
            </a:xfrm>
            <a:prstGeom prst="line">
              <a:avLst/>
            </a:prstGeom>
            <a:noFill/>
            <a:ln w="0">
              <a:solidFill>
                <a:srgbClr val="FF0000"/>
              </a:solidFill>
              <a:round/>
              <a:headEnd/>
              <a:tailEnd/>
            </a:ln>
          </p:spPr>
          <p:txBody>
            <a:bodyPr/>
            <a:lstStyle/>
            <a:p>
              <a:endParaRPr lang="en-CA" dirty="0"/>
            </a:p>
          </p:txBody>
        </p:sp>
        <p:sp>
          <p:nvSpPr>
            <p:cNvPr id="349604" name="Line 420"/>
            <p:cNvSpPr>
              <a:spLocks noChangeShapeType="1"/>
            </p:cNvSpPr>
            <p:nvPr/>
          </p:nvSpPr>
          <p:spPr bwMode="auto">
            <a:xfrm flipV="1">
              <a:off x="1702" y="3237"/>
              <a:ext cx="1" cy="31"/>
            </a:xfrm>
            <a:prstGeom prst="line">
              <a:avLst/>
            </a:prstGeom>
            <a:noFill/>
            <a:ln w="0">
              <a:solidFill>
                <a:srgbClr val="FF0000"/>
              </a:solidFill>
              <a:round/>
              <a:headEnd/>
              <a:tailEnd/>
            </a:ln>
          </p:spPr>
          <p:txBody>
            <a:bodyPr/>
            <a:lstStyle/>
            <a:p>
              <a:endParaRPr lang="en-CA" dirty="0"/>
            </a:p>
          </p:txBody>
        </p:sp>
        <p:sp>
          <p:nvSpPr>
            <p:cNvPr id="349605" name="Line 421"/>
            <p:cNvSpPr>
              <a:spLocks noChangeShapeType="1"/>
            </p:cNvSpPr>
            <p:nvPr/>
          </p:nvSpPr>
          <p:spPr bwMode="auto">
            <a:xfrm flipV="1">
              <a:off x="1745" y="3237"/>
              <a:ext cx="1" cy="31"/>
            </a:xfrm>
            <a:prstGeom prst="line">
              <a:avLst/>
            </a:prstGeom>
            <a:noFill/>
            <a:ln w="0">
              <a:solidFill>
                <a:srgbClr val="FF0000"/>
              </a:solidFill>
              <a:round/>
              <a:headEnd/>
              <a:tailEnd/>
            </a:ln>
          </p:spPr>
          <p:txBody>
            <a:bodyPr/>
            <a:lstStyle/>
            <a:p>
              <a:endParaRPr lang="en-CA" dirty="0"/>
            </a:p>
          </p:txBody>
        </p:sp>
        <p:sp>
          <p:nvSpPr>
            <p:cNvPr id="349606" name="Line 422"/>
            <p:cNvSpPr>
              <a:spLocks noChangeShapeType="1"/>
            </p:cNvSpPr>
            <p:nvPr/>
          </p:nvSpPr>
          <p:spPr bwMode="auto">
            <a:xfrm flipV="1">
              <a:off x="1798" y="3237"/>
              <a:ext cx="0" cy="31"/>
            </a:xfrm>
            <a:prstGeom prst="line">
              <a:avLst/>
            </a:prstGeom>
            <a:noFill/>
            <a:ln w="0">
              <a:solidFill>
                <a:srgbClr val="FF0000"/>
              </a:solidFill>
              <a:round/>
              <a:headEnd/>
              <a:tailEnd/>
            </a:ln>
          </p:spPr>
          <p:txBody>
            <a:bodyPr/>
            <a:lstStyle/>
            <a:p>
              <a:endParaRPr lang="en-CA" dirty="0"/>
            </a:p>
          </p:txBody>
        </p:sp>
        <p:sp>
          <p:nvSpPr>
            <p:cNvPr id="349607" name="Line 423"/>
            <p:cNvSpPr>
              <a:spLocks noChangeShapeType="1"/>
            </p:cNvSpPr>
            <p:nvPr/>
          </p:nvSpPr>
          <p:spPr bwMode="auto">
            <a:xfrm flipV="1">
              <a:off x="1840" y="3237"/>
              <a:ext cx="1" cy="31"/>
            </a:xfrm>
            <a:prstGeom prst="line">
              <a:avLst/>
            </a:prstGeom>
            <a:noFill/>
            <a:ln w="0">
              <a:solidFill>
                <a:srgbClr val="FF0000"/>
              </a:solidFill>
              <a:round/>
              <a:headEnd/>
              <a:tailEnd/>
            </a:ln>
          </p:spPr>
          <p:txBody>
            <a:bodyPr/>
            <a:lstStyle/>
            <a:p>
              <a:endParaRPr lang="en-CA" dirty="0"/>
            </a:p>
          </p:txBody>
        </p:sp>
        <p:sp>
          <p:nvSpPr>
            <p:cNvPr id="349608" name="Line 424"/>
            <p:cNvSpPr>
              <a:spLocks noChangeShapeType="1"/>
            </p:cNvSpPr>
            <p:nvPr/>
          </p:nvSpPr>
          <p:spPr bwMode="auto">
            <a:xfrm flipV="1">
              <a:off x="1884" y="3237"/>
              <a:ext cx="1" cy="31"/>
            </a:xfrm>
            <a:prstGeom prst="line">
              <a:avLst/>
            </a:prstGeom>
            <a:noFill/>
            <a:ln w="0">
              <a:solidFill>
                <a:srgbClr val="FF0000"/>
              </a:solidFill>
              <a:round/>
              <a:headEnd/>
              <a:tailEnd/>
            </a:ln>
          </p:spPr>
          <p:txBody>
            <a:bodyPr/>
            <a:lstStyle/>
            <a:p>
              <a:endParaRPr lang="en-CA" dirty="0"/>
            </a:p>
          </p:txBody>
        </p:sp>
        <p:sp>
          <p:nvSpPr>
            <p:cNvPr id="349609" name="Line 425"/>
            <p:cNvSpPr>
              <a:spLocks noChangeShapeType="1"/>
            </p:cNvSpPr>
            <p:nvPr/>
          </p:nvSpPr>
          <p:spPr bwMode="auto">
            <a:xfrm flipV="1">
              <a:off x="1929" y="3237"/>
              <a:ext cx="1" cy="31"/>
            </a:xfrm>
            <a:prstGeom prst="line">
              <a:avLst/>
            </a:prstGeom>
            <a:noFill/>
            <a:ln w="0">
              <a:solidFill>
                <a:srgbClr val="FF0000"/>
              </a:solidFill>
              <a:round/>
              <a:headEnd/>
              <a:tailEnd/>
            </a:ln>
          </p:spPr>
          <p:txBody>
            <a:bodyPr/>
            <a:lstStyle/>
            <a:p>
              <a:endParaRPr lang="en-CA" dirty="0"/>
            </a:p>
          </p:txBody>
        </p:sp>
        <p:sp>
          <p:nvSpPr>
            <p:cNvPr id="349610" name="Line 426"/>
            <p:cNvSpPr>
              <a:spLocks noChangeShapeType="1"/>
            </p:cNvSpPr>
            <p:nvPr/>
          </p:nvSpPr>
          <p:spPr bwMode="auto">
            <a:xfrm flipV="1">
              <a:off x="1972" y="3237"/>
              <a:ext cx="1" cy="31"/>
            </a:xfrm>
            <a:prstGeom prst="line">
              <a:avLst/>
            </a:prstGeom>
            <a:noFill/>
            <a:ln w="0">
              <a:solidFill>
                <a:srgbClr val="FF0000"/>
              </a:solidFill>
              <a:round/>
              <a:headEnd/>
              <a:tailEnd/>
            </a:ln>
          </p:spPr>
          <p:txBody>
            <a:bodyPr/>
            <a:lstStyle/>
            <a:p>
              <a:endParaRPr lang="en-CA" dirty="0"/>
            </a:p>
          </p:txBody>
        </p:sp>
        <p:sp>
          <p:nvSpPr>
            <p:cNvPr id="349611" name="Line 427"/>
            <p:cNvSpPr>
              <a:spLocks noChangeShapeType="1"/>
            </p:cNvSpPr>
            <p:nvPr/>
          </p:nvSpPr>
          <p:spPr bwMode="auto">
            <a:xfrm flipV="1">
              <a:off x="2017" y="3237"/>
              <a:ext cx="1" cy="31"/>
            </a:xfrm>
            <a:prstGeom prst="line">
              <a:avLst/>
            </a:prstGeom>
            <a:noFill/>
            <a:ln w="0">
              <a:solidFill>
                <a:srgbClr val="FF0000"/>
              </a:solidFill>
              <a:round/>
              <a:headEnd/>
              <a:tailEnd/>
            </a:ln>
          </p:spPr>
          <p:txBody>
            <a:bodyPr/>
            <a:lstStyle/>
            <a:p>
              <a:endParaRPr lang="en-CA" dirty="0"/>
            </a:p>
          </p:txBody>
        </p:sp>
        <p:sp>
          <p:nvSpPr>
            <p:cNvPr id="349612" name="Line 428"/>
            <p:cNvSpPr>
              <a:spLocks noChangeShapeType="1"/>
            </p:cNvSpPr>
            <p:nvPr/>
          </p:nvSpPr>
          <p:spPr bwMode="auto">
            <a:xfrm flipV="1">
              <a:off x="2060" y="3237"/>
              <a:ext cx="1" cy="31"/>
            </a:xfrm>
            <a:prstGeom prst="line">
              <a:avLst/>
            </a:prstGeom>
            <a:noFill/>
            <a:ln w="0">
              <a:solidFill>
                <a:srgbClr val="FF0000"/>
              </a:solidFill>
              <a:round/>
              <a:headEnd/>
              <a:tailEnd/>
            </a:ln>
          </p:spPr>
          <p:txBody>
            <a:bodyPr/>
            <a:lstStyle/>
            <a:p>
              <a:endParaRPr lang="en-CA" dirty="0"/>
            </a:p>
          </p:txBody>
        </p:sp>
        <p:sp>
          <p:nvSpPr>
            <p:cNvPr id="349613" name="Line 429"/>
            <p:cNvSpPr>
              <a:spLocks noChangeShapeType="1"/>
            </p:cNvSpPr>
            <p:nvPr/>
          </p:nvSpPr>
          <p:spPr bwMode="auto">
            <a:xfrm flipV="1">
              <a:off x="2104" y="3237"/>
              <a:ext cx="1" cy="31"/>
            </a:xfrm>
            <a:prstGeom prst="line">
              <a:avLst/>
            </a:prstGeom>
            <a:noFill/>
            <a:ln w="0">
              <a:solidFill>
                <a:srgbClr val="FF0000"/>
              </a:solidFill>
              <a:round/>
              <a:headEnd/>
              <a:tailEnd/>
            </a:ln>
          </p:spPr>
          <p:txBody>
            <a:bodyPr/>
            <a:lstStyle/>
            <a:p>
              <a:endParaRPr lang="en-CA" dirty="0"/>
            </a:p>
          </p:txBody>
        </p:sp>
        <p:sp>
          <p:nvSpPr>
            <p:cNvPr id="349614" name="Line 430"/>
            <p:cNvSpPr>
              <a:spLocks noChangeShapeType="1"/>
            </p:cNvSpPr>
            <p:nvPr/>
          </p:nvSpPr>
          <p:spPr bwMode="auto">
            <a:xfrm flipV="1">
              <a:off x="2156" y="3237"/>
              <a:ext cx="1" cy="31"/>
            </a:xfrm>
            <a:prstGeom prst="line">
              <a:avLst/>
            </a:prstGeom>
            <a:noFill/>
            <a:ln w="0">
              <a:solidFill>
                <a:srgbClr val="FF0000"/>
              </a:solidFill>
              <a:round/>
              <a:headEnd/>
              <a:tailEnd/>
            </a:ln>
          </p:spPr>
          <p:txBody>
            <a:bodyPr/>
            <a:lstStyle/>
            <a:p>
              <a:endParaRPr lang="en-CA" dirty="0"/>
            </a:p>
          </p:txBody>
        </p:sp>
        <p:sp>
          <p:nvSpPr>
            <p:cNvPr id="349615" name="Line 431"/>
            <p:cNvSpPr>
              <a:spLocks noChangeShapeType="1"/>
            </p:cNvSpPr>
            <p:nvPr/>
          </p:nvSpPr>
          <p:spPr bwMode="auto">
            <a:xfrm flipV="1">
              <a:off x="2199" y="3237"/>
              <a:ext cx="0" cy="31"/>
            </a:xfrm>
            <a:prstGeom prst="line">
              <a:avLst/>
            </a:prstGeom>
            <a:noFill/>
            <a:ln w="0">
              <a:solidFill>
                <a:srgbClr val="FF0000"/>
              </a:solidFill>
              <a:round/>
              <a:headEnd/>
              <a:tailEnd/>
            </a:ln>
          </p:spPr>
          <p:txBody>
            <a:bodyPr/>
            <a:lstStyle/>
            <a:p>
              <a:endParaRPr lang="en-CA" dirty="0"/>
            </a:p>
          </p:txBody>
        </p:sp>
        <p:sp>
          <p:nvSpPr>
            <p:cNvPr id="349616" name="Line 432"/>
            <p:cNvSpPr>
              <a:spLocks noChangeShapeType="1"/>
            </p:cNvSpPr>
            <p:nvPr/>
          </p:nvSpPr>
          <p:spPr bwMode="auto">
            <a:xfrm flipV="1">
              <a:off x="2243" y="3237"/>
              <a:ext cx="1" cy="31"/>
            </a:xfrm>
            <a:prstGeom prst="line">
              <a:avLst/>
            </a:prstGeom>
            <a:noFill/>
            <a:ln w="0">
              <a:solidFill>
                <a:srgbClr val="FF0000"/>
              </a:solidFill>
              <a:round/>
              <a:headEnd/>
              <a:tailEnd/>
            </a:ln>
          </p:spPr>
          <p:txBody>
            <a:bodyPr/>
            <a:lstStyle/>
            <a:p>
              <a:endParaRPr lang="en-CA" dirty="0"/>
            </a:p>
          </p:txBody>
        </p:sp>
        <p:sp>
          <p:nvSpPr>
            <p:cNvPr id="349617" name="Line 433"/>
            <p:cNvSpPr>
              <a:spLocks noChangeShapeType="1"/>
            </p:cNvSpPr>
            <p:nvPr/>
          </p:nvSpPr>
          <p:spPr bwMode="auto">
            <a:xfrm flipV="1">
              <a:off x="2287" y="3237"/>
              <a:ext cx="1" cy="31"/>
            </a:xfrm>
            <a:prstGeom prst="line">
              <a:avLst/>
            </a:prstGeom>
            <a:noFill/>
            <a:ln w="0">
              <a:solidFill>
                <a:srgbClr val="FF0000"/>
              </a:solidFill>
              <a:round/>
              <a:headEnd/>
              <a:tailEnd/>
            </a:ln>
          </p:spPr>
          <p:txBody>
            <a:bodyPr/>
            <a:lstStyle/>
            <a:p>
              <a:endParaRPr lang="en-CA" dirty="0"/>
            </a:p>
          </p:txBody>
        </p:sp>
        <p:sp>
          <p:nvSpPr>
            <p:cNvPr id="349618" name="Line 434"/>
            <p:cNvSpPr>
              <a:spLocks noChangeShapeType="1"/>
            </p:cNvSpPr>
            <p:nvPr/>
          </p:nvSpPr>
          <p:spPr bwMode="auto">
            <a:xfrm flipV="1">
              <a:off x="2331" y="3237"/>
              <a:ext cx="1" cy="31"/>
            </a:xfrm>
            <a:prstGeom prst="line">
              <a:avLst/>
            </a:prstGeom>
            <a:noFill/>
            <a:ln w="0">
              <a:solidFill>
                <a:srgbClr val="FF0000"/>
              </a:solidFill>
              <a:round/>
              <a:headEnd/>
              <a:tailEnd/>
            </a:ln>
          </p:spPr>
          <p:txBody>
            <a:bodyPr/>
            <a:lstStyle/>
            <a:p>
              <a:endParaRPr lang="en-CA" dirty="0"/>
            </a:p>
          </p:txBody>
        </p:sp>
        <p:sp>
          <p:nvSpPr>
            <p:cNvPr id="349619" name="Line 435"/>
            <p:cNvSpPr>
              <a:spLocks noChangeShapeType="1"/>
            </p:cNvSpPr>
            <p:nvPr/>
          </p:nvSpPr>
          <p:spPr bwMode="auto">
            <a:xfrm flipV="1">
              <a:off x="2375" y="3237"/>
              <a:ext cx="1" cy="31"/>
            </a:xfrm>
            <a:prstGeom prst="line">
              <a:avLst/>
            </a:prstGeom>
            <a:noFill/>
            <a:ln w="0">
              <a:solidFill>
                <a:srgbClr val="FF0000"/>
              </a:solidFill>
              <a:round/>
              <a:headEnd/>
              <a:tailEnd/>
            </a:ln>
          </p:spPr>
          <p:txBody>
            <a:bodyPr/>
            <a:lstStyle/>
            <a:p>
              <a:endParaRPr lang="en-CA" dirty="0"/>
            </a:p>
          </p:txBody>
        </p:sp>
        <p:sp>
          <p:nvSpPr>
            <p:cNvPr id="349620" name="Line 436"/>
            <p:cNvSpPr>
              <a:spLocks noChangeShapeType="1"/>
            </p:cNvSpPr>
            <p:nvPr/>
          </p:nvSpPr>
          <p:spPr bwMode="auto">
            <a:xfrm flipV="1">
              <a:off x="2419" y="3237"/>
              <a:ext cx="0" cy="31"/>
            </a:xfrm>
            <a:prstGeom prst="line">
              <a:avLst/>
            </a:prstGeom>
            <a:noFill/>
            <a:ln w="0">
              <a:solidFill>
                <a:srgbClr val="FF0000"/>
              </a:solidFill>
              <a:round/>
              <a:headEnd/>
              <a:tailEnd/>
            </a:ln>
          </p:spPr>
          <p:txBody>
            <a:bodyPr/>
            <a:lstStyle/>
            <a:p>
              <a:endParaRPr lang="en-CA" dirty="0"/>
            </a:p>
          </p:txBody>
        </p:sp>
        <p:sp>
          <p:nvSpPr>
            <p:cNvPr id="349621" name="Line 437"/>
            <p:cNvSpPr>
              <a:spLocks noChangeShapeType="1"/>
            </p:cNvSpPr>
            <p:nvPr/>
          </p:nvSpPr>
          <p:spPr bwMode="auto">
            <a:xfrm flipV="1">
              <a:off x="2462" y="3237"/>
              <a:ext cx="1" cy="31"/>
            </a:xfrm>
            <a:prstGeom prst="line">
              <a:avLst/>
            </a:prstGeom>
            <a:noFill/>
            <a:ln w="0">
              <a:solidFill>
                <a:srgbClr val="FF0000"/>
              </a:solidFill>
              <a:round/>
              <a:headEnd/>
              <a:tailEnd/>
            </a:ln>
          </p:spPr>
          <p:txBody>
            <a:bodyPr/>
            <a:lstStyle/>
            <a:p>
              <a:endParaRPr lang="en-CA" dirty="0"/>
            </a:p>
          </p:txBody>
        </p:sp>
        <p:sp>
          <p:nvSpPr>
            <p:cNvPr id="349622" name="Line 438"/>
            <p:cNvSpPr>
              <a:spLocks noChangeShapeType="1"/>
            </p:cNvSpPr>
            <p:nvPr/>
          </p:nvSpPr>
          <p:spPr bwMode="auto">
            <a:xfrm flipV="1">
              <a:off x="2514" y="3237"/>
              <a:ext cx="1" cy="31"/>
            </a:xfrm>
            <a:prstGeom prst="line">
              <a:avLst/>
            </a:prstGeom>
            <a:noFill/>
            <a:ln w="0">
              <a:solidFill>
                <a:srgbClr val="FF0000"/>
              </a:solidFill>
              <a:round/>
              <a:headEnd/>
              <a:tailEnd/>
            </a:ln>
          </p:spPr>
          <p:txBody>
            <a:bodyPr/>
            <a:lstStyle/>
            <a:p>
              <a:endParaRPr lang="en-CA" dirty="0"/>
            </a:p>
          </p:txBody>
        </p:sp>
        <p:sp>
          <p:nvSpPr>
            <p:cNvPr id="349623" name="Line 439"/>
            <p:cNvSpPr>
              <a:spLocks noChangeShapeType="1"/>
            </p:cNvSpPr>
            <p:nvPr/>
          </p:nvSpPr>
          <p:spPr bwMode="auto">
            <a:xfrm flipV="1">
              <a:off x="2558" y="3237"/>
              <a:ext cx="1" cy="31"/>
            </a:xfrm>
            <a:prstGeom prst="line">
              <a:avLst/>
            </a:prstGeom>
            <a:noFill/>
            <a:ln w="0">
              <a:solidFill>
                <a:srgbClr val="FF0000"/>
              </a:solidFill>
              <a:round/>
              <a:headEnd/>
              <a:tailEnd/>
            </a:ln>
          </p:spPr>
          <p:txBody>
            <a:bodyPr/>
            <a:lstStyle/>
            <a:p>
              <a:endParaRPr lang="en-CA" dirty="0"/>
            </a:p>
          </p:txBody>
        </p:sp>
        <p:sp>
          <p:nvSpPr>
            <p:cNvPr id="349624" name="Line 440"/>
            <p:cNvSpPr>
              <a:spLocks noChangeShapeType="1"/>
            </p:cNvSpPr>
            <p:nvPr/>
          </p:nvSpPr>
          <p:spPr bwMode="auto">
            <a:xfrm flipV="1">
              <a:off x="2601" y="3237"/>
              <a:ext cx="1" cy="31"/>
            </a:xfrm>
            <a:prstGeom prst="line">
              <a:avLst/>
            </a:prstGeom>
            <a:noFill/>
            <a:ln w="0">
              <a:solidFill>
                <a:srgbClr val="FF0000"/>
              </a:solidFill>
              <a:round/>
              <a:headEnd/>
              <a:tailEnd/>
            </a:ln>
          </p:spPr>
          <p:txBody>
            <a:bodyPr/>
            <a:lstStyle/>
            <a:p>
              <a:endParaRPr lang="en-CA" dirty="0"/>
            </a:p>
          </p:txBody>
        </p:sp>
        <p:sp>
          <p:nvSpPr>
            <p:cNvPr id="349625" name="Line 441"/>
            <p:cNvSpPr>
              <a:spLocks noChangeShapeType="1"/>
            </p:cNvSpPr>
            <p:nvPr/>
          </p:nvSpPr>
          <p:spPr bwMode="auto">
            <a:xfrm flipV="1">
              <a:off x="2646" y="3237"/>
              <a:ext cx="1" cy="31"/>
            </a:xfrm>
            <a:prstGeom prst="line">
              <a:avLst/>
            </a:prstGeom>
            <a:noFill/>
            <a:ln w="0">
              <a:solidFill>
                <a:srgbClr val="FF0000"/>
              </a:solidFill>
              <a:round/>
              <a:headEnd/>
              <a:tailEnd/>
            </a:ln>
          </p:spPr>
          <p:txBody>
            <a:bodyPr/>
            <a:lstStyle/>
            <a:p>
              <a:endParaRPr lang="en-CA" dirty="0"/>
            </a:p>
          </p:txBody>
        </p:sp>
        <p:sp>
          <p:nvSpPr>
            <p:cNvPr id="349626" name="Line 442"/>
            <p:cNvSpPr>
              <a:spLocks noChangeShapeType="1"/>
            </p:cNvSpPr>
            <p:nvPr/>
          </p:nvSpPr>
          <p:spPr bwMode="auto">
            <a:xfrm flipV="1">
              <a:off x="2689" y="3237"/>
              <a:ext cx="1" cy="31"/>
            </a:xfrm>
            <a:prstGeom prst="line">
              <a:avLst/>
            </a:prstGeom>
            <a:noFill/>
            <a:ln w="0">
              <a:solidFill>
                <a:srgbClr val="FF0000"/>
              </a:solidFill>
              <a:round/>
              <a:headEnd/>
              <a:tailEnd/>
            </a:ln>
          </p:spPr>
          <p:txBody>
            <a:bodyPr/>
            <a:lstStyle/>
            <a:p>
              <a:endParaRPr lang="en-CA" dirty="0"/>
            </a:p>
          </p:txBody>
        </p:sp>
        <p:sp>
          <p:nvSpPr>
            <p:cNvPr id="349627" name="Line 443"/>
            <p:cNvSpPr>
              <a:spLocks noChangeShapeType="1"/>
            </p:cNvSpPr>
            <p:nvPr/>
          </p:nvSpPr>
          <p:spPr bwMode="auto">
            <a:xfrm flipV="1">
              <a:off x="2733" y="3237"/>
              <a:ext cx="1" cy="31"/>
            </a:xfrm>
            <a:prstGeom prst="line">
              <a:avLst/>
            </a:prstGeom>
            <a:noFill/>
            <a:ln w="0">
              <a:solidFill>
                <a:srgbClr val="FF0000"/>
              </a:solidFill>
              <a:round/>
              <a:headEnd/>
              <a:tailEnd/>
            </a:ln>
          </p:spPr>
          <p:txBody>
            <a:bodyPr/>
            <a:lstStyle/>
            <a:p>
              <a:endParaRPr lang="en-CA" dirty="0"/>
            </a:p>
          </p:txBody>
        </p:sp>
        <p:sp>
          <p:nvSpPr>
            <p:cNvPr id="349628" name="Line 444"/>
            <p:cNvSpPr>
              <a:spLocks noChangeShapeType="1"/>
            </p:cNvSpPr>
            <p:nvPr/>
          </p:nvSpPr>
          <p:spPr bwMode="auto">
            <a:xfrm flipV="1">
              <a:off x="2777" y="3237"/>
              <a:ext cx="1" cy="31"/>
            </a:xfrm>
            <a:prstGeom prst="line">
              <a:avLst/>
            </a:prstGeom>
            <a:noFill/>
            <a:ln w="0">
              <a:solidFill>
                <a:srgbClr val="FF0000"/>
              </a:solidFill>
              <a:round/>
              <a:headEnd/>
              <a:tailEnd/>
            </a:ln>
          </p:spPr>
          <p:txBody>
            <a:bodyPr/>
            <a:lstStyle/>
            <a:p>
              <a:endParaRPr lang="en-CA" dirty="0"/>
            </a:p>
          </p:txBody>
        </p:sp>
        <p:sp>
          <p:nvSpPr>
            <p:cNvPr id="349629" name="Line 445"/>
            <p:cNvSpPr>
              <a:spLocks noChangeShapeType="1"/>
            </p:cNvSpPr>
            <p:nvPr/>
          </p:nvSpPr>
          <p:spPr bwMode="auto">
            <a:xfrm flipV="1">
              <a:off x="2820" y="3237"/>
              <a:ext cx="1" cy="31"/>
            </a:xfrm>
            <a:prstGeom prst="line">
              <a:avLst/>
            </a:prstGeom>
            <a:noFill/>
            <a:ln w="0">
              <a:solidFill>
                <a:srgbClr val="FF0000"/>
              </a:solidFill>
              <a:round/>
              <a:headEnd/>
              <a:tailEnd/>
            </a:ln>
          </p:spPr>
          <p:txBody>
            <a:bodyPr/>
            <a:lstStyle/>
            <a:p>
              <a:endParaRPr lang="en-CA" dirty="0"/>
            </a:p>
          </p:txBody>
        </p:sp>
        <p:sp>
          <p:nvSpPr>
            <p:cNvPr id="349630" name="Line 446"/>
            <p:cNvSpPr>
              <a:spLocks noChangeShapeType="1"/>
            </p:cNvSpPr>
            <p:nvPr/>
          </p:nvSpPr>
          <p:spPr bwMode="auto">
            <a:xfrm flipV="1">
              <a:off x="2865" y="3237"/>
              <a:ext cx="1" cy="31"/>
            </a:xfrm>
            <a:prstGeom prst="line">
              <a:avLst/>
            </a:prstGeom>
            <a:noFill/>
            <a:ln w="0">
              <a:solidFill>
                <a:srgbClr val="FF0000"/>
              </a:solidFill>
              <a:round/>
              <a:headEnd/>
              <a:tailEnd/>
            </a:ln>
          </p:spPr>
          <p:txBody>
            <a:bodyPr/>
            <a:lstStyle/>
            <a:p>
              <a:endParaRPr lang="en-CA" dirty="0"/>
            </a:p>
          </p:txBody>
        </p:sp>
        <p:sp>
          <p:nvSpPr>
            <p:cNvPr id="349631" name="Line 447"/>
            <p:cNvSpPr>
              <a:spLocks noChangeShapeType="1"/>
            </p:cNvSpPr>
            <p:nvPr/>
          </p:nvSpPr>
          <p:spPr bwMode="auto">
            <a:xfrm flipV="1">
              <a:off x="2916" y="3237"/>
              <a:ext cx="1" cy="31"/>
            </a:xfrm>
            <a:prstGeom prst="line">
              <a:avLst/>
            </a:prstGeom>
            <a:noFill/>
            <a:ln w="0">
              <a:solidFill>
                <a:srgbClr val="FF0000"/>
              </a:solidFill>
              <a:round/>
              <a:headEnd/>
              <a:tailEnd/>
            </a:ln>
          </p:spPr>
          <p:txBody>
            <a:bodyPr/>
            <a:lstStyle/>
            <a:p>
              <a:endParaRPr lang="en-CA" dirty="0"/>
            </a:p>
          </p:txBody>
        </p:sp>
        <p:sp>
          <p:nvSpPr>
            <p:cNvPr id="349632" name="Line 448"/>
            <p:cNvSpPr>
              <a:spLocks noChangeShapeType="1"/>
            </p:cNvSpPr>
            <p:nvPr/>
          </p:nvSpPr>
          <p:spPr bwMode="auto">
            <a:xfrm flipV="1">
              <a:off x="2960" y="3237"/>
              <a:ext cx="0" cy="31"/>
            </a:xfrm>
            <a:prstGeom prst="line">
              <a:avLst/>
            </a:prstGeom>
            <a:noFill/>
            <a:ln w="0">
              <a:solidFill>
                <a:srgbClr val="FF0000"/>
              </a:solidFill>
              <a:round/>
              <a:headEnd/>
              <a:tailEnd/>
            </a:ln>
          </p:spPr>
          <p:txBody>
            <a:bodyPr/>
            <a:lstStyle/>
            <a:p>
              <a:endParaRPr lang="en-CA" dirty="0"/>
            </a:p>
          </p:txBody>
        </p:sp>
        <p:sp>
          <p:nvSpPr>
            <p:cNvPr id="349633" name="Line 449"/>
            <p:cNvSpPr>
              <a:spLocks noChangeShapeType="1"/>
            </p:cNvSpPr>
            <p:nvPr/>
          </p:nvSpPr>
          <p:spPr bwMode="auto">
            <a:xfrm flipV="1">
              <a:off x="3004" y="3237"/>
              <a:ext cx="1" cy="31"/>
            </a:xfrm>
            <a:prstGeom prst="line">
              <a:avLst/>
            </a:prstGeom>
            <a:noFill/>
            <a:ln w="0">
              <a:solidFill>
                <a:srgbClr val="FF0000"/>
              </a:solidFill>
              <a:round/>
              <a:headEnd/>
              <a:tailEnd/>
            </a:ln>
          </p:spPr>
          <p:txBody>
            <a:bodyPr/>
            <a:lstStyle/>
            <a:p>
              <a:endParaRPr lang="en-CA" dirty="0"/>
            </a:p>
          </p:txBody>
        </p:sp>
        <p:sp>
          <p:nvSpPr>
            <p:cNvPr id="349634" name="Line 450"/>
            <p:cNvSpPr>
              <a:spLocks noChangeShapeType="1"/>
            </p:cNvSpPr>
            <p:nvPr/>
          </p:nvSpPr>
          <p:spPr bwMode="auto">
            <a:xfrm flipV="1">
              <a:off x="3048" y="3237"/>
              <a:ext cx="1" cy="31"/>
            </a:xfrm>
            <a:prstGeom prst="line">
              <a:avLst/>
            </a:prstGeom>
            <a:noFill/>
            <a:ln w="0">
              <a:solidFill>
                <a:srgbClr val="FF0000"/>
              </a:solidFill>
              <a:round/>
              <a:headEnd/>
              <a:tailEnd/>
            </a:ln>
          </p:spPr>
          <p:txBody>
            <a:bodyPr/>
            <a:lstStyle/>
            <a:p>
              <a:endParaRPr lang="en-CA" dirty="0"/>
            </a:p>
          </p:txBody>
        </p:sp>
        <p:sp>
          <p:nvSpPr>
            <p:cNvPr id="349635" name="Line 451"/>
            <p:cNvSpPr>
              <a:spLocks noChangeShapeType="1"/>
            </p:cNvSpPr>
            <p:nvPr/>
          </p:nvSpPr>
          <p:spPr bwMode="auto">
            <a:xfrm flipV="1">
              <a:off x="3092" y="3237"/>
              <a:ext cx="1" cy="31"/>
            </a:xfrm>
            <a:prstGeom prst="line">
              <a:avLst/>
            </a:prstGeom>
            <a:noFill/>
            <a:ln w="0">
              <a:solidFill>
                <a:srgbClr val="FF0000"/>
              </a:solidFill>
              <a:round/>
              <a:headEnd/>
              <a:tailEnd/>
            </a:ln>
          </p:spPr>
          <p:txBody>
            <a:bodyPr/>
            <a:lstStyle/>
            <a:p>
              <a:endParaRPr lang="en-CA" dirty="0"/>
            </a:p>
          </p:txBody>
        </p:sp>
        <p:sp>
          <p:nvSpPr>
            <p:cNvPr id="349636" name="Line 452"/>
            <p:cNvSpPr>
              <a:spLocks noChangeShapeType="1"/>
            </p:cNvSpPr>
            <p:nvPr/>
          </p:nvSpPr>
          <p:spPr bwMode="auto">
            <a:xfrm flipV="1">
              <a:off x="3135" y="3237"/>
              <a:ext cx="1" cy="31"/>
            </a:xfrm>
            <a:prstGeom prst="line">
              <a:avLst/>
            </a:prstGeom>
            <a:noFill/>
            <a:ln w="0">
              <a:solidFill>
                <a:srgbClr val="FF0000"/>
              </a:solidFill>
              <a:round/>
              <a:headEnd/>
              <a:tailEnd/>
            </a:ln>
          </p:spPr>
          <p:txBody>
            <a:bodyPr/>
            <a:lstStyle/>
            <a:p>
              <a:endParaRPr lang="en-CA" dirty="0"/>
            </a:p>
          </p:txBody>
        </p:sp>
        <p:sp>
          <p:nvSpPr>
            <p:cNvPr id="349637" name="Line 453"/>
            <p:cNvSpPr>
              <a:spLocks noChangeShapeType="1"/>
            </p:cNvSpPr>
            <p:nvPr/>
          </p:nvSpPr>
          <p:spPr bwMode="auto">
            <a:xfrm flipV="1">
              <a:off x="3180" y="3237"/>
              <a:ext cx="0" cy="31"/>
            </a:xfrm>
            <a:prstGeom prst="line">
              <a:avLst/>
            </a:prstGeom>
            <a:noFill/>
            <a:ln w="0">
              <a:solidFill>
                <a:srgbClr val="FF0000"/>
              </a:solidFill>
              <a:round/>
              <a:headEnd/>
              <a:tailEnd/>
            </a:ln>
          </p:spPr>
          <p:txBody>
            <a:bodyPr/>
            <a:lstStyle/>
            <a:p>
              <a:endParaRPr lang="en-CA" dirty="0"/>
            </a:p>
          </p:txBody>
        </p:sp>
        <p:sp>
          <p:nvSpPr>
            <p:cNvPr id="349638" name="Line 454"/>
            <p:cNvSpPr>
              <a:spLocks noChangeShapeType="1"/>
            </p:cNvSpPr>
            <p:nvPr/>
          </p:nvSpPr>
          <p:spPr bwMode="auto">
            <a:xfrm flipV="1">
              <a:off x="3223" y="3237"/>
              <a:ext cx="1" cy="31"/>
            </a:xfrm>
            <a:prstGeom prst="line">
              <a:avLst/>
            </a:prstGeom>
            <a:noFill/>
            <a:ln w="0">
              <a:solidFill>
                <a:srgbClr val="FF0000"/>
              </a:solidFill>
              <a:round/>
              <a:headEnd/>
              <a:tailEnd/>
            </a:ln>
          </p:spPr>
          <p:txBody>
            <a:bodyPr/>
            <a:lstStyle/>
            <a:p>
              <a:endParaRPr lang="en-CA" dirty="0"/>
            </a:p>
          </p:txBody>
        </p:sp>
        <p:sp>
          <p:nvSpPr>
            <p:cNvPr id="349639" name="Line 455"/>
            <p:cNvSpPr>
              <a:spLocks noChangeShapeType="1"/>
            </p:cNvSpPr>
            <p:nvPr/>
          </p:nvSpPr>
          <p:spPr bwMode="auto">
            <a:xfrm flipV="1">
              <a:off x="3275" y="3237"/>
              <a:ext cx="1" cy="31"/>
            </a:xfrm>
            <a:prstGeom prst="line">
              <a:avLst/>
            </a:prstGeom>
            <a:noFill/>
            <a:ln w="0">
              <a:solidFill>
                <a:srgbClr val="FF0000"/>
              </a:solidFill>
              <a:round/>
              <a:headEnd/>
              <a:tailEnd/>
            </a:ln>
          </p:spPr>
          <p:txBody>
            <a:bodyPr/>
            <a:lstStyle/>
            <a:p>
              <a:endParaRPr lang="en-CA" dirty="0"/>
            </a:p>
          </p:txBody>
        </p:sp>
        <p:sp>
          <p:nvSpPr>
            <p:cNvPr id="349640" name="Line 456"/>
            <p:cNvSpPr>
              <a:spLocks noChangeShapeType="1"/>
            </p:cNvSpPr>
            <p:nvPr/>
          </p:nvSpPr>
          <p:spPr bwMode="auto">
            <a:xfrm flipV="1">
              <a:off x="3318" y="3237"/>
              <a:ext cx="1" cy="31"/>
            </a:xfrm>
            <a:prstGeom prst="line">
              <a:avLst/>
            </a:prstGeom>
            <a:noFill/>
            <a:ln w="0">
              <a:solidFill>
                <a:srgbClr val="FF0000"/>
              </a:solidFill>
              <a:round/>
              <a:headEnd/>
              <a:tailEnd/>
            </a:ln>
          </p:spPr>
          <p:txBody>
            <a:bodyPr/>
            <a:lstStyle/>
            <a:p>
              <a:endParaRPr lang="en-CA" dirty="0"/>
            </a:p>
          </p:txBody>
        </p:sp>
        <p:sp>
          <p:nvSpPr>
            <p:cNvPr id="349641" name="Line 457"/>
            <p:cNvSpPr>
              <a:spLocks noChangeShapeType="1"/>
            </p:cNvSpPr>
            <p:nvPr/>
          </p:nvSpPr>
          <p:spPr bwMode="auto">
            <a:xfrm flipV="1">
              <a:off x="3362" y="3237"/>
              <a:ext cx="1" cy="31"/>
            </a:xfrm>
            <a:prstGeom prst="line">
              <a:avLst/>
            </a:prstGeom>
            <a:noFill/>
            <a:ln w="0">
              <a:solidFill>
                <a:srgbClr val="FF0000"/>
              </a:solidFill>
              <a:round/>
              <a:headEnd/>
              <a:tailEnd/>
            </a:ln>
          </p:spPr>
          <p:txBody>
            <a:bodyPr/>
            <a:lstStyle/>
            <a:p>
              <a:endParaRPr lang="en-CA" dirty="0"/>
            </a:p>
          </p:txBody>
        </p:sp>
        <p:sp>
          <p:nvSpPr>
            <p:cNvPr id="349642" name="Line 458"/>
            <p:cNvSpPr>
              <a:spLocks noChangeShapeType="1"/>
            </p:cNvSpPr>
            <p:nvPr/>
          </p:nvSpPr>
          <p:spPr bwMode="auto">
            <a:xfrm flipV="1">
              <a:off x="3407" y="3237"/>
              <a:ext cx="1" cy="31"/>
            </a:xfrm>
            <a:prstGeom prst="line">
              <a:avLst/>
            </a:prstGeom>
            <a:noFill/>
            <a:ln w="0">
              <a:solidFill>
                <a:srgbClr val="FF0000"/>
              </a:solidFill>
              <a:round/>
              <a:headEnd/>
              <a:tailEnd/>
            </a:ln>
          </p:spPr>
          <p:txBody>
            <a:bodyPr/>
            <a:lstStyle/>
            <a:p>
              <a:endParaRPr lang="en-CA" dirty="0"/>
            </a:p>
          </p:txBody>
        </p:sp>
        <p:sp>
          <p:nvSpPr>
            <p:cNvPr id="349643" name="Line 459"/>
            <p:cNvSpPr>
              <a:spLocks noChangeShapeType="1"/>
            </p:cNvSpPr>
            <p:nvPr/>
          </p:nvSpPr>
          <p:spPr bwMode="auto">
            <a:xfrm flipV="1">
              <a:off x="3450" y="3237"/>
              <a:ext cx="1" cy="31"/>
            </a:xfrm>
            <a:prstGeom prst="line">
              <a:avLst/>
            </a:prstGeom>
            <a:noFill/>
            <a:ln w="0">
              <a:solidFill>
                <a:srgbClr val="FF0000"/>
              </a:solidFill>
              <a:round/>
              <a:headEnd/>
              <a:tailEnd/>
            </a:ln>
          </p:spPr>
          <p:txBody>
            <a:bodyPr/>
            <a:lstStyle/>
            <a:p>
              <a:endParaRPr lang="en-CA" dirty="0"/>
            </a:p>
          </p:txBody>
        </p:sp>
        <p:sp>
          <p:nvSpPr>
            <p:cNvPr id="349644" name="Line 460"/>
            <p:cNvSpPr>
              <a:spLocks noChangeShapeType="1"/>
            </p:cNvSpPr>
            <p:nvPr/>
          </p:nvSpPr>
          <p:spPr bwMode="auto">
            <a:xfrm flipV="1">
              <a:off x="3495" y="3237"/>
              <a:ext cx="0" cy="31"/>
            </a:xfrm>
            <a:prstGeom prst="line">
              <a:avLst/>
            </a:prstGeom>
            <a:noFill/>
            <a:ln w="0">
              <a:solidFill>
                <a:srgbClr val="FF0000"/>
              </a:solidFill>
              <a:round/>
              <a:headEnd/>
              <a:tailEnd/>
            </a:ln>
          </p:spPr>
          <p:txBody>
            <a:bodyPr/>
            <a:lstStyle/>
            <a:p>
              <a:endParaRPr lang="en-CA" dirty="0"/>
            </a:p>
          </p:txBody>
        </p:sp>
        <p:sp>
          <p:nvSpPr>
            <p:cNvPr id="349645" name="Line 461"/>
            <p:cNvSpPr>
              <a:spLocks noChangeShapeType="1"/>
            </p:cNvSpPr>
            <p:nvPr/>
          </p:nvSpPr>
          <p:spPr bwMode="auto">
            <a:xfrm flipV="1">
              <a:off x="3538" y="3237"/>
              <a:ext cx="1" cy="31"/>
            </a:xfrm>
            <a:prstGeom prst="line">
              <a:avLst/>
            </a:prstGeom>
            <a:noFill/>
            <a:ln w="0">
              <a:solidFill>
                <a:srgbClr val="FF0000"/>
              </a:solidFill>
              <a:round/>
              <a:headEnd/>
              <a:tailEnd/>
            </a:ln>
          </p:spPr>
          <p:txBody>
            <a:bodyPr/>
            <a:lstStyle/>
            <a:p>
              <a:endParaRPr lang="en-CA" dirty="0"/>
            </a:p>
          </p:txBody>
        </p:sp>
        <p:sp>
          <p:nvSpPr>
            <p:cNvPr id="349646" name="Line 462"/>
            <p:cNvSpPr>
              <a:spLocks noChangeShapeType="1"/>
            </p:cNvSpPr>
            <p:nvPr/>
          </p:nvSpPr>
          <p:spPr bwMode="auto">
            <a:xfrm flipV="1">
              <a:off x="3582" y="3237"/>
              <a:ext cx="0" cy="31"/>
            </a:xfrm>
            <a:prstGeom prst="line">
              <a:avLst/>
            </a:prstGeom>
            <a:noFill/>
            <a:ln w="0">
              <a:solidFill>
                <a:srgbClr val="FF0000"/>
              </a:solidFill>
              <a:round/>
              <a:headEnd/>
              <a:tailEnd/>
            </a:ln>
          </p:spPr>
          <p:txBody>
            <a:bodyPr/>
            <a:lstStyle/>
            <a:p>
              <a:endParaRPr lang="en-CA" dirty="0"/>
            </a:p>
          </p:txBody>
        </p:sp>
        <p:sp>
          <p:nvSpPr>
            <p:cNvPr id="349647" name="Line 463"/>
            <p:cNvSpPr>
              <a:spLocks noChangeShapeType="1"/>
            </p:cNvSpPr>
            <p:nvPr/>
          </p:nvSpPr>
          <p:spPr bwMode="auto">
            <a:xfrm flipV="1">
              <a:off x="3634" y="3237"/>
              <a:ext cx="1" cy="31"/>
            </a:xfrm>
            <a:prstGeom prst="line">
              <a:avLst/>
            </a:prstGeom>
            <a:noFill/>
            <a:ln w="0">
              <a:solidFill>
                <a:srgbClr val="FF0000"/>
              </a:solidFill>
              <a:round/>
              <a:headEnd/>
              <a:tailEnd/>
            </a:ln>
          </p:spPr>
          <p:txBody>
            <a:bodyPr/>
            <a:lstStyle/>
            <a:p>
              <a:endParaRPr lang="en-CA" dirty="0"/>
            </a:p>
          </p:txBody>
        </p:sp>
        <p:sp>
          <p:nvSpPr>
            <p:cNvPr id="349648" name="Line 464"/>
            <p:cNvSpPr>
              <a:spLocks noChangeShapeType="1"/>
            </p:cNvSpPr>
            <p:nvPr/>
          </p:nvSpPr>
          <p:spPr bwMode="auto">
            <a:xfrm flipV="1">
              <a:off x="3676" y="3237"/>
              <a:ext cx="1" cy="31"/>
            </a:xfrm>
            <a:prstGeom prst="line">
              <a:avLst/>
            </a:prstGeom>
            <a:noFill/>
            <a:ln w="0">
              <a:solidFill>
                <a:srgbClr val="FF0000"/>
              </a:solidFill>
              <a:round/>
              <a:headEnd/>
              <a:tailEnd/>
            </a:ln>
          </p:spPr>
          <p:txBody>
            <a:bodyPr/>
            <a:lstStyle/>
            <a:p>
              <a:endParaRPr lang="en-CA" dirty="0"/>
            </a:p>
          </p:txBody>
        </p:sp>
        <p:sp>
          <p:nvSpPr>
            <p:cNvPr id="349649" name="Line 465"/>
            <p:cNvSpPr>
              <a:spLocks noChangeShapeType="1"/>
            </p:cNvSpPr>
            <p:nvPr/>
          </p:nvSpPr>
          <p:spPr bwMode="auto">
            <a:xfrm flipV="1">
              <a:off x="3721" y="3237"/>
              <a:ext cx="1" cy="31"/>
            </a:xfrm>
            <a:prstGeom prst="line">
              <a:avLst/>
            </a:prstGeom>
            <a:noFill/>
            <a:ln w="0">
              <a:solidFill>
                <a:srgbClr val="FF0000"/>
              </a:solidFill>
              <a:round/>
              <a:headEnd/>
              <a:tailEnd/>
            </a:ln>
          </p:spPr>
          <p:txBody>
            <a:bodyPr/>
            <a:lstStyle/>
            <a:p>
              <a:endParaRPr lang="en-CA" dirty="0"/>
            </a:p>
          </p:txBody>
        </p:sp>
        <p:sp>
          <p:nvSpPr>
            <p:cNvPr id="349650" name="Line 466"/>
            <p:cNvSpPr>
              <a:spLocks noChangeShapeType="1"/>
            </p:cNvSpPr>
            <p:nvPr/>
          </p:nvSpPr>
          <p:spPr bwMode="auto">
            <a:xfrm flipV="1">
              <a:off x="3765" y="3237"/>
              <a:ext cx="1" cy="31"/>
            </a:xfrm>
            <a:prstGeom prst="line">
              <a:avLst/>
            </a:prstGeom>
            <a:noFill/>
            <a:ln w="0">
              <a:solidFill>
                <a:srgbClr val="FF0000"/>
              </a:solidFill>
              <a:round/>
              <a:headEnd/>
              <a:tailEnd/>
            </a:ln>
          </p:spPr>
          <p:txBody>
            <a:bodyPr/>
            <a:lstStyle/>
            <a:p>
              <a:endParaRPr lang="en-CA" dirty="0"/>
            </a:p>
          </p:txBody>
        </p:sp>
        <p:sp>
          <p:nvSpPr>
            <p:cNvPr id="349651" name="Line 467"/>
            <p:cNvSpPr>
              <a:spLocks noChangeShapeType="1"/>
            </p:cNvSpPr>
            <p:nvPr/>
          </p:nvSpPr>
          <p:spPr bwMode="auto">
            <a:xfrm flipV="1">
              <a:off x="3809" y="3237"/>
              <a:ext cx="0" cy="31"/>
            </a:xfrm>
            <a:prstGeom prst="line">
              <a:avLst/>
            </a:prstGeom>
            <a:noFill/>
            <a:ln w="0">
              <a:solidFill>
                <a:srgbClr val="FF0000"/>
              </a:solidFill>
              <a:round/>
              <a:headEnd/>
              <a:tailEnd/>
            </a:ln>
          </p:spPr>
          <p:txBody>
            <a:bodyPr/>
            <a:lstStyle/>
            <a:p>
              <a:endParaRPr lang="en-CA" dirty="0"/>
            </a:p>
          </p:txBody>
        </p:sp>
        <p:sp>
          <p:nvSpPr>
            <p:cNvPr id="349652" name="Line 468"/>
            <p:cNvSpPr>
              <a:spLocks noChangeShapeType="1"/>
            </p:cNvSpPr>
            <p:nvPr/>
          </p:nvSpPr>
          <p:spPr bwMode="auto">
            <a:xfrm flipV="1">
              <a:off x="3853" y="3237"/>
              <a:ext cx="1" cy="31"/>
            </a:xfrm>
            <a:prstGeom prst="line">
              <a:avLst/>
            </a:prstGeom>
            <a:noFill/>
            <a:ln w="0">
              <a:solidFill>
                <a:srgbClr val="FF0000"/>
              </a:solidFill>
              <a:round/>
              <a:headEnd/>
              <a:tailEnd/>
            </a:ln>
          </p:spPr>
          <p:txBody>
            <a:bodyPr/>
            <a:lstStyle/>
            <a:p>
              <a:endParaRPr lang="en-CA" dirty="0"/>
            </a:p>
          </p:txBody>
        </p:sp>
        <p:sp>
          <p:nvSpPr>
            <p:cNvPr id="349653" name="Line 469"/>
            <p:cNvSpPr>
              <a:spLocks noChangeShapeType="1"/>
            </p:cNvSpPr>
            <p:nvPr/>
          </p:nvSpPr>
          <p:spPr bwMode="auto">
            <a:xfrm flipV="1">
              <a:off x="3897" y="3237"/>
              <a:ext cx="0" cy="31"/>
            </a:xfrm>
            <a:prstGeom prst="line">
              <a:avLst/>
            </a:prstGeom>
            <a:noFill/>
            <a:ln w="0">
              <a:solidFill>
                <a:srgbClr val="FF0000"/>
              </a:solidFill>
              <a:round/>
              <a:headEnd/>
              <a:tailEnd/>
            </a:ln>
          </p:spPr>
          <p:txBody>
            <a:bodyPr/>
            <a:lstStyle/>
            <a:p>
              <a:endParaRPr lang="en-CA" dirty="0"/>
            </a:p>
          </p:txBody>
        </p:sp>
        <p:sp>
          <p:nvSpPr>
            <p:cNvPr id="349654" name="Line 470"/>
            <p:cNvSpPr>
              <a:spLocks noChangeShapeType="1"/>
            </p:cNvSpPr>
            <p:nvPr/>
          </p:nvSpPr>
          <p:spPr bwMode="auto">
            <a:xfrm flipV="1">
              <a:off x="3940" y="3237"/>
              <a:ext cx="1" cy="31"/>
            </a:xfrm>
            <a:prstGeom prst="line">
              <a:avLst/>
            </a:prstGeom>
            <a:noFill/>
            <a:ln w="0">
              <a:solidFill>
                <a:srgbClr val="FF0000"/>
              </a:solidFill>
              <a:round/>
              <a:headEnd/>
              <a:tailEnd/>
            </a:ln>
          </p:spPr>
          <p:txBody>
            <a:bodyPr/>
            <a:lstStyle/>
            <a:p>
              <a:endParaRPr lang="en-CA" dirty="0"/>
            </a:p>
          </p:txBody>
        </p:sp>
        <p:sp>
          <p:nvSpPr>
            <p:cNvPr id="349655" name="Line 471"/>
            <p:cNvSpPr>
              <a:spLocks noChangeShapeType="1"/>
            </p:cNvSpPr>
            <p:nvPr/>
          </p:nvSpPr>
          <p:spPr bwMode="auto">
            <a:xfrm flipV="1">
              <a:off x="3992" y="3237"/>
              <a:ext cx="1" cy="31"/>
            </a:xfrm>
            <a:prstGeom prst="line">
              <a:avLst/>
            </a:prstGeom>
            <a:noFill/>
            <a:ln w="0">
              <a:solidFill>
                <a:srgbClr val="FF0000"/>
              </a:solidFill>
              <a:round/>
              <a:headEnd/>
              <a:tailEnd/>
            </a:ln>
          </p:spPr>
          <p:txBody>
            <a:bodyPr/>
            <a:lstStyle/>
            <a:p>
              <a:endParaRPr lang="en-CA" dirty="0"/>
            </a:p>
          </p:txBody>
        </p:sp>
        <p:sp>
          <p:nvSpPr>
            <p:cNvPr id="349656" name="Line 472"/>
            <p:cNvSpPr>
              <a:spLocks noChangeShapeType="1"/>
            </p:cNvSpPr>
            <p:nvPr/>
          </p:nvSpPr>
          <p:spPr bwMode="auto">
            <a:xfrm flipV="1">
              <a:off x="4035" y="3237"/>
              <a:ext cx="1" cy="31"/>
            </a:xfrm>
            <a:prstGeom prst="line">
              <a:avLst/>
            </a:prstGeom>
            <a:noFill/>
            <a:ln w="0">
              <a:solidFill>
                <a:srgbClr val="FF0000"/>
              </a:solidFill>
              <a:round/>
              <a:headEnd/>
              <a:tailEnd/>
            </a:ln>
          </p:spPr>
          <p:txBody>
            <a:bodyPr/>
            <a:lstStyle/>
            <a:p>
              <a:endParaRPr lang="en-CA" dirty="0"/>
            </a:p>
          </p:txBody>
        </p:sp>
        <p:sp>
          <p:nvSpPr>
            <p:cNvPr id="349657" name="Line 473"/>
            <p:cNvSpPr>
              <a:spLocks noChangeShapeType="1"/>
            </p:cNvSpPr>
            <p:nvPr/>
          </p:nvSpPr>
          <p:spPr bwMode="auto">
            <a:xfrm flipV="1">
              <a:off x="4079" y="3237"/>
              <a:ext cx="1" cy="31"/>
            </a:xfrm>
            <a:prstGeom prst="line">
              <a:avLst/>
            </a:prstGeom>
            <a:noFill/>
            <a:ln w="0">
              <a:solidFill>
                <a:srgbClr val="FF0000"/>
              </a:solidFill>
              <a:round/>
              <a:headEnd/>
              <a:tailEnd/>
            </a:ln>
          </p:spPr>
          <p:txBody>
            <a:bodyPr/>
            <a:lstStyle/>
            <a:p>
              <a:endParaRPr lang="en-CA" dirty="0"/>
            </a:p>
          </p:txBody>
        </p:sp>
        <p:sp>
          <p:nvSpPr>
            <p:cNvPr id="349658" name="Line 474"/>
            <p:cNvSpPr>
              <a:spLocks noChangeShapeType="1"/>
            </p:cNvSpPr>
            <p:nvPr/>
          </p:nvSpPr>
          <p:spPr bwMode="auto">
            <a:xfrm flipV="1">
              <a:off x="4124" y="3237"/>
              <a:ext cx="0" cy="31"/>
            </a:xfrm>
            <a:prstGeom prst="line">
              <a:avLst/>
            </a:prstGeom>
            <a:noFill/>
            <a:ln w="0">
              <a:solidFill>
                <a:srgbClr val="FF0000"/>
              </a:solidFill>
              <a:round/>
              <a:headEnd/>
              <a:tailEnd/>
            </a:ln>
          </p:spPr>
          <p:txBody>
            <a:bodyPr/>
            <a:lstStyle/>
            <a:p>
              <a:endParaRPr lang="en-CA" dirty="0"/>
            </a:p>
          </p:txBody>
        </p:sp>
        <p:sp>
          <p:nvSpPr>
            <p:cNvPr id="349659" name="Line 475"/>
            <p:cNvSpPr>
              <a:spLocks noChangeShapeType="1"/>
            </p:cNvSpPr>
            <p:nvPr/>
          </p:nvSpPr>
          <p:spPr bwMode="auto">
            <a:xfrm flipV="1">
              <a:off x="4167" y="3237"/>
              <a:ext cx="1" cy="31"/>
            </a:xfrm>
            <a:prstGeom prst="line">
              <a:avLst/>
            </a:prstGeom>
            <a:noFill/>
            <a:ln w="0">
              <a:solidFill>
                <a:srgbClr val="FF0000"/>
              </a:solidFill>
              <a:round/>
              <a:headEnd/>
              <a:tailEnd/>
            </a:ln>
          </p:spPr>
          <p:txBody>
            <a:bodyPr/>
            <a:lstStyle/>
            <a:p>
              <a:endParaRPr lang="en-CA" dirty="0"/>
            </a:p>
          </p:txBody>
        </p:sp>
        <p:sp>
          <p:nvSpPr>
            <p:cNvPr id="349660" name="Line 476"/>
            <p:cNvSpPr>
              <a:spLocks noChangeShapeType="1"/>
            </p:cNvSpPr>
            <p:nvPr/>
          </p:nvSpPr>
          <p:spPr bwMode="auto">
            <a:xfrm flipV="1">
              <a:off x="4211" y="3237"/>
              <a:ext cx="1" cy="31"/>
            </a:xfrm>
            <a:prstGeom prst="line">
              <a:avLst/>
            </a:prstGeom>
            <a:noFill/>
            <a:ln w="0">
              <a:solidFill>
                <a:srgbClr val="FF0000"/>
              </a:solidFill>
              <a:round/>
              <a:headEnd/>
              <a:tailEnd/>
            </a:ln>
          </p:spPr>
          <p:txBody>
            <a:bodyPr/>
            <a:lstStyle/>
            <a:p>
              <a:endParaRPr lang="en-CA" dirty="0"/>
            </a:p>
          </p:txBody>
        </p:sp>
        <p:sp>
          <p:nvSpPr>
            <p:cNvPr id="349661" name="Line 477"/>
            <p:cNvSpPr>
              <a:spLocks noChangeShapeType="1"/>
            </p:cNvSpPr>
            <p:nvPr/>
          </p:nvSpPr>
          <p:spPr bwMode="auto">
            <a:xfrm flipV="1">
              <a:off x="4255" y="3237"/>
              <a:ext cx="1" cy="31"/>
            </a:xfrm>
            <a:prstGeom prst="line">
              <a:avLst/>
            </a:prstGeom>
            <a:noFill/>
            <a:ln w="0">
              <a:solidFill>
                <a:srgbClr val="FF0000"/>
              </a:solidFill>
              <a:round/>
              <a:headEnd/>
              <a:tailEnd/>
            </a:ln>
          </p:spPr>
          <p:txBody>
            <a:bodyPr/>
            <a:lstStyle/>
            <a:p>
              <a:endParaRPr lang="en-CA" dirty="0"/>
            </a:p>
          </p:txBody>
        </p:sp>
        <p:sp>
          <p:nvSpPr>
            <p:cNvPr id="349662" name="Line 478"/>
            <p:cNvSpPr>
              <a:spLocks noChangeShapeType="1"/>
            </p:cNvSpPr>
            <p:nvPr/>
          </p:nvSpPr>
          <p:spPr bwMode="auto">
            <a:xfrm flipV="1">
              <a:off x="4298" y="3237"/>
              <a:ext cx="1" cy="31"/>
            </a:xfrm>
            <a:prstGeom prst="line">
              <a:avLst/>
            </a:prstGeom>
            <a:noFill/>
            <a:ln w="0">
              <a:solidFill>
                <a:srgbClr val="FF0000"/>
              </a:solidFill>
              <a:round/>
              <a:headEnd/>
              <a:tailEnd/>
            </a:ln>
          </p:spPr>
          <p:txBody>
            <a:bodyPr/>
            <a:lstStyle/>
            <a:p>
              <a:endParaRPr lang="en-CA" dirty="0"/>
            </a:p>
          </p:txBody>
        </p:sp>
        <p:sp>
          <p:nvSpPr>
            <p:cNvPr id="349663" name="Line 479"/>
            <p:cNvSpPr>
              <a:spLocks noChangeShapeType="1"/>
            </p:cNvSpPr>
            <p:nvPr/>
          </p:nvSpPr>
          <p:spPr bwMode="auto">
            <a:xfrm flipV="1">
              <a:off x="4343" y="3237"/>
              <a:ext cx="1" cy="31"/>
            </a:xfrm>
            <a:prstGeom prst="line">
              <a:avLst/>
            </a:prstGeom>
            <a:noFill/>
            <a:ln w="0">
              <a:solidFill>
                <a:srgbClr val="FF0000"/>
              </a:solidFill>
              <a:round/>
              <a:headEnd/>
              <a:tailEnd/>
            </a:ln>
          </p:spPr>
          <p:txBody>
            <a:bodyPr/>
            <a:lstStyle/>
            <a:p>
              <a:endParaRPr lang="en-CA" dirty="0"/>
            </a:p>
          </p:txBody>
        </p:sp>
        <p:sp>
          <p:nvSpPr>
            <p:cNvPr id="349664" name="Line 480"/>
            <p:cNvSpPr>
              <a:spLocks noChangeShapeType="1"/>
            </p:cNvSpPr>
            <p:nvPr/>
          </p:nvSpPr>
          <p:spPr bwMode="auto">
            <a:xfrm flipV="1">
              <a:off x="4393" y="3237"/>
              <a:ext cx="1" cy="31"/>
            </a:xfrm>
            <a:prstGeom prst="line">
              <a:avLst/>
            </a:prstGeom>
            <a:noFill/>
            <a:ln w="0">
              <a:solidFill>
                <a:srgbClr val="FF0000"/>
              </a:solidFill>
              <a:round/>
              <a:headEnd/>
              <a:tailEnd/>
            </a:ln>
          </p:spPr>
          <p:txBody>
            <a:bodyPr/>
            <a:lstStyle/>
            <a:p>
              <a:endParaRPr lang="en-CA" dirty="0"/>
            </a:p>
          </p:txBody>
        </p:sp>
        <p:sp>
          <p:nvSpPr>
            <p:cNvPr id="349665" name="Line 481"/>
            <p:cNvSpPr>
              <a:spLocks noChangeShapeType="1"/>
            </p:cNvSpPr>
            <p:nvPr/>
          </p:nvSpPr>
          <p:spPr bwMode="auto">
            <a:xfrm flipV="1">
              <a:off x="4437" y="3237"/>
              <a:ext cx="1" cy="31"/>
            </a:xfrm>
            <a:prstGeom prst="line">
              <a:avLst/>
            </a:prstGeom>
            <a:noFill/>
            <a:ln w="0">
              <a:solidFill>
                <a:srgbClr val="FF0000"/>
              </a:solidFill>
              <a:round/>
              <a:headEnd/>
              <a:tailEnd/>
            </a:ln>
          </p:spPr>
          <p:txBody>
            <a:bodyPr/>
            <a:lstStyle/>
            <a:p>
              <a:endParaRPr lang="en-CA" dirty="0"/>
            </a:p>
          </p:txBody>
        </p:sp>
        <p:sp>
          <p:nvSpPr>
            <p:cNvPr id="349666" name="Line 482"/>
            <p:cNvSpPr>
              <a:spLocks noChangeShapeType="1"/>
            </p:cNvSpPr>
            <p:nvPr/>
          </p:nvSpPr>
          <p:spPr bwMode="auto">
            <a:xfrm flipV="1">
              <a:off x="4482" y="3237"/>
              <a:ext cx="1" cy="31"/>
            </a:xfrm>
            <a:prstGeom prst="line">
              <a:avLst/>
            </a:prstGeom>
            <a:noFill/>
            <a:ln w="0">
              <a:solidFill>
                <a:srgbClr val="FF0000"/>
              </a:solidFill>
              <a:round/>
              <a:headEnd/>
              <a:tailEnd/>
            </a:ln>
          </p:spPr>
          <p:txBody>
            <a:bodyPr/>
            <a:lstStyle/>
            <a:p>
              <a:endParaRPr lang="en-CA" dirty="0"/>
            </a:p>
          </p:txBody>
        </p:sp>
        <p:sp>
          <p:nvSpPr>
            <p:cNvPr id="349667" name="Line 483"/>
            <p:cNvSpPr>
              <a:spLocks noChangeShapeType="1"/>
            </p:cNvSpPr>
            <p:nvPr/>
          </p:nvSpPr>
          <p:spPr bwMode="auto">
            <a:xfrm flipV="1">
              <a:off x="4518" y="3237"/>
              <a:ext cx="1" cy="31"/>
            </a:xfrm>
            <a:prstGeom prst="line">
              <a:avLst/>
            </a:prstGeom>
            <a:noFill/>
            <a:ln w="0">
              <a:solidFill>
                <a:srgbClr val="FF0000"/>
              </a:solidFill>
              <a:round/>
              <a:headEnd/>
              <a:tailEnd/>
            </a:ln>
          </p:spPr>
          <p:txBody>
            <a:bodyPr/>
            <a:lstStyle/>
            <a:p>
              <a:endParaRPr lang="en-CA" dirty="0"/>
            </a:p>
          </p:txBody>
        </p:sp>
        <p:sp>
          <p:nvSpPr>
            <p:cNvPr id="349668" name="Line 484"/>
            <p:cNvSpPr>
              <a:spLocks noChangeShapeType="1"/>
            </p:cNvSpPr>
            <p:nvPr/>
          </p:nvSpPr>
          <p:spPr bwMode="auto">
            <a:xfrm flipV="1">
              <a:off x="4562" y="3237"/>
              <a:ext cx="1" cy="31"/>
            </a:xfrm>
            <a:prstGeom prst="line">
              <a:avLst/>
            </a:prstGeom>
            <a:noFill/>
            <a:ln w="0">
              <a:solidFill>
                <a:srgbClr val="FF0000"/>
              </a:solidFill>
              <a:round/>
              <a:headEnd/>
              <a:tailEnd/>
            </a:ln>
          </p:spPr>
          <p:txBody>
            <a:bodyPr/>
            <a:lstStyle/>
            <a:p>
              <a:endParaRPr lang="en-CA" dirty="0"/>
            </a:p>
          </p:txBody>
        </p:sp>
        <p:sp>
          <p:nvSpPr>
            <p:cNvPr id="349669" name="Line 485"/>
            <p:cNvSpPr>
              <a:spLocks noChangeShapeType="1"/>
            </p:cNvSpPr>
            <p:nvPr/>
          </p:nvSpPr>
          <p:spPr bwMode="auto">
            <a:xfrm flipV="1">
              <a:off x="4598" y="3237"/>
              <a:ext cx="1" cy="31"/>
            </a:xfrm>
            <a:prstGeom prst="line">
              <a:avLst/>
            </a:prstGeom>
            <a:noFill/>
            <a:ln w="0">
              <a:solidFill>
                <a:srgbClr val="FF0000"/>
              </a:solidFill>
              <a:round/>
              <a:headEnd/>
              <a:tailEnd/>
            </a:ln>
          </p:spPr>
          <p:txBody>
            <a:bodyPr/>
            <a:lstStyle/>
            <a:p>
              <a:endParaRPr lang="en-CA" dirty="0"/>
            </a:p>
          </p:txBody>
        </p:sp>
        <p:sp>
          <p:nvSpPr>
            <p:cNvPr id="349670" name="Line 486"/>
            <p:cNvSpPr>
              <a:spLocks noChangeShapeType="1"/>
            </p:cNvSpPr>
            <p:nvPr/>
          </p:nvSpPr>
          <p:spPr bwMode="auto">
            <a:xfrm flipV="1">
              <a:off x="4635" y="3237"/>
              <a:ext cx="1" cy="31"/>
            </a:xfrm>
            <a:prstGeom prst="line">
              <a:avLst/>
            </a:prstGeom>
            <a:noFill/>
            <a:ln w="0">
              <a:solidFill>
                <a:srgbClr val="FF0000"/>
              </a:solidFill>
              <a:round/>
              <a:headEnd/>
              <a:tailEnd/>
            </a:ln>
          </p:spPr>
          <p:txBody>
            <a:bodyPr/>
            <a:lstStyle/>
            <a:p>
              <a:endParaRPr lang="en-CA" dirty="0"/>
            </a:p>
          </p:txBody>
        </p:sp>
        <p:sp>
          <p:nvSpPr>
            <p:cNvPr id="349671" name="Line 487"/>
            <p:cNvSpPr>
              <a:spLocks noChangeShapeType="1"/>
            </p:cNvSpPr>
            <p:nvPr/>
          </p:nvSpPr>
          <p:spPr bwMode="auto">
            <a:xfrm flipV="1">
              <a:off x="4672" y="3237"/>
              <a:ext cx="1" cy="31"/>
            </a:xfrm>
            <a:prstGeom prst="line">
              <a:avLst/>
            </a:prstGeom>
            <a:noFill/>
            <a:ln w="0">
              <a:solidFill>
                <a:srgbClr val="FF0000"/>
              </a:solidFill>
              <a:round/>
              <a:headEnd/>
              <a:tailEnd/>
            </a:ln>
          </p:spPr>
          <p:txBody>
            <a:bodyPr/>
            <a:lstStyle/>
            <a:p>
              <a:endParaRPr lang="en-CA" dirty="0"/>
            </a:p>
          </p:txBody>
        </p:sp>
        <p:sp>
          <p:nvSpPr>
            <p:cNvPr id="349672" name="Line 488"/>
            <p:cNvSpPr>
              <a:spLocks noChangeShapeType="1"/>
            </p:cNvSpPr>
            <p:nvPr/>
          </p:nvSpPr>
          <p:spPr bwMode="auto">
            <a:xfrm flipV="1">
              <a:off x="4709" y="3237"/>
              <a:ext cx="1" cy="31"/>
            </a:xfrm>
            <a:prstGeom prst="line">
              <a:avLst/>
            </a:prstGeom>
            <a:noFill/>
            <a:ln w="0">
              <a:solidFill>
                <a:srgbClr val="FF0000"/>
              </a:solidFill>
              <a:round/>
              <a:headEnd/>
              <a:tailEnd/>
            </a:ln>
          </p:spPr>
          <p:txBody>
            <a:bodyPr/>
            <a:lstStyle/>
            <a:p>
              <a:endParaRPr lang="en-CA" dirty="0"/>
            </a:p>
          </p:txBody>
        </p:sp>
        <p:sp>
          <p:nvSpPr>
            <p:cNvPr id="349673" name="Line 489"/>
            <p:cNvSpPr>
              <a:spLocks noChangeShapeType="1"/>
            </p:cNvSpPr>
            <p:nvPr/>
          </p:nvSpPr>
          <p:spPr bwMode="auto">
            <a:xfrm flipV="1">
              <a:off x="4745" y="3237"/>
              <a:ext cx="1" cy="31"/>
            </a:xfrm>
            <a:prstGeom prst="line">
              <a:avLst/>
            </a:prstGeom>
            <a:noFill/>
            <a:ln w="0">
              <a:solidFill>
                <a:srgbClr val="FF0000"/>
              </a:solidFill>
              <a:round/>
              <a:headEnd/>
              <a:tailEnd/>
            </a:ln>
          </p:spPr>
          <p:txBody>
            <a:bodyPr/>
            <a:lstStyle/>
            <a:p>
              <a:endParaRPr lang="en-CA" dirty="0"/>
            </a:p>
          </p:txBody>
        </p:sp>
        <p:sp>
          <p:nvSpPr>
            <p:cNvPr id="349674" name="Line 490"/>
            <p:cNvSpPr>
              <a:spLocks noChangeShapeType="1"/>
            </p:cNvSpPr>
            <p:nvPr/>
          </p:nvSpPr>
          <p:spPr bwMode="auto">
            <a:xfrm flipV="1">
              <a:off x="4782" y="3237"/>
              <a:ext cx="0" cy="31"/>
            </a:xfrm>
            <a:prstGeom prst="line">
              <a:avLst/>
            </a:prstGeom>
            <a:noFill/>
            <a:ln w="0">
              <a:solidFill>
                <a:srgbClr val="FF0000"/>
              </a:solidFill>
              <a:round/>
              <a:headEnd/>
              <a:tailEnd/>
            </a:ln>
          </p:spPr>
          <p:txBody>
            <a:bodyPr/>
            <a:lstStyle/>
            <a:p>
              <a:endParaRPr lang="en-CA" dirty="0"/>
            </a:p>
          </p:txBody>
        </p:sp>
        <p:sp>
          <p:nvSpPr>
            <p:cNvPr id="349675" name="Line 491"/>
            <p:cNvSpPr>
              <a:spLocks noChangeShapeType="1"/>
            </p:cNvSpPr>
            <p:nvPr/>
          </p:nvSpPr>
          <p:spPr bwMode="auto">
            <a:xfrm flipV="1">
              <a:off x="4825" y="3237"/>
              <a:ext cx="1" cy="31"/>
            </a:xfrm>
            <a:prstGeom prst="line">
              <a:avLst/>
            </a:prstGeom>
            <a:noFill/>
            <a:ln w="0">
              <a:solidFill>
                <a:srgbClr val="FF0000"/>
              </a:solidFill>
              <a:round/>
              <a:headEnd/>
              <a:tailEnd/>
            </a:ln>
          </p:spPr>
          <p:txBody>
            <a:bodyPr/>
            <a:lstStyle/>
            <a:p>
              <a:endParaRPr lang="en-CA" dirty="0"/>
            </a:p>
          </p:txBody>
        </p:sp>
        <p:sp>
          <p:nvSpPr>
            <p:cNvPr id="349676" name="Freeform 492"/>
            <p:cNvSpPr>
              <a:spLocks/>
            </p:cNvSpPr>
            <p:nvPr/>
          </p:nvSpPr>
          <p:spPr bwMode="auto">
            <a:xfrm>
              <a:off x="722" y="2889"/>
              <a:ext cx="2070" cy="641"/>
            </a:xfrm>
            <a:custGeom>
              <a:avLst/>
              <a:gdLst/>
              <a:ahLst/>
              <a:cxnLst>
                <a:cxn ang="0">
                  <a:pos x="35" y="699"/>
                </a:cxn>
                <a:cxn ang="0">
                  <a:pos x="78" y="708"/>
                </a:cxn>
                <a:cxn ang="0">
                  <a:pos x="113" y="346"/>
                </a:cxn>
                <a:cxn ang="0">
                  <a:pos x="156" y="642"/>
                </a:cxn>
                <a:cxn ang="0">
                  <a:pos x="190" y="823"/>
                </a:cxn>
                <a:cxn ang="0">
                  <a:pos x="234" y="642"/>
                </a:cxn>
                <a:cxn ang="0">
                  <a:pos x="268" y="658"/>
                </a:cxn>
                <a:cxn ang="0">
                  <a:pos x="311" y="601"/>
                </a:cxn>
                <a:cxn ang="0">
                  <a:pos x="346" y="584"/>
                </a:cxn>
                <a:cxn ang="0">
                  <a:pos x="389" y="477"/>
                </a:cxn>
                <a:cxn ang="0">
                  <a:pos x="432" y="708"/>
                </a:cxn>
                <a:cxn ang="0">
                  <a:pos x="467" y="518"/>
                </a:cxn>
                <a:cxn ang="0">
                  <a:pos x="510" y="716"/>
                </a:cxn>
                <a:cxn ang="0">
                  <a:pos x="544" y="675"/>
                </a:cxn>
                <a:cxn ang="0">
                  <a:pos x="588" y="872"/>
                </a:cxn>
                <a:cxn ang="0">
                  <a:pos x="622" y="724"/>
                </a:cxn>
                <a:cxn ang="0">
                  <a:pos x="665" y="560"/>
                </a:cxn>
                <a:cxn ang="0">
                  <a:pos x="700" y="609"/>
                </a:cxn>
                <a:cxn ang="0">
                  <a:pos x="743" y="749"/>
                </a:cxn>
                <a:cxn ang="0">
                  <a:pos x="777" y="773"/>
                </a:cxn>
                <a:cxn ang="0">
                  <a:pos x="821" y="790"/>
                </a:cxn>
                <a:cxn ang="0">
                  <a:pos x="855" y="699"/>
                </a:cxn>
                <a:cxn ang="0">
                  <a:pos x="898" y="1028"/>
                </a:cxn>
                <a:cxn ang="0">
                  <a:pos x="941" y="987"/>
                </a:cxn>
                <a:cxn ang="0">
                  <a:pos x="976" y="683"/>
                </a:cxn>
                <a:cxn ang="0">
                  <a:pos x="1019" y="189"/>
                </a:cxn>
                <a:cxn ang="0">
                  <a:pos x="1054" y="568"/>
                </a:cxn>
                <a:cxn ang="0">
                  <a:pos x="1097" y="551"/>
                </a:cxn>
                <a:cxn ang="0">
                  <a:pos x="1140" y="650"/>
                </a:cxn>
                <a:cxn ang="0">
                  <a:pos x="1183" y="699"/>
                </a:cxn>
                <a:cxn ang="0">
                  <a:pos x="1218" y="494"/>
                </a:cxn>
                <a:cxn ang="0">
                  <a:pos x="1261" y="510"/>
                </a:cxn>
                <a:cxn ang="0">
                  <a:pos x="1295" y="757"/>
                </a:cxn>
                <a:cxn ang="0">
                  <a:pos x="1339" y="708"/>
                </a:cxn>
                <a:cxn ang="0">
                  <a:pos x="1382" y="741"/>
                </a:cxn>
                <a:cxn ang="0">
                  <a:pos x="1416" y="921"/>
                </a:cxn>
                <a:cxn ang="0">
                  <a:pos x="1459" y="732"/>
                </a:cxn>
                <a:cxn ang="0">
                  <a:pos x="1503" y="634"/>
                </a:cxn>
                <a:cxn ang="0">
                  <a:pos x="1537" y="650"/>
                </a:cxn>
                <a:cxn ang="0">
                  <a:pos x="1580" y="642"/>
                </a:cxn>
                <a:cxn ang="0">
                  <a:pos x="1615" y="510"/>
                </a:cxn>
                <a:cxn ang="0">
                  <a:pos x="1658" y="625"/>
                </a:cxn>
                <a:cxn ang="0">
                  <a:pos x="1693" y="642"/>
                </a:cxn>
                <a:cxn ang="0">
                  <a:pos x="1736" y="453"/>
                </a:cxn>
                <a:cxn ang="0">
                  <a:pos x="1770" y="502"/>
                </a:cxn>
                <a:cxn ang="0">
                  <a:pos x="1813" y="872"/>
                </a:cxn>
                <a:cxn ang="0">
                  <a:pos x="1857" y="815"/>
                </a:cxn>
                <a:cxn ang="0">
                  <a:pos x="1908" y="954"/>
                </a:cxn>
                <a:cxn ang="0">
                  <a:pos x="1943" y="1028"/>
                </a:cxn>
                <a:cxn ang="0">
                  <a:pos x="1986" y="979"/>
                </a:cxn>
                <a:cxn ang="0">
                  <a:pos x="2029" y="173"/>
                </a:cxn>
                <a:cxn ang="0">
                  <a:pos x="2064" y="453"/>
                </a:cxn>
                <a:cxn ang="0">
                  <a:pos x="2107" y="716"/>
                </a:cxn>
                <a:cxn ang="0">
                  <a:pos x="2142" y="724"/>
                </a:cxn>
                <a:cxn ang="0">
                  <a:pos x="2185" y="847"/>
                </a:cxn>
                <a:cxn ang="0">
                  <a:pos x="2219" y="691"/>
                </a:cxn>
                <a:cxn ang="0">
                  <a:pos x="2262" y="675"/>
                </a:cxn>
                <a:cxn ang="0">
                  <a:pos x="2297" y="650"/>
                </a:cxn>
                <a:cxn ang="0">
                  <a:pos x="2340" y="634"/>
                </a:cxn>
                <a:cxn ang="0">
                  <a:pos x="2375" y="527"/>
                </a:cxn>
                <a:cxn ang="0">
                  <a:pos x="2418" y="346"/>
                </a:cxn>
              </a:cxnLst>
              <a:rect l="0" t="0" r="r" b="b"/>
              <a:pathLst>
                <a:path w="2444" h="1226">
                  <a:moveTo>
                    <a:pt x="0" y="708"/>
                  </a:moveTo>
                  <a:lnTo>
                    <a:pt x="9" y="691"/>
                  </a:lnTo>
                  <a:lnTo>
                    <a:pt x="9" y="576"/>
                  </a:lnTo>
                  <a:lnTo>
                    <a:pt x="18" y="321"/>
                  </a:lnTo>
                  <a:lnTo>
                    <a:pt x="18" y="453"/>
                  </a:lnTo>
                  <a:lnTo>
                    <a:pt x="26" y="741"/>
                  </a:lnTo>
                  <a:lnTo>
                    <a:pt x="26" y="831"/>
                  </a:lnTo>
                  <a:lnTo>
                    <a:pt x="26" y="798"/>
                  </a:lnTo>
                  <a:lnTo>
                    <a:pt x="35" y="535"/>
                  </a:lnTo>
                  <a:lnTo>
                    <a:pt x="35" y="699"/>
                  </a:lnTo>
                  <a:lnTo>
                    <a:pt x="44" y="732"/>
                  </a:lnTo>
                  <a:lnTo>
                    <a:pt x="44" y="987"/>
                  </a:lnTo>
                  <a:lnTo>
                    <a:pt x="52" y="806"/>
                  </a:lnTo>
                  <a:lnTo>
                    <a:pt x="52" y="666"/>
                  </a:lnTo>
                  <a:lnTo>
                    <a:pt x="61" y="535"/>
                  </a:lnTo>
                  <a:lnTo>
                    <a:pt x="61" y="362"/>
                  </a:lnTo>
                  <a:lnTo>
                    <a:pt x="61" y="469"/>
                  </a:lnTo>
                  <a:lnTo>
                    <a:pt x="69" y="584"/>
                  </a:lnTo>
                  <a:lnTo>
                    <a:pt x="69" y="617"/>
                  </a:lnTo>
                  <a:lnTo>
                    <a:pt x="78" y="708"/>
                  </a:lnTo>
                  <a:lnTo>
                    <a:pt x="78" y="691"/>
                  </a:lnTo>
                  <a:lnTo>
                    <a:pt x="87" y="757"/>
                  </a:lnTo>
                  <a:lnTo>
                    <a:pt x="87" y="864"/>
                  </a:lnTo>
                  <a:lnTo>
                    <a:pt x="95" y="732"/>
                  </a:lnTo>
                  <a:lnTo>
                    <a:pt x="95" y="773"/>
                  </a:lnTo>
                  <a:lnTo>
                    <a:pt x="104" y="675"/>
                  </a:lnTo>
                  <a:lnTo>
                    <a:pt x="104" y="658"/>
                  </a:lnTo>
                  <a:lnTo>
                    <a:pt x="104" y="362"/>
                  </a:lnTo>
                  <a:lnTo>
                    <a:pt x="113" y="502"/>
                  </a:lnTo>
                  <a:lnTo>
                    <a:pt x="113" y="346"/>
                  </a:lnTo>
                  <a:lnTo>
                    <a:pt x="121" y="749"/>
                  </a:lnTo>
                  <a:lnTo>
                    <a:pt x="121" y="716"/>
                  </a:lnTo>
                  <a:lnTo>
                    <a:pt x="130" y="708"/>
                  </a:lnTo>
                  <a:lnTo>
                    <a:pt x="130" y="741"/>
                  </a:lnTo>
                  <a:lnTo>
                    <a:pt x="139" y="732"/>
                  </a:lnTo>
                  <a:lnTo>
                    <a:pt x="139" y="601"/>
                  </a:lnTo>
                  <a:lnTo>
                    <a:pt x="139" y="675"/>
                  </a:lnTo>
                  <a:lnTo>
                    <a:pt x="147" y="732"/>
                  </a:lnTo>
                  <a:lnTo>
                    <a:pt x="147" y="806"/>
                  </a:lnTo>
                  <a:lnTo>
                    <a:pt x="156" y="642"/>
                  </a:lnTo>
                  <a:lnTo>
                    <a:pt x="156" y="453"/>
                  </a:lnTo>
                  <a:lnTo>
                    <a:pt x="164" y="527"/>
                  </a:lnTo>
                  <a:lnTo>
                    <a:pt x="164" y="782"/>
                  </a:lnTo>
                  <a:lnTo>
                    <a:pt x="173" y="543"/>
                  </a:lnTo>
                  <a:lnTo>
                    <a:pt x="173" y="625"/>
                  </a:lnTo>
                  <a:lnTo>
                    <a:pt x="182" y="617"/>
                  </a:lnTo>
                  <a:lnTo>
                    <a:pt x="182" y="691"/>
                  </a:lnTo>
                  <a:lnTo>
                    <a:pt x="182" y="683"/>
                  </a:lnTo>
                  <a:lnTo>
                    <a:pt x="190" y="880"/>
                  </a:lnTo>
                  <a:lnTo>
                    <a:pt x="190" y="823"/>
                  </a:lnTo>
                  <a:lnTo>
                    <a:pt x="199" y="921"/>
                  </a:lnTo>
                  <a:lnTo>
                    <a:pt x="199" y="592"/>
                  </a:lnTo>
                  <a:lnTo>
                    <a:pt x="208" y="502"/>
                  </a:lnTo>
                  <a:lnTo>
                    <a:pt x="208" y="510"/>
                  </a:lnTo>
                  <a:lnTo>
                    <a:pt x="216" y="420"/>
                  </a:lnTo>
                  <a:lnTo>
                    <a:pt x="216" y="329"/>
                  </a:lnTo>
                  <a:lnTo>
                    <a:pt x="216" y="518"/>
                  </a:lnTo>
                  <a:lnTo>
                    <a:pt x="225" y="576"/>
                  </a:lnTo>
                  <a:lnTo>
                    <a:pt x="225" y="617"/>
                  </a:lnTo>
                  <a:lnTo>
                    <a:pt x="234" y="642"/>
                  </a:lnTo>
                  <a:lnTo>
                    <a:pt x="234" y="592"/>
                  </a:lnTo>
                  <a:lnTo>
                    <a:pt x="242" y="732"/>
                  </a:lnTo>
                  <a:lnTo>
                    <a:pt x="242" y="576"/>
                  </a:lnTo>
                  <a:lnTo>
                    <a:pt x="251" y="634"/>
                  </a:lnTo>
                  <a:lnTo>
                    <a:pt x="251" y="708"/>
                  </a:lnTo>
                  <a:lnTo>
                    <a:pt x="259" y="642"/>
                  </a:lnTo>
                  <a:lnTo>
                    <a:pt x="259" y="625"/>
                  </a:lnTo>
                  <a:lnTo>
                    <a:pt x="259" y="650"/>
                  </a:lnTo>
                  <a:lnTo>
                    <a:pt x="268" y="527"/>
                  </a:lnTo>
                  <a:lnTo>
                    <a:pt x="268" y="658"/>
                  </a:lnTo>
                  <a:lnTo>
                    <a:pt x="277" y="354"/>
                  </a:lnTo>
                  <a:lnTo>
                    <a:pt x="277" y="634"/>
                  </a:lnTo>
                  <a:lnTo>
                    <a:pt x="285" y="675"/>
                  </a:lnTo>
                  <a:lnTo>
                    <a:pt x="285" y="773"/>
                  </a:lnTo>
                  <a:lnTo>
                    <a:pt x="294" y="642"/>
                  </a:lnTo>
                  <a:lnTo>
                    <a:pt x="294" y="609"/>
                  </a:lnTo>
                  <a:lnTo>
                    <a:pt x="294" y="535"/>
                  </a:lnTo>
                  <a:lnTo>
                    <a:pt x="303" y="568"/>
                  </a:lnTo>
                  <a:lnTo>
                    <a:pt x="303" y="601"/>
                  </a:lnTo>
                  <a:lnTo>
                    <a:pt x="311" y="601"/>
                  </a:lnTo>
                  <a:lnTo>
                    <a:pt x="311" y="675"/>
                  </a:lnTo>
                  <a:lnTo>
                    <a:pt x="320" y="609"/>
                  </a:lnTo>
                  <a:lnTo>
                    <a:pt x="320" y="576"/>
                  </a:lnTo>
                  <a:lnTo>
                    <a:pt x="328" y="535"/>
                  </a:lnTo>
                  <a:lnTo>
                    <a:pt x="328" y="527"/>
                  </a:lnTo>
                  <a:lnTo>
                    <a:pt x="337" y="502"/>
                  </a:lnTo>
                  <a:lnTo>
                    <a:pt x="337" y="708"/>
                  </a:lnTo>
                  <a:lnTo>
                    <a:pt x="337" y="634"/>
                  </a:lnTo>
                  <a:lnTo>
                    <a:pt x="346" y="741"/>
                  </a:lnTo>
                  <a:lnTo>
                    <a:pt x="346" y="584"/>
                  </a:lnTo>
                  <a:lnTo>
                    <a:pt x="354" y="716"/>
                  </a:lnTo>
                  <a:lnTo>
                    <a:pt x="354" y="527"/>
                  </a:lnTo>
                  <a:lnTo>
                    <a:pt x="363" y="691"/>
                  </a:lnTo>
                  <a:lnTo>
                    <a:pt x="363" y="601"/>
                  </a:lnTo>
                  <a:lnTo>
                    <a:pt x="372" y="584"/>
                  </a:lnTo>
                  <a:lnTo>
                    <a:pt x="372" y="658"/>
                  </a:lnTo>
                  <a:lnTo>
                    <a:pt x="380" y="576"/>
                  </a:lnTo>
                  <a:lnTo>
                    <a:pt x="380" y="658"/>
                  </a:lnTo>
                  <a:lnTo>
                    <a:pt x="389" y="576"/>
                  </a:lnTo>
                  <a:lnTo>
                    <a:pt x="389" y="477"/>
                  </a:lnTo>
                  <a:lnTo>
                    <a:pt x="398" y="609"/>
                  </a:lnTo>
                  <a:lnTo>
                    <a:pt x="398" y="741"/>
                  </a:lnTo>
                  <a:lnTo>
                    <a:pt x="406" y="708"/>
                  </a:lnTo>
                  <a:lnTo>
                    <a:pt x="406" y="691"/>
                  </a:lnTo>
                  <a:lnTo>
                    <a:pt x="415" y="634"/>
                  </a:lnTo>
                  <a:lnTo>
                    <a:pt x="415" y="518"/>
                  </a:lnTo>
                  <a:lnTo>
                    <a:pt x="415" y="773"/>
                  </a:lnTo>
                  <a:lnTo>
                    <a:pt x="423" y="617"/>
                  </a:lnTo>
                  <a:lnTo>
                    <a:pt x="423" y="666"/>
                  </a:lnTo>
                  <a:lnTo>
                    <a:pt x="432" y="708"/>
                  </a:lnTo>
                  <a:lnTo>
                    <a:pt x="432" y="658"/>
                  </a:lnTo>
                  <a:lnTo>
                    <a:pt x="441" y="716"/>
                  </a:lnTo>
                  <a:lnTo>
                    <a:pt x="441" y="683"/>
                  </a:lnTo>
                  <a:lnTo>
                    <a:pt x="449" y="658"/>
                  </a:lnTo>
                  <a:lnTo>
                    <a:pt x="449" y="592"/>
                  </a:lnTo>
                  <a:lnTo>
                    <a:pt x="449" y="765"/>
                  </a:lnTo>
                  <a:lnTo>
                    <a:pt x="458" y="708"/>
                  </a:lnTo>
                  <a:lnTo>
                    <a:pt x="458" y="757"/>
                  </a:lnTo>
                  <a:lnTo>
                    <a:pt x="467" y="708"/>
                  </a:lnTo>
                  <a:lnTo>
                    <a:pt x="467" y="518"/>
                  </a:lnTo>
                  <a:lnTo>
                    <a:pt x="475" y="724"/>
                  </a:lnTo>
                  <a:lnTo>
                    <a:pt x="475" y="864"/>
                  </a:lnTo>
                  <a:lnTo>
                    <a:pt x="484" y="749"/>
                  </a:lnTo>
                  <a:lnTo>
                    <a:pt x="484" y="650"/>
                  </a:lnTo>
                  <a:lnTo>
                    <a:pt x="493" y="749"/>
                  </a:lnTo>
                  <a:lnTo>
                    <a:pt x="493" y="617"/>
                  </a:lnTo>
                  <a:lnTo>
                    <a:pt x="493" y="699"/>
                  </a:lnTo>
                  <a:lnTo>
                    <a:pt x="501" y="675"/>
                  </a:lnTo>
                  <a:lnTo>
                    <a:pt x="501" y="691"/>
                  </a:lnTo>
                  <a:lnTo>
                    <a:pt x="510" y="716"/>
                  </a:lnTo>
                  <a:lnTo>
                    <a:pt x="510" y="806"/>
                  </a:lnTo>
                  <a:lnTo>
                    <a:pt x="518" y="749"/>
                  </a:lnTo>
                  <a:lnTo>
                    <a:pt x="518" y="905"/>
                  </a:lnTo>
                  <a:lnTo>
                    <a:pt x="527" y="732"/>
                  </a:lnTo>
                  <a:lnTo>
                    <a:pt x="527" y="790"/>
                  </a:lnTo>
                  <a:lnTo>
                    <a:pt x="527" y="765"/>
                  </a:lnTo>
                  <a:lnTo>
                    <a:pt x="536" y="683"/>
                  </a:lnTo>
                  <a:lnTo>
                    <a:pt x="536" y="666"/>
                  </a:lnTo>
                  <a:lnTo>
                    <a:pt x="544" y="724"/>
                  </a:lnTo>
                  <a:lnTo>
                    <a:pt x="544" y="675"/>
                  </a:lnTo>
                  <a:lnTo>
                    <a:pt x="553" y="551"/>
                  </a:lnTo>
                  <a:lnTo>
                    <a:pt x="553" y="518"/>
                  </a:lnTo>
                  <a:lnTo>
                    <a:pt x="562" y="453"/>
                  </a:lnTo>
                  <a:lnTo>
                    <a:pt x="562" y="773"/>
                  </a:lnTo>
                  <a:lnTo>
                    <a:pt x="570" y="773"/>
                  </a:lnTo>
                  <a:lnTo>
                    <a:pt x="570" y="732"/>
                  </a:lnTo>
                  <a:lnTo>
                    <a:pt x="570" y="527"/>
                  </a:lnTo>
                  <a:lnTo>
                    <a:pt x="579" y="617"/>
                  </a:lnTo>
                  <a:lnTo>
                    <a:pt x="579" y="823"/>
                  </a:lnTo>
                  <a:lnTo>
                    <a:pt x="588" y="872"/>
                  </a:lnTo>
                  <a:lnTo>
                    <a:pt x="588" y="741"/>
                  </a:lnTo>
                  <a:lnTo>
                    <a:pt x="596" y="905"/>
                  </a:lnTo>
                  <a:lnTo>
                    <a:pt x="596" y="741"/>
                  </a:lnTo>
                  <a:lnTo>
                    <a:pt x="605" y="683"/>
                  </a:lnTo>
                  <a:lnTo>
                    <a:pt x="605" y="634"/>
                  </a:lnTo>
                  <a:lnTo>
                    <a:pt x="605" y="741"/>
                  </a:lnTo>
                  <a:lnTo>
                    <a:pt x="613" y="625"/>
                  </a:lnTo>
                  <a:lnTo>
                    <a:pt x="613" y="790"/>
                  </a:lnTo>
                  <a:lnTo>
                    <a:pt x="622" y="716"/>
                  </a:lnTo>
                  <a:lnTo>
                    <a:pt x="622" y="724"/>
                  </a:lnTo>
                  <a:lnTo>
                    <a:pt x="631" y="650"/>
                  </a:lnTo>
                  <a:lnTo>
                    <a:pt x="631" y="625"/>
                  </a:lnTo>
                  <a:lnTo>
                    <a:pt x="639" y="716"/>
                  </a:lnTo>
                  <a:lnTo>
                    <a:pt x="639" y="699"/>
                  </a:lnTo>
                  <a:lnTo>
                    <a:pt x="648" y="634"/>
                  </a:lnTo>
                  <a:lnTo>
                    <a:pt x="648" y="658"/>
                  </a:lnTo>
                  <a:lnTo>
                    <a:pt x="648" y="642"/>
                  </a:lnTo>
                  <a:lnTo>
                    <a:pt x="657" y="305"/>
                  </a:lnTo>
                  <a:lnTo>
                    <a:pt x="657" y="387"/>
                  </a:lnTo>
                  <a:lnTo>
                    <a:pt x="665" y="560"/>
                  </a:lnTo>
                  <a:lnTo>
                    <a:pt x="665" y="568"/>
                  </a:lnTo>
                  <a:lnTo>
                    <a:pt x="674" y="617"/>
                  </a:lnTo>
                  <a:lnTo>
                    <a:pt x="674" y="502"/>
                  </a:lnTo>
                  <a:lnTo>
                    <a:pt x="682" y="749"/>
                  </a:lnTo>
                  <a:lnTo>
                    <a:pt x="682" y="568"/>
                  </a:lnTo>
                  <a:lnTo>
                    <a:pt x="682" y="617"/>
                  </a:lnTo>
                  <a:lnTo>
                    <a:pt x="691" y="782"/>
                  </a:lnTo>
                  <a:lnTo>
                    <a:pt x="691" y="634"/>
                  </a:lnTo>
                  <a:lnTo>
                    <a:pt x="700" y="634"/>
                  </a:lnTo>
                  <a:lnTo>
                    <a:pt x="700" y="609"/>
                  </a:lnTo>
                  <a:lnTo>
                    <a:pt x="708" y="428"/>
                  </a:lnTo>
                  <a:lnTo>
                    <a:pt x="708" y="543"/>
                  </a:lnTo>
                  <a:lnTo>
                    <a:pt x="717" y="444"/>
                  </a:lnTo>
                  <a:lnTo>
                    <a:pt x="717" y="592"/>
                  </a:lnTo>
                  <a:lnTo>
                    <a:pt x="726" y="453"/>
                  </a:lnTo>
                  <a:lnTo>
                    <a:pt x="726" y="436"/>
                  </a:lnTo>
                  <a:lnTo>
                    <a:pt x="726" y="568"/>
                  </a:lnTo>
                  <a:lnTo>
                    <a:pt x="734" y="551"/>
                  </a:lnTo>
                  <a:lnTo>
                    <a:pt x="734" y="436"/>
                  </a:lnTo>
                  <a:lnTo>
                    <a:pt x="743" y="749"/>
                  </a:lnTo>
                  <a:lnTo>
                    <a:pt x="743" y="510"/>
                  </a:lnTo>
                  <a:lnTo>
                    <a:pt x="752" y="477"/>
                  </a:lnTo>
                  <a:lnTo>
                    <a:pt x="752" y="403"/>
                  </a:lnTo>
                  <a:lnTo>
                    <a:pt x="760" y="354"/>
                  </a:lnTo>
                  <a:lnTo>
                    <a:pt x="760" y="502"/>
                  </a:lnTo>
                  <a:lnTo>
                    <a:pt x="760" y="584"/>
                  </a:lnTo>
                  <a:lnTo>
                    <a:pt x="769" y="346"/>
                  </a:lnTo>
                  <a:lnTo>
                    <a:pt x="769" y="494"/>
                  </a:lnTo>
                  <a:lnTo>
                    <a:pt x="777" y="757"/>
                  </a:lnTo>
                  <a:lnTo>
                    <a:pt x="777" y="773"/>
                  </a:lnTo>
                  <a:lnTo>
                    <a:pt x="786" y="535"/>
                  </a:lnTo>
                  <a:lnTo>
                    <a:pt x="786" y="494"/>
                  </a:lnTo>
                  <a:lnTo>
                    <a:pt x="795" y="716"/>
                  </a:lnTo>
                  <a:lnTo>
                    <a:pt x="795" y="749"/>
                  </a:lnTo>
                  <a:lnTo>
                    <a:pt x="803" y="642"/>
                  </a:lnTo>
                  <a:lnTo>
                    <a:pt x="803" y="576"/>
                  </a:lnTo>
                  <a:lnTo>
                    <a:pt x="803" y="625"/>
                  </a:lnTo>
                  <a:lnTo>
                    <a:pt x="812" y="856"/>
                  </a:lnTo>
                  <a:lnTo>
                    <a:pt x="812" y="699"/>
                  </a:lnTo>
                  <a:lnTo>
                    <a:pt x="821" y="790"/>
                  </a:lnTo>
                  <a:lnTo>
                    <a:pt x="821" y="757"/>
                  </a:lnTo>
                  <a:lnTo>
                    <a:pt x="829" y="823"/>
                  </a:lnTo>
                  <a:lnTo>
                    <a:pt x="829" y="782"/>
                  </a:lnTo>
                  <a:lnTo>
                    <a:pt x="838" y="732"/>
                  </a:lnTo>
                  <a:lnTo>
                    <a:pt x="838" y="839"/>
                  </a:lnTo>
                  <a:lnTo>
                    <a:pt x="838" y="815"/>
                  </a:lnTo>
                  <a:lnTo>
                    <a:pt x="847" y="946"/>
                  </a:lnTo>
                  <a:lnTo>
                    <a:pt x="847" y="782"/>
                  </a:lnTo>
                  <a:lnTo>
                    <a:pt x="855" y="839"/>
                  </a:lnTo>
                  <a:lnTo>
                    <a:pt x="855" y="699"/>
                  </a:lnTo>
                  <a:lnTo>
                    <a:pt x="864" y="847"/>
                  </a:lnTo>
                  <a:lnTo>
                    <a:pt x="864" y="1012"/>
                  </a:lnTo>
                  <a:lnTo>
                    <a:pt x="872" y="889"/>
                  </a:lnTo>
                  <a:lnTo>
                    <a:pt x="872" y="872"/>
                  </a:lnTo>
                  <a:lnTo>
                    <a:pt x="881" y="1094"/>
                  </a:lnTo>
                  <a:lnTo>
                    <a:pt x="881" y="1020"/>
                  </a:lnTo>
                  <a:lnTo>
                    <a:pt x="881" y="996"/>
                  </a:lnTo>
                  <a:lnTo>
                    <a:pt x="890" y="1053"/>
                  </a:lnTo>
                  <a:lnTo>
                    <a:pt x="890" y="1193"/>
                  </a:lnTo>
                  <a:lnTo>
                    <a:pt x="898" y="1028"/>
                  </a:lnTo>
                  <a:lnTo>
                    <a:pt x="907" y="954"/>
                  </a:lnTo>
                  <a:lnTo>
                    <a:pt x="907" y="987"/>
                  </a:lnTo>
                  <a:lnTo>
                    <a:pt x="916" y="954"/>
                  </a:lnTo>
                  <a:lnTo>
                    <a:pt x="916" y="1012"/>
                  </a:lnTo>
                  <a:lnTo>
                    <a:pt x="916" y="921"/>
                  </a:lnTo>
                  <a:lnTo>
                    <a:pt x="924" y="1020"/>
                  </a:lnTo>
                  <a:lnTo>
                    <a:pt x="924" y="996"/>
                  </a:lnTo>
                  <a:lnTo>
                    <a:pt x="933" y="1160"/>
                  </a:lnTo>
                  <a:lnTo>
                    <a:pt x="933" y="864"/>
                  </a:lnTo>
                  <a:lnTo>
                    <a:pt x="941" y="987"/>
                  </a:lnTo>
                  <a:lnTo>
                    <a:pt x="941" y="806"/>
                  </a:lnTo>
                  <a:lnTo>
                    <a:pt x="950" y="905"/>
                  </a:lnTo>
                  <a:lnTo>
                    <a:pt x="950" y="806"/>
                  </a:lnTo>
                  <a:lnTo>
                    <a:pt x="959" y="741"/>
                  </a:lnTo>
                  <a:lnTo>
                    <a:pt x="959" y="699"/>
                  </a:lnTo>
                  <a:lnTo>
                    <a:pt x="959" y="798"/>
                  </a:lnTo>
                  <a:lnTo>
                    <a:pt x="967" y="732"/>
                  </a:lnTo>
                  <a:lnTo>
                    <a:pt x="967" y="765"/>
                  </a:lnTo>
                  <a:lnTo>
                    <a:pt x="976" y="839"/>
                  </a:lnTo>
                  <a:lnTo>
                    <a:pt x="976" y="683"/>
                  </a:lnTo>
                  <a:lnTo>
                    <a:pt x="985" y="732"/>
                  </a:lnTo>
                  <a:lnTo>
                    <a:pt x="985" y="806"/>
                  </a:lnTo>
                  <a:lnTo>
                    <a:pt x="993" y="691"/>
                  </a:lnTo>
                  <a:lnTo>
                    <a:pt x="993" y="543"/>
                  </a:lnTo>
                  <a:lnTo>
                    <a:pt x="993" y="477"/>
                  </a:lnTo>
                  <a:lnTo>
                    <a:pt x="1002" y="420"/>
                  </a:lnTo>
                  <a:lnTo>
                    <a:pt x="1002" y="568"/>
                  </a:lnTo>
                  <a:lnTo>
                    <a:pt x="1011" y="510"/>
                  </a:lnTo>
                  <a:lnTo>
                    <a:pt x="1011" y="428"/>
                  </a:lnTo>
                  <a:lnTo>
                    <a:pt x="1019" y="189"/>
                  </a:lnTo>
                  <a:lnTo>
                    <a:pt x="1019" y="140"/>
                  </a:lnTo>
                  <a:lnTo>
                    <a:pt x="1028" y="337"/>
                  </a:lnTo>
                  <a:lnTo>
                    <a:pt x="1028" y="699"/>
                  </a:lnTo>
                  <a:lnTo>
                    <a:pt x="1036" y="691"/>
                  </a:lnTo>
                  <a:lnTo>
                    <a:pt x="1036" y="584"/>
                  </a:lnTo>
                  <a:lnTo>
                    <a:pt x="1036" y="436"/>
                  </a:lnTo>
                  <a:lnTo>
                    <a:pt x="1045" y="592"/>
                  </a:lnTo>
                  <a:lnTo>
                    <a:pt x="1045" y="634"/>
                  </a:lnTo>
                  <a:lnTo>
                    <a:pt x="1054" y="625"/>
                  </a:lnTo>
                  <a:lnTo>
                    <a:pt x="1054" y="568"/>
                  </a:lnTo>
                  <a:lnTo>
                    <a:pt x="1062" y="625"/>
                  </a:lnTo>
                  <a:lnTo>
                    <a:pt x="1071" y="617"/>
                  </a:lnTo>
                  <a:lnTo>
                    <a:pt x="1071" y="642"/>
                  </a:lnTo>
                  <a:lnTo>
                    <a:pt x="1071" y="584"/>
                  </a:lnTo>
                  <a:lnTo>
                    <a:pt x="1080" y="675"/>
                  </a:lnTo>
                  <a:lnTo>
                    <a:pt x="1080" y="666"/>
                  </a:lnTo>
                  <a:lnTo>
                    <a:pt x="1088" y="691"/>
                  </a:lnTo>
                  <a:lnTo>
                    <a:pt x="1088" y="699"/>
                  </a:lnTo>
                  <a:lnTo>
                    <a:pt x="1097" y="675"/>
                  </a:lnTo>
                  <a:lnTo>
                    <a:pt x="1097" y="551"/>
                  </a:lnTo>
                  <a:lnTo>
                    <a:pt x="1106" y="650"/>
                  </a:lnTo>
                  <a:lnTo>
                    <a:pt x="1106" y="609"/>
                  </a:lnTo>
                  <a:lnTo>
                    <a:pt x="1114" y="691"/>
                  </a:lnTo>
                  <a:lnTo>
                    <a:pt x="1114" y="461"/>
                  </a:lnTo>
                  <a:lnTo>
                    <a:pt x="1114" y="634"/>
                  </a:lnTo>
                  <a:lnTo>
                    <a:pt x="1123" y="535"/>
                  </a:lnTo>
                  <a:lnTo>
                    <a:pt x="1123" y="732"/>
                  </a:lnTo>
                  <a:lnTo>
                    <a:pt x="1131" y="568"/>
                  </a:lnTo>
                  <a:lnTo>
                    <a:pt x="1131" y="477"/>
                  </a:lnTo>
                  <a:lnTo>
                    <a:pt x="1140" y="650"/>
                  </a:lnTo>
                  <a:lnTo>
                    <a:pt x="1140" y="666"/>
                  </a:lnTo>
                  <a:lnTo>
                    <a:pt x="1149" y="625"/>
                  </a:lnTo>
                  <a:lnTo>
                    <a:pt x="1149" y="666"/>
                  </a:lnTo>
                  <a:lnTo>
                    <a:pt x="1149" y="584"/>
                  </a:lnTo>
                  <a:lnTo>
                    <a:pt x="1157" y="699"/>
                  </a:lnTo>
                  <a:lnTo>
                    <a:pt x="1157" y="510"/>
                  </a:lnTo>
                  <a:lnTo>
                    <a:pt x="1166" y="642"/>
                  </a:lnTo>
                  <a:lnTo>
                    <a:pt x="1166" y="518"/>
                  </a:lnTo>
                  <a:lnTo>
                    <a:pt x="1175" y="823"/>
                  </a:lnTo>
                  <a:lnTo>
                    <a:pt x="1183" y="699"/>
                  </a:lnTo>
                  <a:lnTo>
                    <a:pt x="1183" y="617"/>
                  </a:lnTo>
                  <a:lnTo>
                    <a:pt x="1192" y="683"/>
                  </a:lnTo>
                  <a:lnTo>
                    <a:pt x="1192" y="535"/>
                  </a:lnTo>
                  <a:lnTo>
                    <a:pt x="1192" y="691"/>
                  </a:lnTo>
                  <a:lnTo>
                    <a:pt x="1200" y="551"/>
                  </a:lnTo>
                  <a:lnTo>
                    <a:pt x="1200" y="568"/>
                  </a:lnTo>
                  <a:lnTo>
                    <a:pt x="1209" y="592"/>
                  </a:lnTo>
                  <a:lnTo>
                    <a:pt x="1209" y="634"/>
                  </a:lnTo>
                  <a:lnTo>
                    <a:pt x="1218" y="658"/>
                  </a:lnTo>
                  <a:lnTo>
                    <a:pt x="1218" y="494"/>
                  </a:lnTo>
                  <a:lnTo>
                    <a:pt x="1226" y="584"/>
                  </a:lnTo>
                  <a:lnTo>
                    <a:pt x="1226" y="568"/>
                  </a:lnTo>
                  <a:lnTo>
                    <a:pt x="1226" y="510"/>
                  </a:lnTo>
                  <a:lnTo>
                    <a:pt x="1235" y="502"/>
                  </a:lnTo>
                  <a:lnTo>
                    <a:pt x="1235" y="790"/>
                  </a:lnTo>
                  <a:lnTo>
                    <a:pt x="1244" y="790"/>
                  </a:lnTo>
                  <a:lnTo>
                    <a:pt x="1244" y="691"/>
                  </a:lnTo>
                  <a:lnTo>
                    <a:pt x="1252" y="576"/>
                  </a:lnTo>
                  <a:lnTo>
                    <a:pt x="1252" y="543"/>
                  </a:lnTo>
                  <a:lnTo>
                    <a:pt x="1261" y="510"/>
                  </a:lnTo>
                  <a:lnTo>
                    <a:pt x="1261" y="527"/>
                  </a:lnTo>
                  <a:lnTo>
                    <a:pt x="1270" y="428"/>
                  </a:lnTo>
                  <a:lnTo>
                    <a:pt x="1270" y="395"/>
                  </a:lnTo>
                  <a:lnTo>
                    <a:pt x="1270" y="510"/>
                  </a:lnTo>
                  <a:lnTo>
                    <a:pt x="1278" y="592"/>
                  </a:lnTo>
                  <a:lnTo>
                    <a:pt x="1278" y="560"/>
                  </a:lnTo>
                  <a:lnTo>
                    <a:pt x="1287" y="560"/>
                  </a:lnTo>
                  <a:lnTo>
                    <a:pt x="1287" y="658"/>
                  </a:lnTo>
                  <a:lnTo>
                    <a:pt x="1295" y="782"/>
                  </a:lnTo>
                  <a:lnTo>
                    <a:pt x="1295" y="757"/>
                  </a:lnTo>
                  <a:lnTo>
                    <a:pt x="1304" y="494"/>
                  </a:lnTo>
                  <a:lnTo>
                    <a:pt x="1304" y="708"/>
                  </a:lnTo>
                  <a:lnTo>
                    <a:pt x="1304" y="658"/>
                  </a:lnTo>
                  <a:lnTo>
                    <a:pt x="1313" y="741"/>
                  </a:lnTo>
                  <a:lnTo>
                    <a:pt x="1313" y="683"/>
                  </a:lnTo>
                  <a:lnTo>
                    <a:pt x="1321" y="576"/>
                  </a:lnTo>
                  <a:lnTo>
                    <a:pt x="1321" y="757"/>
                  </a:lnTo>
                  <a:lnTo>
                    <a:pt x="1330" y="741"/>
                  </a:lnTo>
                  <a:lnTo>
                    <a:pt x="1330" y="749"/>
                  </a:lnTo>
                  <a:lnTo>
                    <a:pt x="1339" y="708"/>
                  </a:lnTo>
                  <a:lnTo>
                    <a:pt x="1347" y="757"/>
                  </a:lnTo>
                  <a:lnTo>
                    <a:pt x="1347" y="823"/>
                  </a:lnTo>
                  <a:lnTo>
                    <a:pt x="1347" y="831"/>
                  </a:lnTo>
                  <a:lnTo>
                    <a:pt x="1356" y="724"/>
                  </a:lnTo>
                  <a:lnTo>
                    <a:pt x="1356" y="782"/>
                  </a:lnTo>
                  <a:lnTo>
                    <a:pt x="1365" y="765"/>
                  </a:lnTo>
                  <a:lnTo>
                    <a:pt x="1365" y="650"/>
                  </a:lnTo>
                  <a:lnTo>
                    <a:pt x="1373" y="741"/>
                  </a:lnTo>
                  <a:lnTo>
                    <a:pt x="1373" y="732"/>
                  </a:lnTo>
                  <a:lnTo>
                    <a:pt x="1382" y="741"/>
                  </a:lnTo>
                  <a:lnTo>
                    <a:pt x="1382" y="642"/>
                  </a:lnTo>
                  <a:lnTo>
                    <a:pt x="1382" y="658"/>
                  </a:lnTo>
                  <a:lnTo>
                    <a:pt x="1390" y="666"/>
                  </a:lnTo>
                  <a:lnTo>
                    <a:pt x="1390" y="741"/>
                  </a:lnTo>
                  <a:lnTo>
                    <a:pt x="1399" y="757"/>
                  </a:lnTo>
                  <a:lnTo>
                    <a:pt x="1399" y="856"/>
                  </a:lnTo>
                  <a:lnTo>
                    <a:pt x="1408" y="823"/>
                  </a:lnTo>
                  <a:lnTo>
                    <a:pt x="1408" y="790"/>
                  </a:lnTo>
                  <a:lnTo>
                    <a:pt x="1416" y="699"/>
                  </a:lnTo>
                  <a:lnTo>
                    <a:pt x="1416" y="921"/>
                  </a:lnTo>
                  <a:lnTo>
                    <a:pt x="1425" y="757"/>
                  </a:lnTo>
                  <a:lnTo>
                    <a:pt x="1425" y="675"/>
                  </a:lnTo>
                  <a:lnTo>
                    <a:pt x="1425" y="683"/>
                  </a:lnTo>
                  <a:lnTo>
                    <a:pt x="1434" y="666"/>
                  </a:lnTo>
                  <a:lnTo>
                    <a:pt x="1434" y="773"/>
                  </a:lnTo>
                  <a:lnTo>
                    <a:pt x="1442" y="741"/>
                  </a:lnTo>
                  <a:lnTo>
                    <a:pt x="1451" y="691"/>
                  </a:lnTo>
                  <a:lnTo>
                    <a:pt x="1451" y="741"/>
                  </a:lnTo>
                  <a:lnTo>
                    <a:pt x="1459" y="708"/>
                  </a:lnTo>
                  <a:lnTo>
                    <a:pt x="1459" y="732"/>
                  </a:lnTo>
                  <a:lnTo>
                    <a:pt x="1459" y="675"/>
                  </a:lnTo>
                  <a:lnTo>
                    <a:pt x="1468" y="642"/>
                  </a:lnTo>
                  <a:lnTo>
                    <a:pt x="1468" y="749"/>
                  </a:lnTo>
                  <a:lnTo>
                    <a:pt x="1477" y="609"/>
                  </a:lnTo>
                  <a:lnTo>
                    <a:pt x="1477" y="650"/>
                  </a:lnTo>
                  <a:lnTo>
                    <a:pt x="1485" y="658"/>
                  </a:lnTo>
                  <a:lnTo>
                    <a:pt x="1485" y="609"/>
                  </a:lnTo>
                  <a:lnTo>
                    <a:pt x="1494" y="568"/>
                  </a:lnTo>
                  <a:lnTo>
                    <a:pt x="1494" y="650"/>
                  </a:lnTo>
                  <a:lnTo>
                    <a:pt x="1503" y="634"/>
                  </a:lnTo>
                  <a:lnTo>
                    <a:pt x="1503" y="683"/>
                  </a:lnTo>
                  <a:lnTo>
                    <a:pt x="1503" y="675"/>
                  </a:lnTo>
                  <a:lnTo>
                    <a:pt x="1511" y="658"/>
                  </a:lnTo>
                  <a:lnTo>
                    <a:pt x="1511" y="543"/>
                  </a:lnTo>
                  <a:lnTo>
                    <a:pt x="1520" y="642"/>
                  </a:lnTo>
                  <a:lnTo>
                    <a:pt x="1520" y="601"/>
                  </a:lnTo>
                  <a:lnTo>
                    <a:pt x="1529" y="749"/>
                  </a:lnTo>
                  <a:lnTo>
                    <a:pt x="1529" y="625"/>
                  </a:lnTo>
                  <a:lnTo>
                    <a:pt x="1537" y="592"/>
                  </a:lnTo>
                  <a:lnTo>
                    <a:pt x="1537" y="650"/>
                  </a:lnTo>
                  <a:lnTo>
                    <a:pt x="1537" y="527"/>
                  </a:lnTo>
                  <a:lnTo>
                    <a:pt x="1546" y="617"/>
                  </a:lnTo>
                  <a:lnTo>
                    <a:pt x="1546" y="666"/>
                  </a:lnTo>
                  <a:lnTo>
                    <a:pt x="1554" y="510"/>
                  </a:lnTo>
                  <a:lnTo>
                    <a:pt x="1554" y="551"/>
                  </a:lnTo>
                  <a:lnTo>
                    <a:pt x="1563" y="592"/>
                  </a:lnTo>
                  <a:lnTo>
                    <a:pt x="1563" y="527"/>
                  </a:lnTo>
                  <a:lnTo>
                    <a:pt x="1572" y="584"/>
                  </a:lnTo>
                  <a:lnTo>
                    <a:pt x="1572" y="658"/>
                  </a:lnTo>
                  <a:lnTo>
                    <a:pt x="1580" y="642"/>
                  </a:lnTo>
                  <a:lnTo>
                    <a:pt x="1580" y="625"/>
                  </a:lnTo>
                  <a:lnTo>
                    <a:pt x="1580" y="658"/>
                  </a:lnTo>
                  <a:lnTo>
                    <a:pt x="1589" y="675"/>
                  </a:lnTo>
                  <a:lnTo>
                    <a:pt x="1589" y="584"/>
                  </a:lnTo>
                  <a:lnTo>
                    <a:pt x="1598" y="650"/>
                  </a:lnTo>
                  <a:lnTo>
                    <a:pt x="1598" y="560"/>
                  </a:lnTo>
                  <a:lnTo>
                    <a:pt x="1606" y="650"/>
                  </a:lnTo>
                  <a:lnTo>
                    <a:pt x="1606" y="716"/>
                  </a:lnTo>
                  <a:lnTo>
                    <a:pt x="1615" y="560"/>
                  </a:lnTo>
                  <a:lnTo>
                    <a:pt x="1615" y="510"/>
                  </a:lnTo>
                  <a:lnTo>
                    <a:pt x="1615" y="601"/>
                  </a:lnTo>
                  <a:lnTo>
                    <a:pt x="1624" y="617"/>
                  </a:lnTo>
                  <a:lnTo>
                    <a:pt x="1624" y="683"/>
                  </a:lnTo>
                  <a:lnTo>
                    <a:pt x="1632" y="601"/>
                  </a:lnTo>
                  <a:lnTo>
                    <a:pt x="1632" y="675"/>
                  </a:lnTo>
                  <a:lnTo>
                    <a:pt x="1641" y="634"/>
                  </a:lnTo>
                  <a:lnTo>
                    <a:pt x="1641" y="609"/>
                  </a:lnTo>
                  <a:lnTo>
                    <a:pt x="1649" y="576"/>
                  </a:lnTo>
                  <a:lnTo>
                    <a:pt x="1649" y="494"/>
                  </a:lnTo>
                  <a:lnTo>
                    <a:pt x="1658" y="625"/>
                  </a:lnTo>
                  <a:lnTo>
                    <a:pt x="1658" y="584"/>
                  </a:lnTo>
                  <a:lnTo>
                    <a:pt x="1658" y="683"/>
                  </a:lnTo>
                  <a:lnTo>
                    <a:pt x="1667" y="568"/>
                  </a:lnTo>
                  <a:lnTo>
                    <a:pt x="1667" y="609"/>
                  </a:lnTo>
                  <a:lnTo>
                    <a:pt x="1675" y="551"/>
                  </a:lnTo>
                  <a:lnTo>
                    <a:pt x="1675" y="469"/>
                  </a:lnTo>
                  <a:lnTo>
                    <a:pt x="1684" y="601"/>
                  </a:lnTo>
                  <a:lnTo>
                    <a:pt x="1684" y="568"/>
                  </a:lnTo>
                  <a:lnTo>
                    <a:pt x="1693" y="494"/>
                  </a:lnTo>
                  <a:lnTo>
                    <a:pt x="1693" y="642"/>
                  </a:lnTo>
                  <a:lnTo>
                    <a:pt x="1693" y="535"/>
                  </a:lnTo>
                  <a:lnTo>
                    <a:pt x="1701" y="625"/>
                  </a:lnTo>
                  <a:lnTo>
                    <a:pt x="1701" y="527"/>
                  </a:lnTo>
                  <a:lnTo>
                    <a:pt x="1710" y="461"/>
                  </a:lnTo>
                  <a:lnTo>
                    <a:pt x="1710" y="527"/>
                  </a:lnTo>
                  <a:lnTo>
                    <a:pt x="1719" y="576"/>
                  </a:lnTo>
                  <a:lnTo>
                    <a:pt x="1719" y="568"/>
                  </a:lnTo>
                  <a:lnTo>
                    <a:pt x="1727" y="691"/>
                  </a:lnTo>
                  <a:lnTo>
                    <a:pt x="1727" y="494"/>
                  </a:lnTo>
                  <a:lnTo>
                    <a:pt x="1736" y="453"/>
                  </a:lnTo>
                  <a:lnTo>
                    <a:pt x="1736" y="477"/>
                  </a:lnTo>
                  <a:lnTo>
                    <a:pt x="1736" y="461"/>
                  </a:lnTo>
                  <a:lnTo>
                    <a:pt x="1744" y="313"/>
                  </a:lnTo>
                  <a:lnTo>
                    <a:pt x="1744" y="568"/>
                  </a:lnTo>
                  <a:lnTo>
                    <a:pt x="1753" y="486"/>
                  </a:lnTo>
                  <a:lnTo>
                    <a:pt x="1753" y="461"/>
                  </a:lnTo>
                  <a:lnTo>
                    <a:pt x="1762" y="494"/>
                  </a:lnTo>
                  <a:lnTo>
                    <a:pt x="1762" y="543"/>
                  </a:lnTo>
                  <a:lnTo>
                    <a:pt x="1770" y="510"/>
                  </a:lnTo>
                  <a:lnTo>
                    <a:pt x="1770" y="502"/>
                  </a:lnTo>
                  <a:lnTo>
                    <a:pt x="1779" y="617"/>
                  </a:lnTo>
                  <a:lnTo>
                    <a:pt x="1779" y="601"/>
                  </a:lnTo>
                  <a:lnTo>
                    <a:pt x="1788" y="535"/>
                  </a:lnTo>
                  <a:lnTo>
                    <a:pt x="1788" y="428"/>
                  </a:lnTo>
                  <a:lnTo>
                    <a:pt x="1796" y="502"/>
                  </a:lnTo>
                  <a:lnTo>
                    <a:pt x="1805" y="502"/>
                  </a:lnTo>
                  <a:lnTo>
                    <a:pt x="1805" y="551"/>
                  </a:lnTo>
                  <a:lnTo>
                    <a:pt x="1813" y="461"/>
                  </a:lnTo>
                  <a:lnTo>
                    <a:pt x="1813" y="551"/>
                  </a:lnTo>
                  <a:lnTo>
                    <a:pt x="1813" y="872"/>
                  </a:lnTo>
                  <a:lnTo>
                    <a:pt x="1822" y="773"/>
                  </a:lnTo>
                  <a:lnTo>
                    <a:pt x="1822" y="741"/>
                  </a:lnTo>
                  <a:lnTo>
                    <a:pt x="1831" y="847"/>
                  </a:lnTo>
                  <a:lnTo>
                    <a:pt x="1831" y="806"/>
                  </a:lnTo>
                  <a:lnTo>
                    <a:pt x="1839" y="889"/>
                  </a:lnTo>
                  <a:lnTo>
                    <a:pt x="1839" y="897"/>
                  </a:lnTo>
                  <a:lnTo>
                    <a:pt x="1848" y="815"/>
                  </a:lnTo>
                  <a:lnTo>
                    <a:pt x="1848" y="864"/>
                  </a:lnTo>
                  <a:lnTo>
                    <a:pt x="1857" y="823"/>
                  </a:lnTo>
                  <a:lnTo>
                    <a:pt x="1857" y="815"/>
                  </a:lnTo>
                  <a:lnTo>
                    <a:pt x="1865" y="946"/>
                  </a:lnTo>
                  <a:lnTo>
                    <a:pt x="1865" y="1070"/>
                  </a:lnTo>
                  <a:lnTo>
                    <a:pt x="1874" y="963"/>
                  </a:lnTo>
                  <a:lnTo>
                    <a:pt x="1883" y="1045"/>
                  </a:lnTo>
                  <a:lnTo>
                    <a:pt x="1883" y="1226"/>
                  </a:lnTo>
                  <a:lnTo>
                    <a:pt x="1891" y="1185"/>
                  </a:lnTo>
                  <a:lnTo>
                    <a:pt x="1891" y="1193"/>
                  </a:lnTo>
                  <a:lnTo>
                    <a:pt x="1900" y="1045"/>
                  </a:lnTo>
                  <a:lnTo>
                    <a:pt x="1900" y="979"/>
                  </a:lnTo>
                  <a:lnTo>
                    <a:pt x="1908" y="954"/>
                  </a:lnTo>
                  <a:lnTo>
                    <a:pt x="1908" y="913"/>
                  </a:lnTo>
                  <a:lnTo>
                    <a:pt x="1917" y="987"/>
                  </a:lnTo>
                  <a:lnTo>
                    <a:pt x="1917" y="963"/>
                  </a:lnTo>
                  <a:lnTo>
                    <a:pt x="1926" y="979"/>
                  </a:lnTo>
                  <a:lnTo>
                    <a:pt x="1926" y="1119"/>
                  </a:lnTo>
                  <a:lnTo>
                    <a:pt x="1926" y="1070"/>
                  </a:lnTo>
                  <a:lnTo>
                    <a:pt x="1934" y="1094"/>
                  </a:lnTo>
                  <a:lnTo>
                    <a:pt x="1934" y="1102"/>
                  </a:lnTo>
                  <a:lnTo>
                    <a:pt x="1943" y="930"/>
                  </a:lnTo>
                  <a:lnTo>
                    <a:pt x="1943" y="1028"/>
                  </a:lnTo>
                  <a:lnTo>
                    <a:pt x="1952" y="889"/>
                  </a:lnTo>
                  <a:lnTo>
                    <a:pt x="1952" y="930"/>
                  </a:lnTo>
                  <a:lnTo>
                    <a:pt x="1960" y="889"/>
                  </a:lnTo>
                  <a:lnTo>
                    <a:pt x="1960" y="872"/>
                  </a:lnTo>
                  <a:lnTo>
                    <a:pt x="1969" y="880"/>
                  </a:lnTo>
                  <a:lnTo>
                    <a:pt x="1969" y="765"/>
                  </a:lnTo>
                  <a:lnTo>
                    <a:pt x="1969" y="782"/>
                  </a:lnTo>
                  <a:lnTo>
                    <a:pt x="1978" y="839"/>
                  </a:lnTo>
                  <a:lnTo>
                    <a:pt x="1978" y="954"/>
                  </a:lnTo>
                  <a:lnTo>
                    <a:pt x="1986" y="979"/>
                  </a:lnTo>
                  <a:lnTo>
                    <a:pt x="1986" y="749"/>
                  </a:lnTo>
                  <a:lnTo>
                    <a:pt x="1995" y="724"/>
                  </a:lnTo>
                  <a:lnTo>
                    <a:pt x="1995" y="823"/>
                  </a:lnTo>
                  <a:lnTo>
                    <a:pt x="2003" y="634"/>
                  </a:lnTo>
                  <a:lnTo>
                    <a:pt x="2003" y="765"/>
                  </a:lnTo>
                  <a:lnTo>
                    <a:pt x="2012" y="749"/>
                  </a:lnTo>
                  <a:lnTo>
                    <a:pt x="2012" y="765"/>
                  </a:lnTo>
                  <a:lnTo>
                    <a:pt x="2021" y="683"/>
                  </a:lnTo>
                  <a:lnTo>
                    <a:pt x="2021" y="444"/>
                  </a:lnTo>
                  <a:lnTo>
                    <a:pt x="2029" y="173"/>
                  </a:lnTo>
                  <a:lnTo>
                    <a:pt x="2029" y="436"/>
                  </a:lnTo>
                  <a:lnTo>
                    <a:pt x="2038" y="461"/>
                  </a:lnTo>
                  <a:lnTo>
                    <a:pt x="2038" y="642"/>
                  </a:lnTo>
                  <a:lnTo>
                    <a:pt x="2047" y="527"/>
                  </a:lnTo>
                  <a:lnTo>
                    <a:pt x="2047" y="486"/>
                  </a:lnTo>
                  <a:lnTo>
                    <a:pt x="2047" y="354"/>
                  </a:lnTo>
                  <a:lnTo>
                    <a:pt x="2055" y="354"/>
                  </a:lnTo>
                  <a:lnTo>
                    <a:pt x="2055" y="428"/>
                  </a:lnTo>
                  <a:lnTo>
                    <a:pt x="2064" y="609"/>
                  </a:lnTo>
                  <a:lnTo>
                    <a:pt x="2064" y="453"/>
                  </a:lnTo>
                  <a:lnTo>
                    <a:pt x="2072" y="453"/>
                  </a:lnTo>
                  <a:lnTo>
                    <a:pt x="2072" y="494"/>
                  </a:lnTo>
                  <a:lnTo>
                    <a:pt x="2081" y="650"/>
                  </a:lnTo>
                  <a:lnTo>
                    <a:pt x="2081" y="658"/>
                  </a:lnTo>
                  <a:lnTo>
                    <a:pt x="2081" y="592"/>
                  </a:lnTo>
                  <a:lnTo>
                    <a:pt x="2090" y="518"/>
                  </a:lnTo>
                  <a:lnTo>
                    <a:pt x="2090" y="675"/>
                  </a:lnTo>
                  <a:lnTo>
                    <a:pt x="2098" y="724"/>
                  </a:lnTo>
                  <a:lnTo>
                    <a:pt x="2098" y="749"/>
                  </a:lnTo>
                  <a:lnTo>
                    <a:pt x="2107" y="716"/>
                  </a:lnTo>
                  <a:lnTo>
                    <a:pt x="2107" y="650"/>
                  </a:lnTo>
                  <a:lnTo>
                    <a:pt x="2116" y="543"/>
                  </a:lnTo>
                  <a:lnTo>
                    <a:pt x="2116" y="486"/>
                  </a:lnTo>
                  <a:lnTo>
                    <a:pt x="2124" y="658"/>
                  </a:lnTo>
                  <a:lnTo>
                    <a:pt x="2124" y="527"/>
                  </a:lnTo>
                  <a:lnTo>
                    <a:pt x="2124" y="551"/>
                  </a:lnTo>
                  <a:lnTo>
                    <a:pt x="2133" y="535"/>
                  </a:lnTo>
                  <a:lnTo>
                    <a:pt x="2133" y="584"/>
                  </a:lnTo>
                  <a:lnTo>
                    <a:pt x="2142" y="683"/>
                  </a:lnTo>
                  <a:lnTo>
                    <a:pt x="2142" y="724"/>
                  </a:lnTo>
                  <a:lnTo>
                    <a:pt x="2150" y="666"/>
                  </a:lnTo>
                  <a:lnTo>
                    <a:pt x="2150" y="699"/>
                  </a:lnTo>
                  <a:lnTo>
                    <a:pt x="2159" y="790"/>
                  </a:lnTo>
                  <a:lnTo>
                    <a:pt x="2159" y="856"/>
                  </a:lnTo>
                  <a:lnTo>
                    <a:pt x="2159" y="568"/>
                  </a:lnTo>
                  <a:lnTo>
                    <a:pt x="2167" y="625"/>
                  </a:lnTo>
                  <a:lnTo>
                    <a:pt x="2167" y="930"/>
                  </a:lnTo>
                  <a:lnTo>
                    <a:pt x="2176" y="856"/>
                  </a:lnTo>
                  <a:lnTo>
                    <a:pt x="2176" y="757"/>
                  </a:lnTo>
                  <a:lnTo>
                    <a:pt x="2185" y="847"/>
                  </a:lnTo>
                  <a:lnTo>
                    <a:pt x="2185" y="765"/>
                  </a:lnTo>
                  <a:lnTo>
                    <a:pt x="2193" y="699"/>
                  </a:lnTo>
                  <a:lnTo>
                    <a:pt x="2193" y="831"/>
                  </a:lnTo>
                  <a:lnTo>
                    <a:pt x="2202" y="749"/>
                  </a:lnTo>
                  <a:lnTo>
                    <a:pt x="2202" y="675"/>
                  </a:lnTo>
                  <a:lnTo>
                    <a:pt x="2202" y="658"/>
                  </a:lnTo>
                  <a:lnTo>
                    <a:pt x="2211" y="757"/>
                  </a:lnTo>
                  <a:lnTo>
                    <a:pt x="2211" y="790"/>
                  </a:lnTo>
                  <a:lnTo>
                    <a:pt x="2219" y="782"/>
                  </a:lnTo>
                  <a:lnTo>
                    <a:pt x="2219" y="691"/>
                  </a:lnTo>
                  <a:lnTo>
                    <a:pt x="2228" y="535"/>
                  </a:lnTo>
                  <a:lnTo>
                    <a:pt x="2228" y="930"/>
                  </a:lnTo>
                  <a:lnTo>
                    <a:pt x="2237" y="551"/>
                  </a:lnTo>
                  <a:lnTo>
                    <a:pt x="2237" y="782"/>
                  </a:lnTo>
                  <a:lnTo>
                    <a:pt x="2237" y="666"/>
                  </a:lnTo>
                  <a:lnTo>
                    <a:pt x="2245" y="773"/>
                  </a:lnTo>
                  <a:lnTo>
                    <a:pt x="2245" y="732"/>
                  </a:lnTo>
                  <a:lnTo>
                    <a:pt x="2254" y="568"/>
                  </a:lnTo>
                  <a:lnTo>
                    <a:pt x="2254" y="741"/>
                  </a:lnTo>
                  <a:lnTo>
                    <a:pt x="2262" y="675"/>
                  </a:lnTo>
                  <a:lnTo>
                    <a:pt x="2262" y="831"/>
                  </a:lnTo>
                  <a:lnTo>
                    <a:pt x="2271" y="708"/>
                  </a:lnTo>
                  <a:lnTo>
                    <a:pt x="2271" y="996"/>
                  </a:lnTo>
                  <a:lnTo>
                    <a:pt x="2280" y="708"/>
                  </a:lnTo>
                  <a:lnTo>
                    <a:pt x="2280" y="666"/>
                  </a:lnTo>
                  <a:lnTo>
                    <a:pt x="2280" y="634"/>
                  </a:lnTo>
                  <a:lnTo>
                    <a:pt x="2288" y="716"/>
                  </a:lnTo>
                  <a:lnTo>
                    <a:pt x="2288" y="675"/>
                  </a:lnTo>
                  <a:lnTo>
                    <a:pt x="2297" y="831"/>
                  </a:lnTo>
                  <a:lnTo>
                    <a:pt x="2297" y="650"/>
                  </a:lnTo>
                  <a:lnTo>
                    <a:pt x="2306" y="584"/>
                  </a:lnTo>
                  <a:lnTo>
                    <a:pt x="2306" y="732"/>
                  </a:lnTo>
                  <a:lnTo>
                    <a:pt x="2314" y="773"/>
                  </a:lnTo>
                  <a:lnTo>
                    <a:pt x="2314" y="880"/>
                  </a:lnTo>
                  <a:lnTo>
                    <a:pt x="2314" y="625"/>
                  </a:lnTo>
                  <a:lnTo>
                    <a:pt x="2323" y="634"/>
                  </a:lnTo>
                  <a:lnTo>
                    <a:pt x="2323" y="749"/>
                  </a:lnTo>
                  <a:lnTo>
                    <a:pt x="2331" y="741"/>
                  </a:lnTo>
                  <a:lnTo>
                    <a:pt x="2331" y="749"/>
                  </a:lnTo>
                  <a:lnTo>
                    <a:pt x="2340" y="634"/>
                  </a:lnTo>
                  <a:lnTo>
                    <a:pt x="2340" y="560"/>
                  </a:lnTo>
                  <a:lnTo>
                    <a:pt x="2349" y="650"/>
                  </a:lnTo>
                  <a:lnTo>
                    <a:pt x="2349" y="551"/>
                  </a:lnTo>
                  <a:lnTo>
                    <a:pt x="2357" y="518"/>
                  </a:lnTo>
                  <a:lnTo>
                    <a:pt x="2357" y="650"/>
                  </a:lnTo>
                  <a:lnTo>
                    <a:pt x="2357" y="411"/>
                  </a:lnTo>
                  <a:lnTo>
                    <a:pt x="2366" y="370"/>
                  </a:lnTo>
                  <a:lnTo>
                    <a:pt x="2366" y="634"/>
                  </a:lnTo>
                  <a:lnTo>
                    <a:pt x="2375" y="510"/>
                  </a:lnTo>
                  <a:lnTo>
                    <a:pt x="2375" y="527"/>
                  </a:lnTo>
                  <a:lnTo>
                    <a:pt x="2383" y="839"/>
                  </a:lnTo>
                  <a:lnTo>
                    <a:pt x="2383" y="469"/>
                  </a:lnTo>
                  <a:lnTo>
                    <a:pt x="2392" y="453"/>
                  </a:lnTo>
                  <a:lnTo>
                    <a:pt x="2392" y="379"/>
                  </a:lnTo>
                  <a:lnTo>
                    <a:pt x="2392" y="453"/>
                  </a:lnTo>
                  <a:lnTo>
                    <a:pt x="2401" y="453"/>
                  </a:lnTo>
                  <a:lnTo>
                    <a:pt x="2401" y="329"/>
                  </a:lnTo>
                  <a:lnTo>
                    <a:pt x="2409" y="107"/>
                  </a:lnTo>
                  <a:lnTo>
                    <a:pt x="2409" y="189"/>
                  </a:lnTo>
                  <a:lnTo>
                    <a:pt x="2418" y="346"/>
                  </a:lnTo>
                  <a:lnTo>
                    <a:pt x="2418" y="189"/>
                  </a:lnTo>
                  <a:lnTo>
                    <a:pt x="2426" y="17"/>
                  </a:lnTo>
                  <a:lnTo>
                    <a:pt x="2426" y="403"/>
                  </a:lnTo>
                  <a:lnTo>
                    <a:pt x="2435" y="436"/>
                  </a:lnTo>
                  <a:lnTo>
                    <a:pt x="2435" y="510"/>
                  </a:lnTo>
                  <a:lnTo>
                    <a:pt x="2435" y="469"/>
                  </a:lnTo>
                  <a:lnTo>
                    <a:pt x="2444" y="0"/>
                  </a:lnTo>
                </a:path>
              </a:pathLst>
            </a:custGeom>
            <a:noFill/>
            <a:ln w="12700">
              <a:solidFill>
                <a:srgbClr val="0000FF"/>
              </a:solidFill>
              <a:prstDash val="solid"/>
              <a:round/>
              <a:headEnd/>
              <a:tailEnd/>
            </a:ln>
          </p:spPr>
          <p:txBody>
            <a:bodyPr/>
            <a:lstStyle/>
            <a:p>
              <a:endParaRPr lang="en-CA" dirty="0"/>
            </a:p>
          </p:txBody>
        </p:sp>
        <p:sp>
          <p:nvSpPr>
            <p:cNvPr id="349677" name="Freeform 493"/>
            <p:cNvSpPr>
              <a:spLocks/>
            </p:cNvSpPr>
            <p:nvPr/>
          </p:nvSpPr>
          <p:spPr bwMode="auto">
            <a:xfrm>
              <a:off x="2792" y="2889"/>
              <a:ext cx="497" cy="727"/>
            </a:xfrm>
            <a:custGeom>
              <a:avLst/>
              <a:gdLst/>
              <a:ahLst/>
              <a:cxnLst>
                <a:cxn ang="0">
                  <a:pos x="8" y="387"/>
                </a:cxn>
                <a:cxn ang="0">
                  <a:pos x="17" y="354"/>
                </a:cxn>
                <a:cxn ang="0">
                  <a:pos x="26" y="444"/>
                </a:cxn>
                <a:cxn ang="0">
                  <a:pos x="43" y="477"/>
                </a:cxn>
                <a:cxn ang="0">
                  <a:pos x="52" y="354"/>
                </a:cxn>
                <a:cxn ang="0">
                  <a:pos x="69" y="584"/>
                </a:cxn>
                <a:cxn ang="0">
                  <a:pos x="77" y="576"/>
                </a:cxn>
                <a:cxn ang="0">
                  <a:pos x="86" y="527"/>
                </a:cxn>
                <a:cxn ang="0">
                  <a:pos x="103" y="650"/>
                </a:cxn>
                <a:cxn ang="0">
                  <a:pos x="112" y="732"/>
                </a:cxn>
                <a:cxn ang="0">
                  <a:pos x="121" y="675"/>
                </a:cxn>
                <a:cxn ang="0">
                  <a:pos x="138" y="708"/>
                </a:cxn>
                <a:cxn ang="0">
                  <a:pos x="146" y="724"/>
                </a:cxn>
                <a:cxn ang="0">
                  <a:pos x="155" y="634"/>
                </a:cxn>
                <a:cxn ang="0">
                  <a:pos x="172" y="642"/>
                </a:cxn>
                <a:cxn ang="0">
                  <a:pos x="181" y="699"/>
                </a:cxn>
                <a:cxn ang="0">
                  <a:pos x="190" y="773"/>
                </a:cxn>
                <a:cxn ang="0">
                  <a:pos x="207" y="691"/>
                </a:cxn>
                <a:cxn ang="0">
                  <a:pos x="216" y="658"/>
                </a:cxn>
                <a:cxn ang="0">
                  <a:pos x="224" y="560"/>
                </a:cxn>
                <a:cxn ang="0">
                  <a:pos x="241" y="938"/>
                </a:cxn>
                <a:cxn ang="0">
                  <a:pos x="250" y="839"/>
                </a:cxn>
                <a:cxn ang="0">
                  <a:pos x="259" y="773"/>
                </a:cxn>
                <a:cxn ang="0">
                  <a:pos x="276" y="625"/>
                </a:cxn>
                <a:cxn ang="0">
                  <a:pos x="285" y="675"/>
                </a:cxn>
                <a:cxn ang="0">
                  <a:pos x="302" y="823"/>
                </a:cxn>
                <a:cxn ang="0">
                  <a:pos x="311" y="634"/>
                </a:cxn>
                <a:cxn ang="0">
                  <a:pos x="319" y="683"/>
                </a:cxn>
                <a:cxn ang="0">
                  <a:pos x="336" y="601"/>
                </a:cxn>
                <a:cxn ang="0">
                  <a:pos x="345" y="815"/>
                </a:cxn>
                <a:cxn ang="0">
                  <a:pos x="354" y="675"/>
                </a:cxn>
                <a:cxn ang="0">
                  <a:pos x="371" y="831"/>
                </a:cxn>
                <a:cxn ang="0">
                  <a:pos x="380" y="592"/>
                </a:cxn>
                <a:cxn ang="0">
                  <a:pos x="388" y="691"/>
                </a:cxn>
                <a:cxn ang="0">
                  <a:pos x="405" y="1037"/>
                </a:cxn>
                <a:cxn ang="0">
                  <a:pos x="414" y="576"/>
                </a:cxn>
                <a:cxn ang="0">
                  <a:pos x="431" y="502"/>
                </a:cxn>
                <a:cxn ang="0">
                  <a:pos x="440" y="560"/>
                </a:cxn>
                <a:cxn ang="0">
                  <a:pos x="457" y="741"/>
                </a:cxn>
                <a:cxn ang="0">
                  <a:pos x="466" y="930"/>
                </a:cxn>
                <a:cxn ang="0">
                  <a:pos x="475" y="691"/>
                </a:cxn>
                <a:cxn ang="0">
                  <a:pos x="492" y="1119"/>
                </a:cxn>
                <a:cxn ang="0">
                  <a:pos x="500" y="749"/>
                </a:cxn>
                <a:cxn ang="0">
                  <a:pos x="509" y="938"/>
                </a:cxn>
                <a:cxn ang="0">
                  <a:pos x="526" y="1259"/>
                </a:cxn>
                <a:cxn ang="0">
                  <a:pos x="535" y="905"/>
                </a:cxn>
                <a:cxn ang="0">
                  <a:pos x="544" y="1300"/>
                </a:cxn>
                <a:cxn ang="0">
                  <a:pos x="561" y="1144"/>
                </a:cxn>
                <a:cxn ang="0">
                  <a:pos x="570" y="1135"/>
                </a:cxn>
                <a:cxn ang="0">
                  <a:pos x="578" y="1325"/>
                </a:cxn>
              </a:cxnLst>
              <a:rect l="0" t="0" r="r" b="b"/>
              <a:pathLst>
                <a:path w="587" h="1390">
                  <a:moveTo>
                    <a:pt x="0" y="0"/>
                  </a:moveTo>
                  <a:lnTo>
                    <a:pt x="0" y="313"/>
                  </a:lnTo>
                  <a:lnTo>
                    <a:pt x="8" y="387"/>
                  </a:lnTo>
                  <a:lnTo>
                    <a:pt x="8" y="231"/>
                  </a:lnTo>
                  <a:lnTo>
                    <a:pt x="17" y="370"/>
                  </a:lnTo>
                  <a:lnTo>
                    <a:pt x="17" y="354"/>
                  </a:lnTo>
                  <a:lnTo>
                    <a:pt x="26" y="461"/>
                  </a:lnTo>
                  <a:lnTo>
                    <a:pt x="26" y="551"/>
                  </a:lnTo>
                  <a:lnTo>
                    <a:pt x="26" y="444"/>
                  </a:lnTo>
                  <a:lnTo>
                    <a:pt x="34" y="461"/>
                  </a:lnTo>
                  <a:lnTo>
                    <a:pt x="34" y="469"/>
                  </a:lnTo>
                  <a:lnTo>
                    <a:pt x="43" y="477"/>
                  </a:lnTo>
                  <a:lnTo>
                    <a:pt x="43" y="379"/>
                  </a:lnTo>
                  <a:lnTo>
                    <a:pt x="52" y="403"/>
                  </a:lnTo>
                  <a:lnTo>
                    <a:pt x="52" y="354"/>
                  </a:lnTo>
                  <a:lnTo>
                    <a:pt x="60" y="551"/>
                  </a:lnTo>
                  <a:lnTo>
                    <a:pt x="60" y="444"/>
                  </a:lnTo>
                  <a:lnTo>
                    <a:pt x="69" y="584"/>
                  </a:lnTo>
                  <a:lnTo>
                    <a:pt x="69" y="666"/>
                  </a:lnTo>
                  <a:lnTo>
                    <a:pt x="69" y="527"/>
                  </a:lnTo>
                  <a:lnTo>
                    <a:pt x="77" y="576"/>
                  </a:lnTo>
                  <a:lnTo>
                    <a:pt x="77" y="560"/>
                  </a:lnTo>
                  <a:lnTo>
                    <a:pt x="86" y="650"/>
                  </a:lnTo>
                  <a:lnTo>
                    <a:pt x="86" y="527"/>
                  </a:lnTo>
                  <a:lnTo>
                    <a:pt x="95" y="683"/>
                  </a:lnTo>
                  <a:lnTo>
                    <a:pt x="95" y="502"/>
                  </a:lnTo>
                  <a:lnTo>
                    <a:pt x="103" y="650"/>
                  </a:lnTo>
                  <a:lnTo>
                    <a:pt x="103" y="815"/>
                  </a:lnTo>
                  <a:lnTo>
                    <a:pt x="103" y="650"/>
                  </a:lnTo>
                  <a:lnTo>
                    <a:pt x="112" y="732"/>
                  </a:lnTo>
                  <a:lnTo>
                    <a:pt x="112" y="650"/>
                  </a:lnTo>
                  <a:lnTo>
                    <a:pt x="121" y="658"/>
                  </a:lnTo>
                  <a:lnTo>
                    <a:pt x="121" y="675"/>
                  </a:lnTo>
                  <a:lnTo>
                    <a:pt x="129" y="782"/>
                  </a:lnTo>
                  <a:lnTo>
                    <a:pt x="129" y="699"/>
                  </a:lnTo>
                  <a:lnTo>
                    <a:pt x="138" y="708"/>
                  </a:lnTo>
                  <a:lnTo>
                    <a:pt x="138" y="790"/>
                  </a:lnTo>
                  <a:lnTo>
                    <a:pt x="146" y="757"/>
                  </a:lnTo>
                  <a:lnTo>
                    <a:pt x="146" y="724"/>
                  </a:lnTo>
                  <a:lnTo>
                    <a:pt x="146" y="691"/>
                  </a:lnTo>
                  <a:lnTo>
                    <a:pt x="155" y="609"/>
                  </a:lnTo>
                  <a:lnTo>
                    <a:pt x="155" y="634"/>
                  </a:lnTo>
                  <a:lnTo>
                    <a:pt x="164" y="642"/>
                  </a:lnTo>
                  <a:lnTo>
                    <a:pt x="164" y="798"/>
                  </a:lnTo>
                  <a:lnTo>
                    <a:pt x="172" y="642"/>
                  </a:lnTo>
                  <a:lnTo>
                    <a:pt x="172" y="601"/>
                  </a:lnTo>
                  <a:lnTo>
                    <a:pt x="181" y="724"/>
                  </a:lnTo>
                  <a:lnTo>
                    <a:pt x="181" y="699"/>
                  </a:lnTo>
                  <a:lnTo>
                    <a:pt x="181" y="790"/>
                  </a:lnTo>
                  <a:lnTo>
                    <a:pt x="190" y="864"/>
                  </a:lnTo>
                  <a:lnTo>
                    <a:pt x="190" y="773"/>
                  </a:lnTo>
                  <a:lnTo>
                    <a:pt x="198" y="847"/>
                  </a:lnTo>
                  <a:lnTo>
                    <a:pt x="198" y="806"/>
                  </a:lnTo>
                  <a:lnTo>
                    <a:pt x="207" y="691"/>
                  </a:lnTo>
                  <a:lnTo>
                    <a:pt x="207" y="675"/>
                  </a:lnTo>
                  <a:lnTo>
                    <a:pt x="216" y="798"/>
                  </a:lnTo>
                  <a:lnTo>
                    <a:pt x="216" y="658"/>
                  </a:lnTo>
                  <a:lnTo>
                    <a:pt x="224" y="691"/>
                  </a:lnTo>
                  <a:lnTo>
                    <a:pt x="224" y="650"/>
                  </a:lnTo>
                  <a:lnTo>
                    <a:pt x="224" y="560"/>
                  </a:lnTo>
                  <a:lnTo>
                    <a:pt x="233" y="527"/>
                  </a:lnTo>
                  <a:lnTo>
                    <a:pt x="233" y="650"/>
                  </a:lnTo>
                  <a:lnTo>
                    <a:pt x="241" y="938"/>
                  </a:lnTo>
                  <a:lnTo>
                    <a:pt x="241" y="856"/>
                  </a:lnTo>
                  <a:lnTo>
                    <a:pt x="250" y="913"/>
                  </a:lnTo>
                  <a:lnTo>
                    <a:pt x="250" y="839"/>
                  </a:lnTo>
                  <a:lnTo>
                    <a:pt x="259" y="609"/>
                  </a:lnTo>
                  <a:lnTo>
                    <a:pt x="259" y="782"/>
                  </a:lnTo>
                  <a:lnTo>
                    <a:pt x="259" y="773"/>
                  </a:lnTo>
                  <a:lnTo>
                    <a:pt x="267" y="782"/>
                  </a:lnTo>
                  <a:lnTo>
                    <a:pt x="267" y="741"/>
                  </a:lnTo>
                  <a:lnTo>
                    <a:pt x="276" y="625"/>
                  </a:lnTo>
                  <a:lnTo>
                    <a:pt x="276" y="683"/>
                  </a:lnTo>
                  <a:lnTo>
                    <a:pt x="285" y="930"/>
                  </a:lnTo>
                  <a:lnTo>
                    <a:pt x="285" y="675"/>
                  </a:lnTo>
                  <a:lnTo>
                    <a:pt x="293" y="675"/>
                  </a:lnTo>
                  <a:lnTo>
                    <a:pt x="293" y="938"/>
                  </a:lnTo>
                  <a:lnTo>
                    <a:pt x="302" y="823"/>
                  </a:lnTo>
                  <a:lnTo>
                    <a:pt x="302" y="790"/>
                  </a:lnTo>
                  <a:lnTo>
                    <a:pt x="302" y="798"/>
                  </a:lnTo>
                  <a:lnTo>
                    <a:pt x="311" y="634"/>
                  </a:lnTo>
                  <a:lnTo>
                    <a:pt x="311" y="773"/>
                  </a:lnTo>
                  <a:lnTo>
                    <a:pt x="319" y="806"/>
                  </a:lnTo>
                  <a:lnTo>
                    <a:pt x="319" y="683"/>
                  </a:lnTo>
                  <a:lnTo>
                    <a:pt x="328" y="856"/>
                  </a:lnTo>
                  <a:lnTo>
                    <a:pt x="328" y="757"/>
                  </a:lnTo>
                  <a:lnTo>
                    <a:pt x="336" y="601"/>
                  </a:lnTo>
                  <a:lnTo>
                    <a:pt x="336" y="724"/>
                  </a:lnTo>
                  <a:lnTo>
                    <a:pt x="336" y="601"/>
                  </a:lnTo>
                  <a:lnTo>
                    <a:pt x="345" y="815"/>
                  </a:lnTo>
                  <a:lnTo>
                    <a:pt x="345" y="880"/>
                  </a:lnTo>
                  <a:lnTo>
                    <a:pt x="354" y="650"/>
                  </a:lnTo>
                  <a:lnTo>
                    <a:pt x="354" y="675"/>
                  </a:lnTo>
                  <a:lnTo>
                    <a:pt x="362" y="897"/>
                  </a:lnTo>
                  <a:lnTo>
                    <a:pt x="362" y="716"/>
                  </a:lnTo>
                  <a:lnTo>
                    <a:pt x="371" y="831"/>
                  </a:lnTo>
                  <a:lnTo>
                    <a:pt x="371" y="625"/>
                  </a:lnTo>
                  <a:lnTo>
                    <a:pt x="380" y="683"/>
                  </a:lnTo>
                  <a:lnTo>
                    <a:pt x="380" y="592"/>
                  </a:lnTo>
                  <a:lnTo>
                    <a:pt x="380" y="930"/>
                  </a:lnTo>
                  <a:lnTo>
                    <a:pt x="388" y="683"/>
                  </a:lnTo>
                  <a:lnTo>
                    <a:pt x="388" y="691"/>
                  </a:lnTo>
                  <a:lnTo>
                    <a:pt x="397" y="477"/>
                  </a:lnTo>
                  <a:lnTo>
                    <a:pt x="397" y="716"/>
                  </a:lnTo>
                  <a:lnTo>
                    <a:pt x="405" y="1037"/>
                  </a:lnTo>
                  <a:lnTo>
                    <a:pt x="405" y="749"/>
                  </a:lnTo>
                  <a:lnTo>
                    <a:pt x="414" y="650"/>
                  </a:lnTo>
                  <a:lnTo>
                    <a:pt x="414" y="576"/>
                  </a:lnTo>
                  <a:lnTo>
                    <a:pt x="414" y="847"/>
                  </a:lnTo>
                  <a:lnTo>
                    <a:pt x="423" y="642"/>
                  </a:lnTo>
                  <a:lnTo>
                    <a:pt x="431" y="502"/>
                  </a:lnTo>
                  <a:lnTo>
                    <a:pt x="431" y="806"/>
                  </a:lnTo>
                  <a:lnTo>
                    <a:pt x="440" y="650"/>
                  </a:lnTo>
                  <a:lnTo>
                    <a:pt x="440" y="560"/>
                  </a:lnTo>
                  <a:lnTo>
                    <a:pt x="449" y="782"/>
                  </a:lnTo>
                  <a:lnTo>
                    <a:pt x="449" y="683"/>
                  </a:lnTo>
                  <a:lnTo>
                    <a:pt x="457" y="741"/>
                  </a:lnTo>
                  <a:lnTo>
                    <a:pt x="457" y="444"/>
                  </a:lnTo>
                  <a:lnTo>
                    <a:pt x="457" y="691"/>
                  </a:lnTo>
                  <a:lnTo>
                    <a:pt x="466" y="930"/>
                  </a:lnTo>
                  <a:lnTo>
                    <a:pt x="466" y="773"/>
                  </a:lnTo>
                  <a:lnTo>
                    <a:pt x="475" y="741"/>
                  </a:lnTo>
                  <a:lnTo>
                    <a:pt x="475" y="691"/>
                  </a:lnTo>
                  <a:lnTo>
                    <a:pt x="483" y="954"/>
                  </a:lnTo>
                  <a:lnTo>
                    <a:pt x="483" y="872"/>
                  </a:lnTo>
                  <a:lnTo>
                    <a:pt x="492" y="1119"/>
                  </a:lnTo>
                  <a:lnTo>
                    <a:pt x="492" y="699"/>
                  </a:lnTo>
                  <a:lnTo>
                    <a:pt x="492" y="617"/>
                  </a:lnTo>
                  <a:lnTo>
                    <a:pt x="500" y="749"/>
                  </a:lnTo>
                  <a:lnTo>
                    <a:pt x="500" y="1111"/>
                  </a:lnTo>
                  <a:lnTo>
                    <a:pt x="509" y="1078"/>
                  </a:lnTo>
                  <a:lnTo>
                    <a:pt x="509" y="938"/>
                  </a:lnTo>
                  <a:lnTo>
                    <a:pt x="518" y="1053"/>
                  </a:lnTo>
                  <a:lnTo>
                    <a:pt x="518" y="716"/>
                  </a:lnTo>
                  <a:lnTo>
                    <a:pt x="526" y="1259"/>
                  </a:lnTo>
                  <a:lnTo>
                    <a:pt x="526" y="1275"/>
                  </a:lnTo>
                  <a:lnTo>
                    <a:pt x="535" y="913"/>
                  </a:lnTo>
                  <a:lnTo>
                    <a:pt x="535" y="905"/>
                  </a:lnTo>
                  <a:lnTo>
                    <a:pt x="535" y="1144"/>
                  </a:lnTo>
                  <a:lnTo>
                    <a:pt x="544" y="1020"/>
                  </a:lnTo>
                  <a:lnTo>
                    <a:pt x="544" y="1300"/>
                  </a:lnTo>
                  <a:lnTo>
                    <a:pt x="552" y="1193"/>
                  </a:lnTo>
                  <a:lnTo>
                    <a:pt x="552" y="987"/>
                  </a:lnTo>
                  <a:lnTo>
                    <a:pt x="561" y="1144"/>
                  </a:lnTo>
                  <a:lnTo>
                    <a:pt x="561" y="1053"/>
                  </a:lnTo>
                  <a:lnTo>
                    <a:pt x="570" y="1102"/>
                  </a:lnTo>
                  <a:lnTo>
                    <a:pt x="570" y="1135"/>
                  </a:lnTo>
                  <a:lnTo>
                    <a:pt x="570" y="1004"/>
                  </a:lnTo>
                  <a:lnTo>
                    <a:pt x="578" y="1144"/>
                  </a:lnTo>
                  <a:lnTo>
                    <a:pt x="578" y="1325"/>
                  </a:lnTo>
                  <a:lnTo>
                    <a:pt x="587" y="1176"/>
                  </a:lnTo>
                  <a:lnTo>
                    <a:pt x="587" y="1390"/>
                  </a:lnTo>
                </a:path>
              </a:pathLst>
            </a:custGeom>
            <a:noFill/>
            <a:ln w="0">
              <a:solidFill>
                <a:srgbClr val="0000FF"/>
              </a:solidFill>
              <a:prstDash val="solid"/>
              <a:round/>
              <a:headEnd/>
              <a:tailEnd/>
            </a:ln>
          </p:spPr>
          <p:txBody>
            <a:bodyPr/>
            <a:lstStyle/>
            <a:p>
              <a:endParaRPr lang="en-CA" dirty="0"/>
            </a:p>
          </p:txBody>
        </p:sp>
        <p:sp>
          <p:nvSpPr>
            <p:cNvPr id="349678" name="Freeform 494"/>
            <p:cNvSpPr>
              <a:spLocks/>
            </p:cNvSpPr>
            <p:nvPr/>
          </p:nvSpPr>
          <p:spPr bwMode="auto">
            <a:xfrm>
              <a:off x="3289" y="2937"/>
              <a:ext cx="1463" cy="679"/>
            </a:xfrm>
            <a:custGeom>
              <a:avLst/>
              <a:gdLst/>
              <a:ahLst/>
              <a:cxnLst>
                <a:cxn ang="0">
                  <a:pos x="26" y="789"/>
                </a:cxn>
                <a:cxn ang="0">
                  <a:pos x="52" y="699"/>
                </a:cxn>
                <a:cxn ang="0">
                  <a:pos x="78" y="979"/>
                </a:cxn>
                <a:cxn ang="0">
                  <a:pos x="103" y="839"/>
                </a:cxn>
                <a:cxn ang="0">
                  <a:pos x="138" y="806"/>
                </a:cxn>
                <a:cxn ang="0">
                  <a:pos x="164" y="559"/>
                </a:cxn>
                <a:cxn ang="0">
                  <a:pos x="190" y="641"/>
                </a:cxn>
                <a:cxn ang="0">
                  <a:pos x="216" y="658"/>
                </a:cxn>
                <a:cxn ang="0">
                  <a:pos x="242" y="625"/>
                </a:cxn>
                <a:cxn ang="0">
                  <a:pos x="267" y="534"/>
                </a:cxn>
                <a:cxn ang="0">
                  <a:pos x="293" y="567"/>
                </a:cxn>
                <a:cxn ang="0">
                  <a:pos x="328" y="633"/>
                </a:cxn>
                <a:cxn ang="0">
                  <a:pos x="354" y="699"/>
                </a:cxn>
                <a:cxn ang="0">
                  <a:pos x="380" y="625"/>
                </a:cxn>
                <a:cxn ang="0">
                  <a:pos x="406" y="362"/>
                </a:cxn>
                <a:cxn ang="0">
                  <a:pos x="431" y="427"/>
                </a:cxn>
                <a:cxn ang="0">
                  <a:pos x="466" y="551"/>
                </a:cxn>
                <a:cxn ang="0">
                  <a:pos x="492" y="263"/>
                </a:cxn>
                <a:cxn ang="0">
                  <a:pos x="518" y="534"/>
                </a:cxn>
                <a:cxn ang="0">
                  <a:pos x="544" y="477"/>
                </a:cxn>
                <a:cxn ang="0">
                  <a:pos x="570" y="518"/>
                </a:cxn>
                <a:cxn ang="0">
                  <a:pos x="604" y="699"/>
                </a:cxn>
                <a:cxn ang="0">
                  <a:pos x="630" y="650"/>
                </a:cxn>
                <a:cxn ang="0">
                  <a:pos x="656" y="427"/>
                </a:cxn>
                <a:cxn ang="0">
                  <a:pos x="682" y="748"/>
                </a:cxn>
                <a:cxn ang="0">
                  <a:pos x="716" y="617"/>
                </a:cxn>
                <a:cxn ang="0">
                  <a:pos x="751" y="592"/>
                </a:cxn>
                <a:cxn ang="0">
                  <a:pos x="777" y="469"/>
                </a:cxn>
                <a:cxn ang="0">
                  <a:pos x="803" y="584"/>
                </a:cxn>
                <a:cxn ang="0">
                  <a:pos x="829" y="608"/>
                </a:cxn>
                <a:cxn ang="0">
                  <a:pos x="855" y="320"/>
                </a:cxn>
                <a:cxn ang="0">
                  <a:pos x="880" y="469"/>
                </a:cxn>
                <a:cxn ang="0">
                  <a:pos x="915" y="493"/>
                </a:cxn>
                <a:cxn ang="0">
                  <a:pos x="941" y="740"/>
                </a:cxn>
                <a:cxn ang="0">
                  <a:pos x="975" y="847"/>
                </a:cxn>
                <a:cxn ang="0">
                  <a:pos x="1001" y="880"/>
                </a:cxn>
                <a:cxn ang="0">
                  <a:pos x="1027" y="880"/>
                </a:cxn>
                <a:cxn ang="0">
                  <a:pos x="1053" y="724"/>
                </a:cxn>
                <a:cxn ang="0">
                  <a:pos x="1088" y="567"/>
                </a:cxn>
                <a:cxn ang="0">
                  <a:pos x="1114" y="526"/>
                </a:cxn>
                <a:cxn ang="0">
                  <a:pos x="1139" y="518"/>
                </a:cxn>
                <a:cxn ang="0">
                  <a:pos x="1165" y="469"/>
                </a:cxn>
                <a:cxn ang="0">
                  <a:pos x="1191" y="559"/>
                </a:cxn>
                <a:cxn ang="0">
                  <a:pos x="1226" y="526"/>
                </a:cxn>
                <a:cxn ang="0">
                  <a:pos x="1252" y="617"/>
                </a:cxn>
                <a:cxn ang="0">
                  <a:pos x="1278" y="608"/>
                </a:cxn>
                <a:cxn ang="0">
                  <a:pos x="1303" y="617"/>
                </a:cxn>
                <a:cxn ang="0">
                  <a:pos x="1329" y="543"/>
                </a:cxn>
                <a:cxn ang="0">
                  <a:pos x="1355" y="822"/>
                </a:cxn>
                <a:cxn ang="0">
                  <a:pos x="1381" y="756"/>
                </a:cxn>
                <a:cxn ang="0">
                  <a:pos x="1416" y="707"/>
                </a:cxn>
                <a:cxn ang="0">
                  <a:pos x="1442" y="666"/>
                </a:cxn>
                <a:cxn ang="0">
                  <a:pos x="1468" y="699"/>
                </a:cxn>
                <a:cxn ang="0">
                  <a:pos x="1493" y="699"/>
                </a:cxn>
                <a:cxn ang="0">
                  <a:pos x="1519" y="469"/>
                </a:cxn>
                <a:cxn ang="0">
                  <a:pos x="1545" y="691"/>
                </a:cxn>
                <a:cxn ang="0">
                  <a:pos x="1580" y="674"/>
                </a:cxn>
                <a:cxn ang="0">
                  <a:pos x="1606" y="707"/>
                </a:cxn>
                <a:cxn ang="0">
                  <a:pos x="1632" y="658"/>
                </a:cxn>
                <a:cxn ang="0">
                  <a:pos x="1657" y="650"/>
                </a:cxn>
                <a:cxn ang="0">
                  <a:pos x="1692" y="608"/>
                </a:cxn>
                <a:cxn ang="0">
                  <a:pos x="1718" y="781"/>
                </a:cxn>
              </a:cxnLst>
              <a:rect l="0" t="0" r="r" b="b"/>
              <a:pathLst>
                <a:path w="1727" h="1299">
                  <a:moveTo>
                    <a:pt x="0" y="1299"/>
                  </a:moveTo>
                  <a:lnTo>
                    <a:pt x="8" y="1011"/>
                  </a:lnTo>
                  <a:lnTo>
                    <a:pt x="8" y="921"/>
                  </a:lnTo>
                  <a:lnTo>
                    <a:pt x="17" y="773"/>
                  </a:lnTo>
                  <a:lnTo>
                    <a:pt x="17" y="995"/>
                  </a:lnTo>
                  <a:lnTo>
                    <a:pt x="26" y="1053"/>
                  </a:lnTo>
                  <a:lnTo>
                    <a:pt x="26" y="789"/>
                  </a:lnTo>
                  <a:lnTo>
                    <a:pt x="26" y="962"/>
                  </a:lnTo>
                  <a:lnTo>
                    <a:pt x="34" y="822"/>
                  </a:lnTo>
                  <a:lnTo>
                    <a:pt x="34" y="765"/>
                  </a:lnTo>
                  <a:lnTo>
                    <a:pt x="43" y="765"/>
                  </a:lnTo>
                  <a:lnTo>
                    <a:pt x="43" y="1003"/>
                  </a:lnTo>
                  <a:lnTo>
                    <a:pt x="52" y="691"/>
                  </a:lnTo>
                  <a:lnTo>
                    <a:pt x="52" y="699"/>
                  </a:lnTo>
                  <a:lnTo>
                    <a:pt x="60" y="830"/>
                  </a:lnTo>
                  <a:lnTo>
                    <a:pt x="60" y="765"/>
                  </a:lnTo>
                  <a:lnTo>
                    <a:pt x="60" y="707"/>
                  </a:lnTo>
                  <a:lnTo>
                    <a:pt x="69" y="650"/>
                  </a:lnTo>
                  <a:lnTo>
                    <a:pt x="69" y="674"/>
                  </a:lnTo>
                  <a:lnTo>
                    <a:pt x="78" y="633"/>
                  </a:lnTo>
                  <a:lnTo>
                    <a:pt x="78" y="979"/>
                  </a:lnTo>
                  <a:lnTo>
                    <a:pt x="86" y="699"/>
                  </a:lnTo>
                  <a:lnTo>
                    <a:pt x="86" y="436"/>
                  </a:lnTo>
                  <a:lnTo>
                    <a:pt x="95" y="715"/>
                  </a:lnTo>
                  <a:lnTo>
                    <a:pt x="95" y="748"/>
                  </a:lnTo>
                  <a:lnTo>
                    <a:pt x="103" y="608"/>
                  </a:lnTo>
                  <a:lnTo>
                    <a:pt x="103" y="707"/>
                  </a:lnTo>
                  <a:lnTo>
                    <a:pt x="103" y="839"/>
                  </a:lnTo>
                  <a:lnTo>
                    <a:pt x="112" y="682"/>
                  </a:lnTo>
                  <a:lnTo>
                    <a:pt x="112" y="732"/>
                  </a:lnTo>
                  <a:lnTo>
                    <a:pt x="121" y="740"/>
                  </a:lnTo>
                  <a:lnTo>
                    <a:pt x="121" y="765"/>
                  </a:lnTo>
                  <a:lnTo>
                    <a:pt x="129" y="798"/>
                  </a:lnTo>
                  <a:lnTo>
                    <a:pt x="129" y="600"/>
                  </a:lnTo>
                  <a:lnTo>
                    <a:pt x="138" y="806"/>
                  </a:lnTo>
                  <a:lnTo>
                    <a:pt x="138" y="946"/>
                  </a:lnTo>
                  <a:lnTo>
                    <a:pt x="138" y="691"/>
                  </a:lnTo>
                  <a:lnTo>
                    <a:pt x="147" y="551"/>
                  </a:lnTo>
                  <a:lnTo>
                    <a:pt x="147" y="584"/>
                  </a:lnTo>
                  <a:lnTo>
                    <a:pt x="155" y="839"/>
                  </a:lnTo>
                  <a:lnTo>
                    <a:pt x="155" y="880"/>
                  </a:lnTo>
                  <a:lnTo>
                    <a:pt x="164" y="559"/>
                  </a:lnTo>
                  <a:lnTo>
                    <a:pt x="164" y="732"/>
                  </a:lnTo>
                  <a:lnTo>
                    <a:pt x="172" y="534"/>
                  </a:lnTo>
                  <a:lnTo>
                    <a:pt x="172" y="740"/>
                  </a:lnTo>
                  <a:lnTo>
                    <a:pt x="181" y="600"/>
                  </a:lnTo>
                  <a:lnTo>
                    <a:pt x="181" y="633"/>
                  </a:lnTo>
                  <a:lnTo>
                    <a:pt x="181" y="715"/>
                  </a:lnTo>
                  <a:lnTo>
                    <a:pt x="190" y="641"/>
                  </a:lnTo>
                  <a:lnTo>
                    <a:pt x="190" y="551"/>
                  </a:lnTo>
                  <a:lnTo>
                    <a:pt x="198" y="699"/>
                  </a:lnTo>
                  <a:lnTo>
                    <a:pt x="198" y="625"/>
                  </a:lnTo>
                  <a:lnTo>
                    <a:pt x="207" y="510"/>
                  </a:lnTo>
                  <a:lnTo>
                    <a:pt x="207" y="756"/>
                  </a:lnTo>
                  <a:lnTo>
                    <a:pt x="216" y="707"/>
                  </a:lnTo>
                  <a:lnTo>
                    <a:pt x="216" y="658"/>
                  </a:lnTo>
                  <a:lnTo>
                    <a:pt x="216" y="732"/>
                  </a:lnTo>
                  <a:lnTo>
                    <a:pt x="224" y="575"/>
                  </a:lnTo>
                  <a:lnTo>
                    <a:pt x="224" y="625"/>
                  </a:lnTo>
                  <a:lnTo>
                    <a:pt x="233" y="600"/>
                  </a:lnTo>
                  <a:lnTo>
                    <a:pt x="233" y="847"/>
                  </a:lnTo>
                  <a:lnTo>
                    <a:pt x="242" y="682"/>
                  </a:lnTo>
                  <a:lnTo>
                    <a:pt x="242" y="625"/>
                  </a:lnTo>
                  <a:lnTo>
                    <a:pt x="250" y="592"/>
                  </a:lnTo>
                  <a:lnTo>
                    <a:pt x="250" y="625"/>
                  </a:lnTo>
                  <a:lnTo>
                    <a:pt x="259" y="608"/>
                  </a:lnTo>
                  <a:lnTo>
                    <a:pt x="259" y="863"/>
                  </a:lnTo>
                  <a:lnTo>
                    <a:pt x="259" y="732"/>
                  </a:lnTo>
                  <a:lnTo>
                    <a:pt x="267" y="740"/>
                  </a:lnTo>
                  <a:lnTo>
                    <a:pt x="267" y="534"/>
                  </a:lnTo>
                  <a:lnTo>
                    <a:pt x="276" y="403"/>
                  </a:lnTo>
                  <a:lnTo>
                    <a:pt x="276" y="592"/>
                  </a:lnTo>
                  <a:lnTo>
                    <a:pt x="285" y="650"/>
                  </a:lnTo>
                  <a:lnTo>
                    <a:pt x="285" y="567"/>
                  </a:lnTo>
                  <a:lnTo>
                    <a:pt x="293" y="543"/>
                  </a:lnTo>
                  <a:lnTo>
                    <a:pt x="293" y="674"/>
                  </a:lnTo>
                  <a:lnTo>
                    <a:pt x="293" y="567"/>
                  </a:lnTo>
                  <a:lnTo>
                    <a:pt x="302" y="650"/>
                  </a:lnTo>
                  <a:lnTo>
                    <a:pt x="302" y="485"/>
                  </a:lnTo>
                  <a:lnTo>
                    <a:pt x="311" y="608"/>
                  </a:lnTo>
                  <a:lnTo>
                    <a:pt x="311" y="814"/>
                  </a:lnTo>
                  <a:lnTo>
                    <a:pt x="319" y="847"/>
                  </a:lnTo>
                  <a:lnTo>
                    <a:pt x="319" y="666"/>
                  </a:lnTo>
                  <a:lnTo>
                    <a:pt x="328" y="633"/>
                  </a:lnTo>
                  <a:lnTo>
                    <a:pt x="328" y="691"/>
                  </a:lnTo>
                  <a:lnTo>
                    <a:pt x="337" y="748"/>
                  </a:lnTo>
                  <a:lnTo>
                    <a:pt x="337" y="674"/>
                  </a:lnTo>
                  <a:lnTo>
                    <a:pt x="337" y="707"/>
                  </a:lnTo>
                  <a:lnTo>
                    <a:pt x="345" y="847"/>
                  </a:lnTo>
                  <a:lnTo>
                    <a:pt x="345" y="798"/>
                  </a:lnTo>
                  <a:lnTo>
                    <a:pt x="354" y="699"/>
                  </a:lnTo>
                  <a:lnTo>
                    <a:pt x="354" y="691"/>
                  </a:lnTo>
                  <a:lnTo>
                    <a:pt x="362" y="740"/>
                  </a:lnTo>
                  <a:lnTo>
                    <a:pt x="362" y="839"/>
                  </a:lnTo>
                  <a:lnTo>
                    <a:pt x="371" y="699"/>
                  </a:lnTo>
                  <a:lnTo>
                    <a:pt x="371" y="921"/>
                  </a:lnTo>
                  <a:lnTo>
                    <a:pt x="371" y="592"/>
                  </a:lnTo>
                  <a:lnTo>
                    <a:pt x="380" y="625"/>
                  </a:lnTo>
                  <a:lnTo>
                    <a:pt x="380" y="781"/>
                  </a:lnTo>
                  <a:lnTo>
                    <a:pt x="388" y="666"/>
                  </a:lnTo>
                  <a:lnTo>
                    <a:pt x="388" y="567"/>
                  </a:lnTo>
                  <a:lnTo>
                    <a:pt x="397" y="575"/>
                  </a:lnTo>
                  <a:lnTo>
                    <a:pt x="397" y="691"/>
                  </a:lnTo>
                  <a:lnTo>
                    <a:pt x="406" y="617"/>
                  </a:lnTo>
                  <a:lnTo>
                    <a:pt x="406" y="362"/>
                  </a:lnTo>
                  <a:lnTo>
                    <a:pt x="414" y="526"/>
                  </a:lnTo>
                  <a:lnTo>
                    <a:pt x="414" y="460"/>
                  </a:lnTo>
                  <a:lnTo>
                    <a:pt x="414" y="411"/>
                  </a:lnTo>
                  <a:lnTo>
                    <a:pt x="423" y="526"/>
                  </a:lnTo>
                  <a:lnTo>
                    <a:pt x="423" y="518"/>
                  </a:lnTo>
                  <a:lnTo>
                    <a:pt x="431" y="403"/>
                  </a:lnTo>
                  <a:lnTo>
                    <a:pt x="431" y="427"/>
                  </a:lnTo>
                  <a:lnTo>
                    <a:pt x="440" y="691"/>
                  </a:lnTo>
                  <a:lnTo>
                    <a:pt x="440" y="608"/>
                  </a:lnTo>
                  <a:lnTo>
                    <a:pt x="449" y="526"/>
                  </a:lnTo>
                  <a:lnTo>
                    <a:pt x="449" y="469"/>
                  </a:lnTo>
                  <a:lnTo>
                    <a:pt x="457" y="214"/>
                  </a:lnTo>
                  <a:lnTo>
                    <a:pt x="457" y="386"/>
                  </a:lnTo>
                  <a:lnTo>
                    <a:pt x="466" y="551"/>
                  </a:lnTo>
                  <a:lnTo>
                    <a:pt x="466" y="370"/>
                  </a:lnTo>
                  <a:lnTo>
                    <a:pt x="475" y="403"/>
                  </a:lnTo>
                  <a:lnTo>
                    <a:pt x="475" y="477"/>
                  </a:lnTo>
                  <a:lnTo>
                    <a:pt x="483" y="608"/>
                  </a:lnTo>
                  <a:lnTo>
                    <a:pt x="483" y="460"/>
                  </a:lnTo>
                  <a:lnTo>
                    <a:pt x="492" y="534"/>
                  </a:lnTo>
                  <a:lnTo>
                    <a:pt x="492" y="263"/>
                  </a:lnTo>
                  <a:lnTo>
                    <a:pt x="492" y="395"/>
                  </a:lnTo>
                  <a:lnTo>
                    <a:pt x="501" y="320"/>
                  </a:lnTo>
                  <a:lnTo>
                    <a:pt x="501" y="0"/>
                  </a:lnTo>
                  <a:lnTo>
                    <a:pt x="509" y="337"/>
                  </a:lnTo>
                  <a:lnTo>
                    <a:pt x="509" y="288"/>
                  </a:lnTo>
                  <a:lnTo>
                    <a:pt x="518" y="477"/>
                  </a:lnTo>
                  <a:lnTo>
                    <a:pt x="518" y="534"/>
                  </a:lnTo>
                  <a:lnTo>
                    <a:pt x="526" y="427"/>
                  </a:lnTo>
                  <a:lnTo>
                    <a:pt x="526" y="452"/>
                  </a:lnTo>
                  <a:lnTo>
                    <a:pt x="526" y="617"/>
                  </a:lnTo>
                  <a:lnTo>
                    <a:pt x="535" y="452"/>
                  </a:lnTo>
                  <a:lnTo>
                    <a:pt x="535" y="781"/>
                  </a:lnTo>
                  <a:lnTo>
                    <a:pt x="544" y="543"/>
                  </a:lnTo>
                  <a:lnTo>
                    <a:pt x="544" y="477"/>
                  </a:lnTo>
                  <a:lnTo>
                    <a:pt x="552" y="650"/>
                  </a:lnTo>
                  <a:lnTo>
                    <a:pt x="552" y="575"/>
                  </a:lnTo>
                  <a:lnTo>
                    <a:pt x="561" y="575"/>
                  </a:lnTo>
                  <a:lnTo>
                    <a:pt x="561" y="436"/>
                  </a:lnTo>
                  <a:lnTo>
                    <a:pt x="570" y="773"/>
                  </a:lnTo>
                  <a:lnTo>
                    <a:pt x="570" y="650"/>
                  </a:lnTo>
                  <a:lnTo>
                    <a:pt x="570" y="518"/>
                  </a:lnTo>
                  <a:lnTo>
                    <a:pt x="578" y="707"/>
                  </a:lnTo>
                  <a:lnTo>
                    <a:pt x="578" y="633"/>
                  </a:lnTo>
                  <a:lnTo>
                    <a:pt x="587" y="691"/>
                  </a:lnTo>
                  <a:lnTo>
                    <a:pt x="587" y="592"/>
                  </a:lnTo>
                  <a:lnTo>
                    <a:pt x="596" y="674"/>
                  </a:lnTo>
                  <a:lnTo>
                    <a:pt x="604" y="575"/>
                  </a:lnTo>
                  <a:lnTo>
                    <a:pt x="604" y="699"/>
                  </a:lnTo>
                  <a:lnTo>
                    <a:pt x="604" y="650"/>
                  </a:lnTo>
                  <a:lnTo>
                    <a:pt x="613" y="592"/>
                  </a:lnTo>
                  <a:lnTo>
                    <a:pt x="613" y="543"/>
                  </a:lnTo>
                  <a:lnTo>
                    <a:pt x="621" y="567"/>
                  </a:lnTo>
                  <a:lnTo>
                    <a:pt x="621" y="691"/>
                  </a:lnTo>
                  <a:lnTo>
                    <a:pt x="630" y="567"/>
                  </a:lnTo>
                  <a:lnTo>
                    <a:pt x="630" y="650"/>
                  </a:lnTo>
                  <a:lnTo>
                    <a:pt x="639" y="666"/>
                  </a:lnTo>
                  <a:lnTo>
                    <a:pt x="639" y="608"/>
                  </a:lnTo>
                  <a:lnTo>
                    <a:pt x="647" y="592"/>
                  </a:lnTo>
                  <a:lnTo>
                    <a:pt x="647" y="353"/>
                  </a:lnTo>
                  <a:lnTo>
                    <a:pt x="647" y="641"/>
                  </a:lnTo>
                  <a:lnTo>
                    <a:pt x="656" y="518"/>
                  </a:lnTo>
                  <a:lnTo>
                    <a:pt x="656" y="427"/>
                  </a:lnTo>
                  <a:lnTo>
                    <a:pt x="665" y="847"/>
                  </a:lnTo>
                  <a:lnTo>
                    <a:pt x="665" y="699"/>
                  </a:lnTo>
                  <a:lnTo>
                    <a:pt x="673" y="559"/>
                  </a:lnTo>
                  <a:lnTo>
                    <a:pt x="673" y="666"/>
                  </a:lnTo>
                  <a:lnTo>
                    <a:pt x="682" y="641"/>
                  </a:lnTo>
                  <a:lnTo>
                    <a:pt x="682" y="863"/>
                  </a:lnTo>
                  <a:lnTo>
                    <a:pt x="682" y="748"/>
                  </a:lnTo>
                  <a:lnTo>
                    <a:pt x="690" y="600"/>
                  </a:lnTo>
                  <a:lnTo>
                    <a:pt x="699" y="543"/>
                  </a:lnTo>
                  <a:lnTo>
                    <a:pt x="699" y="715"/>
                  </a:lnTo>
                  <a:lnTo>
                    <a:pt x="708" y="674"/>
                  </a:lnTo>
                  <a:lnTo>
                    <a:pt x="708" y="600"/>
                  </a:lnTo>
                  <a:lnTo>
                    <a:pt x="716" y="724"/>
                  </a:lnTo>
                  <a:lnTo>
                    <a:pt x="716" y="617"/>
                  </a:lnTo>
                  <a:lnTo>
                    <a:pt x="725" y="732"/>
                  </a:lnTo>
                  <a:lnTo>
                    <a:pt x="725" y="617"/>
                  </a:lnTo>
                  <a:lnTo>
                    <a:pt x="725" y="658"/>
                  </a:lnTo>
                  <a:lnTo>
                    <a:pt x="734" y="575"/>
                  </a:lnTo>
                  <a:lnTo>
                    <a:pt x="742" y="773"/>
                  </a:lnTo>
                  <a:lnTo>
                    <a:pt x="742" y="748"/>
                  </a:lnTo>
                  <a:lnTo>
                    <a:pt x="751" y="592"/>
                  </a:lnTo>
                  <a:lnTo>
                    <a:pt x="751" y="641"/>
                  </a:lnTo>
                  <a:lnTo>
                    <a:pt x="760" y="518"/>
                  </a:lnTo>
                  <a:lnTo>
                    <a:pt x="760" y="617"/>
                  </a:lnTo>
                  <a:lnTo>
                    <a:pt x="760" y="674"/>
                  </a:lnTo>
                  <a:lnTo>
                    <a:pt x="768" y="617"/>
                  </a:lnTo>
                  <a:lnTo>
                    <a:pt x="768" y="765"/>
                  </a:lnTo>
                  <a:lnTo>
                    <a:pt x="777" y="469"/>
                  </a:lnTo>
                  <a:lnTo>
                    <a:pt x="777" y="345"/>
                  </a:lnTo>
                  <a:lnTo>
                    <a:pt x="785" y="411"/>
                  </a:lnTo>
                  <a:lnTo>
                    <a:pt x="785" y="567"/>
                  </a:lnTo>
                  <a:lnTo>
                    <a:pt x="794" y="452"/>
                  </a:lnTo>
                  <a:lnTo>
                    <a:pt x="794" y="625"/>
                  </a:lnTo>
                  <a:lnTo>
                    <a:pt x="803" y="608"/>
                  </a:lnTo>
                  <a:lnTo>
                    <a:pt x="803" y="584"/>
                  </a:lnTo>
                  <a:lnTo>
                    <a:pt x="803" y="501"/>
                  </a:lnTo>
                  <a:lnTo>
                    <a:pt x="811" y="584"/>
                  </a:lnTo>
                  <a:lnTo>
                    <a:pt x="811" y="518"/>
                  </a:lnTo>
                  <a:lnTo>
                    <a:pt x="820" y="403"/>
                  </a:lnTo>
                  <a:lnTo>
                    <a:pt x="820" y="395"/>
                  </a:lnTo>
                  <a:lnTo>
                    <a:pt x="829" y="419"/>
                  </a:lnTo>
                  <a:lnTo>
                    <a:pt x="829" y="608"/>
                  </a:lnTo>
                  <a:lnTo>
                    <a:pt x="837" y="682"/>
                  </a:lnTo>
                  <a:lnTo>
                    <a:pt x="837" y="543"/>
                  </a:lnTo>
                  <a:lnTo>
                    <a:pt x="837" y="156"/>
                  </a:lnTo>
                  <a:lnTo>
                    <a:pt x="846" y="699"/>
                  </a:lnTo>
                  <a:lnTo>
                    <a:pt x="846" y="501"/>
                  </a:lnTo>
                  <a:lnTo>
                    <a:pt x="855" y="427"/>
                  </a:lnTo>
                  <a:lnTo>
                    <a:pt x="855" y="320"/>
                  </a:lnTo>
                  <a:lnTo>
                    <a:pt x="863" y="115"/>
                  </a:lnTo>
                  <a:lnTo>
                    <a:pt x="863" y="337"/>
                  </a:lnTo>
                  <a:lnTo>
                    <a:pt x="872" y="304"/>
                  </a:lnTo>
                  <a:lnTo>
                    <a:pt x="872" y="633"/>
                  </a:lnTo>
                  <a:lnTo>
                    <a:pt x="880" y="526"/>
                  </a:lnTo>
                  <a:lnTo>
                    <a:pt x="880" y="403"/>
                  </a:lnTo>
                  <a:lnTo>
                    <a:pt x="880" y="469"/>
                  </a:lnTo>
                  <a:lnTo>
                    <a:pt x="889" y="411"/>
                  </a:lnTo>
                  <a:lnTo>
                    <a:pt x="898" y="748"/>
                  </a:lnTo>
                  <a:lnTo>
                    <a:pt x="898" y="518"/>
                  </a:lnTo>
                  <a:lnTo>
                    <a:pt x="906" y="567"/>
                  </a:lnTo>
                  <a:lnTo>
                    <a:pt x="906" y="501"/>
                  </a:lnTo>
                  <a:lnTo>
                    <a:pt x="915" y="617"/>
                  </a:lnTo>
                  <a:lnTo>
                    <a:pt x="915" y="493"/>
                  </a:lnTo>
                  <a:lnTo>
                    <a:pt x="915" y="748"/>
                  </a:lnTo>
                  <a:lnTo>
                    <a:pt x="924" y="650"/>
                  </a:lnTo>
                  <a:lnTo>
                    <a:pt x="924" y="617"/>
                  </a:lnTo>
                  <a:lnTo>
                    <a:pt x="932" y="732"/>
                  </a:lnTo>
                  <a:lnTo>
                    <a:pt x="932" y="584"/>
                  </a:lnTo>
                  <a:lnTo>
                    <a:pt x="941" y="575"/>
                  </a:lnTo>
                  <a:lnTo>
                    <a:pt x="941" y="740"/>
                  </a:lnTo>
                  <a:lnTo>
                    <a:pt x="949" y="715"/>
                  </a:lnTo>
                  <a:lnTo>
                    <a:pt x="958" y="798"/>
                  </a:lnTo>
                  <a:lnTo>
                    <a:pt x="958" y="773"/>
                  </a:lnTo>
                  <a:lnTo>
                    <a:pt x="958" y="847"/>
                  </a:lnTo>
                  <a:lnTo>
                    <a:pt x="967" y="781"/>
                  </a:lnTo>
                  <a:lnTo>
                    <a:pt x="967" y="798"/>
                  </a:lnTo>
                  <a:lnTo>
                    <a:pt x="975" y="847"/>
                  </a:lnTo>
                  <a:lnTo>
                    <a:pt x="975" y="888"/>
                  </a:lnTo>
                  <a:lnTo>
                    <a:pt x="984" y="756"/>
                  </a:lnTo>
                  <a:lnTo>
                    <a:pt x="984" y="715"/>
                  </a:lnTo>
                  <a:lnTo>
                    <a:pt x="993" y="798"/>
                  </a:lnTo>
                  <a:lnTo>
                    <a:pt x="993" y="872"/>
                  </a:lnTo>
                  <a:lnTo>
                    <a:pt x="993" y="748"/>
                  </a:lnTo>
                  <a:lnTo>
                    <a:pt x="1001" y="880"/>
                  </a:lnTo>
                  <a:lnTo>
                    <a:pt x="1001" y="847"/>
                  </a:lnTo>
                  <a:lnTo>
                    <a:pt x="1010" y="847"/>
                  </a:lnTo>
                  <a:lnTo>
                    <a:pt x="1010" y="650"/>
                  </a:lnTo>
                  <a:lnTo>
                    <a:pt x="1019" y="740"/>
                  </a:lnTo>
                  <a:lnTo>
                    <a:pt x="1019" y="715"/>
                  </a:lnTo>
                  <a:lnTo>
                    <a:pt x="1027" y="707"/>
                  </a:lnTo>
                  <a:lnTo>
                    <a:pt x="1027" y="880"/>
                  </a:lnTo>
                  <a:lnTo>
                    <a:pt x="1036" y="781"/>
                  </a:lnTo>
                  <a:lnTo>
                    <a:pt x="1036" y="765"/>
                  </a:lnTo>
                  <a:lnTo>
                    <a:pt x="1036" y="650"/>
                  </a:lnTo>
                  <a:lnTo>
                    <a:pt x="1044" y="921"/>
                  </a:lnTo>
                  <a:lnTo>
                    <a:pt x="1044" y="765"/>
                  </a:lnTo>
                  <a:lnTo>
                    <a:pt x="1053" y="855"/>
                  </a:lnTo>
                  <a:lnTo>
                    <a:pt x="1053" y="724"/>
                  </a:lnTo>
                  <a:lnTo>
                    <a:pt x="1062" y="765"/>
                  </a:lnTo>
                  <a:lnTo>
                    <a:pt x="1070" y="888"/>
                  </a:lnTo>
                  <a:lnTo>
                    <a:pt x="1070" y="600"/>
                  </a:lnTo>
                  <a:lnTo>
                    <a:pt x="1070" y="584"/>
                  </a:lnTo>
                  <a:lnTo>
                    <a:pt x="1079" y="567"/>
                  </a:lnTo>
                  <a:lnTo>
                    <a:pt x="1079" y="1028"/>
                  </a:lnTo>
                  <a:lnTo>
                    <a:pt x="1088" y="567"/>
                  </a:lnTo>
                  <a:lnTo>
                    <a:pt x="1088" y="625"/>
                  </a:lnTo>
                  <a:lnTo>
                    <a:pt x="1096" y="633"/>
                  </a:lnTo>
                  <a:lnTo>
                    <a:pt x="1096" y="575"/>
                  </a:lnTo>
                  <a:lnTo>
                    <a:pt x="1105" y="592"/>
                  </a:lnTo>
                  <a:lnTo>
                    <a:pt x="1105" y="748"/>
                  </a:lnTo>
                  <a:lnTo>
                    <a:pt x="1114" y="682"/>
                  </a:lnTo>
                  <a:lnTo>
                    <a:pt x="1114" y="526"/>
                  </a:lnTo>
                  <a:lnTo>
                    <a:pt x="1114" y="567"/>
                  </a:lnTo>
                  <a:lnTo>
                    <a:pt x="1122" y="518"/>
                  </a:lnTo>
                  <a:lnTo>
                    <a:pt x="1122" y="543"/>
                  </a:lnTo>
                  <a:lnTo>
                    <a:pt x="1131" y="674"/>
                  </a:lnTo>
                  <a:lnTo>
                    <a:pt x="1131" y="534"/>
                  </a:lnTo>
                  <a:lnTo>
                    <a:pt x="1139" y="477"/>
                  </a:lnTo>
                  <a:lnTo>
                    <a:pt x="1139" y="518"/>
                  </a:lnTo>
                  <a:lnTo>
                    <a:pt x="1148" y="460"/>
                  </a:lnTo>
                  <a:lnTo>
                    <a:pt x="1148" y="847"/>
                  </a:lnTo>
                  <a:lnTo>
                    <a:pt x="1148" y="765"/>
                  </a:lnTo>
                  <a:lnTo>
                    <a:pt x="1157" y="830"/>
                  </a:lnTo>
                  <a:lnTo>
                    <a:pt x="1157" y="567"/>
                  </a:lnTo>
                  <a:lnTo>
                    <a:pt x="1165" y="501"/>
                  </a:lnTo>
                  <a:lnTo>
                    <a:pt x="1165" y="469"/>
                  </a:lnTo>
                  <a:lnTo>
                    <a:pt x="1174" y="691"/>
                  </a:lnTo>
                  <a:lnTo>
                    <a:pt x="1174" y="551"/>
                  </a:lnTo>
                  <a:lnTo>
                    <a:pt x="1183" y="510"/>
                  </a:lnTo>
                  <a:lnTo>
                    <a:pt x="1183" y="650"/>
                  </a:lnTo>
                  <a:lnTo>
                    <a:pt x="1191" y="1003"/>
                  </a:lnTo>
                  <a:lnTo>
                    <a:pt x="1191" y="625"/>
                  </a:lnTo>
                  <a:lnTo>
                    <a:pt x="1191" y="559"/>
                  </a:lnTo>
                  <a:lnTo>
                    <a:pt x="1200" y="691"/>
                  </a:lnTo>
                  <a:lnTo>
                    <a:pt x="1200" y="682"/>
                  </a:lnTo>
                  <a:lnTo>
                    <a:pt x="1209" y="699"/>
                  </a:lnTo>
                  <a:lnTo>
                    <a:pt x="1209" y="863"/>
                  </a:lnTo>
                  <a:lnTo>
                    <a:pt x="1217" y="617"/>
                  </a:lnTo>
                  <a:lnTo>
                    <a:pt x="1217" y="518"/>
                  </a:lnTo>
                  <a:lnTo>
                    <a:pt x="1226" y="526"/>
                  </a:lnTo>
                  <a:lnTo>
                    <a:pt x="1226" y="493"/>
                  </a:lnTo>
                  <a:lnTo>
                    <a:pt x="1226" y="674"/>
                  </a:lnTo>
                  <a:lnTo>
                    <a:pt x="1234" y="493"/>
                  </a:lnTo>
                  <a:lnTo>
                    <a:pt x="1234" y="526"/>
                  </a:lnTo>
                  <a:lnTo>
                    <a:pt x="1243" y="781"/>
                  </a:lnTo>
                  <a:lnTo>
                    <a:pt x="1243" y="534"/>
                  </a:lnTo>
                  <a:lnTo>
                    <a:pt x="1252" y="617"/>
                  </a:lnTo>
                  <a:lnTo>
                    <a:pt x="1252" y="715"/>
                  </a:lnTo>
                  <a:lnTo>
                    <a:pt x="1260" y="658"/>
                  </a:lnTo>
                  <a:lnTo>
                    <a:pt x="1260" y="485"/>
                  </a:lnTo>
                  <a:lnTo>
                    <a:pt x="1269" y="641"/>
                  </a:lnTo>
                  <a:lnTo>
                    <a:pt x="1269" y="575"/>
                  </a:lnTo>
                  <a:lnTo>
                    <a:pt x="1269" y="674"/>
                  </a:lnTo>
                  <a:lnTo>
                    <a:pt x="1278" y="608"/>
                  </a:lnTo>
                  <a:lnTo>
                    <a:pt x="1278" y="707"/>
                  </a:lnTo>
                  <a:lnTo>
                    <a:pt x="1286" y="592"/>
                  </a:lnTo>
                  <a:lnTo>
                    <a:pt x="1286" y="567"/>
                  </a:lnTo>
                  <a:lnTo>
                    <a:pt x="1295" y="707"/>
                  </a:lnTo>
                  <a:lnTo>
                    <a:pt x="1295" y="575"/>
                  </a:lnTo>
                  <a:lnTo>
                    <a:pt x="1303" y="633"/>
                  </a:lnTo>
                  <a:lnTo>
                    <a:pt x="1303" y="617"/>
                  </a:lnTo>
                  <a:lnTo>
                    <a:pt x="1303" y="575"/>
                  </a:lnTo>
                  <a:lnTo>
                    <a:pt x="1312" y="551"/>
                  </a:lnTo>
                  <a:lnTo>
                    <a:pt x="1312" y="921"/>
                  </a:lnTo>
                  <a:lnTo>
                    <a:pt x="1321" y="559"/>
                  </a:lnTo>
                  <a:lnTo>
                    <a:pt x="1321" y="650"/>
                  </a:lnTo>
                  <a:lnTo>
                    <a:pt x="1329" y="674"/>
                  </a:lnTo>
                  <a:lnTo>
                    <a:pt x="1329" y="543"/>
                  </a:lnTo>
                  <a:lnTo>
                    <a:pt x="1338" y="501"/>
                  </a:lnTo>
                  <a:lnTo>
                    <a:pt x="1338" y="650"/>
                  </a:lnTo>
                  <a:lnTo>
                    <a:pt x="1347" y="707"/>
                  </a:lnTo>
                  <a:lnTo>
                    <a:pt x="1347" y="732"/>
                  </a:lnTo>
                  <a:lnTo>
                    <a:pt x="1347" y="551"/>
                  </a:lnTo>
                  <a:lnTo>
                    <a:pt x="1355" y="534"/>
                  </a:lnTo>
                  <a:lnTo>
                    <a:pt x="1355" y="822"/>
                  </a:lnTo>
                  <a:lnTo>
                    <a:pt x="1364" y="666"/>
                  </a:lnTo>
                  <a:lnTo>
                    <a:pt x="1364" y="493"/>
                  </a:lnTo>
                  <a:lnTo>
                    <a:pt x="1373" y="592"/>
                  </a:lnTo>
                  <a:lnTo>
                    <a:pt x="1373" y="526"/>
                  </a:lnTo>
                  <a:lnTo>
                    <a:pt x="1381" y="699"/>
                  </a:lnTo>
                  <a:lnTo>
                    <a:pt x="1381" y="674"/>
                  </a:lnTo>
                  <a:lnTo>
                    <a:pt x="1381" y="756"/>
                  </a:lnTo>
                  <a:lnTo>
                    <a:pt x="1390" y="641"/>
                  </a:lnTo>
                  <a:lnTo>
                    <a:pt x="1390" y="567"/>
                  </a:lnTo>
                  <a:lnTo>
                    <a:pt x="1398" y="682"/>
                  </a:lnTo>
                  <a:lnTo>
                    <a:pt x="1398" y="567"/>
                  </a:lnTo>
                  <a:lnTo>
                    <a:pt x="1407" y="863"/>
                  </a:lnTo>
                  <a:lnTo>
                    <a:pt x="1407" y="798"/>
                  </a:lnTo>
                  <a:lnTo>
                    <a:pt x="1416" y="707"/>
                  </a:lnTo>
                  <a:lnTo>
                    <a:pt x="1416" y="600"/>
                  </a:lnTo>
                  <a:lnTo>
                    <a:pt x="1424" y="575"/>
                  </a:lnTo>
                  <a:lnTo>
                    <a:pt x="1424" y="436"/>
                  </a:lnTo>
                  <a:lnTo>
                    <a:pt x="1424" y="633"/>
                  </a:lnTo>
                  <a:lnTo>
                    <a:pt x="1433" y="575"/>
                  </a:lnTo>
                  <a:lnTo>
                    <a:pt x="1433" y="534"/>
                  </a:lnTo>
                  <a:lnTo>
                    <a:pt x="1442" y="666"/>
                  </a:lnTo>
                  <a:lnTo>
                    <a:pt x="1442" y="493"/>
                  </a:lnTo>
                  <a:lnTo>
                    <a:pt x="1450" y="575"/>
                  </a:lnTo>
                  <a:lnTo>
                    <a:pt x="1450" y="674"/>
                  </a:lnTo>
                  <a:lnTo>
                    <a:pt x="1459" y="526"/>
                  </a:lnTo>
                  <a:lnTo>
                    <a:pt x="1459" y="707"/>
                  </a:lnTo>
                  <a:lnTo>
                    <a:pt x="1459" y="551"/>
                  </a:lnTo>
                  <a:lnTo>
                    <a:pt x="1468" y="699"/>
                  </a:lnTo>
                  <a:lnTo>
                    <a:pt x="1468" y="682"/>
                  </a:lnTo>
                  <a:lnTo>
                    <a:pt x="1476" y="674"/>
                  </a:lnTo>
                  <a:lnTo>
                    <a:pt x="1476" y="452"/>
                  </a:lnTo>
                  <a:lnTo>
                    <a:pt x="1485" y="518"/>
                  </a:lnTo>
                  <a:lnTo>
                    <a:pt x="1485" y="370"/>
                  </a:lnTo>
                  <a:lnTo>
                    <a:pt x="1493" y="362"/>
                  </a:lnTo>
                  <a:lnTo>
                    <a:pt x="1493" y="699"/>
                  </a:lnTo>
                  <a:lnTo>
                    <a:pt x="1502" y="493"/>
                  </a:lnTo>
                  <a:lnTo>
                    <a:pt x="1502" y="551"/>
                  </a:lnTo>
                  <a:lnTo>
                    <a:pt x="1502" y="600"/>
                  </a:lnTo>
                  <a:lnTo>
                    <a:pt x="1511" y="534"/>
                  </a:lnTo>
                  <a:lnTo>
                    <a:pt x="1511" y="715"/>
                  </a:lnTo>
                  <a:lnTo>
                    <a:pt x="1519" y="674"/>
                  </a:lnTo>
                  <a:lnTo>
                    <a:pt x="1519" y="469"/>
                  </a:lnTo>
                  <a:lnTo>
                    <a:pt x="1528" y="526"/>
                  </a:lnTo>
                  <a:lnTo>
                    <a:pt x="1528" y="320"/>
                  </a:lnTo>
                  <a:lnTo>
                    <a:pt x="1537" y="567"/>
                  </a:lnTo>
                  <a:lnTo>
                    <a:pt x="1537" y="543"/>
                  </a:lnTo>
                  <a:lnTo>
                    <a:pt x="1537" y="337"/>
                  </a:lnTo>
                  <a:lnTo>
                    <a:pt x="1545" y="551"/>
                  </a:lnTo>
                  <a:lnTo>
                    <a:pt x="1545" y="691"/>
                  </a:lnTo>
                  <a:lnTo>
                    <a:pt x="1554" y="485"/>
                  </a:lnTo>
                  <a:lnTo>
                    <a:pt x="1554" y="608"/>
                  </a:lnTo>
                  <a:lnTo>
                    <a:pt x="1562" y="691"/>
                  </a:lnTo>
                  <a:lnTo>
                    <a:pt x="1562" y="534"/>
                  </a:lnTo>
                  <a:lnTo>
                    <a:pt x="1571" y="485"/>
                  </a:lnTo>
                  <a:lnTo>
                    <a:pt x="1571" y="748"/>
                  </a:lnTo>
                  <a:lnTo>
                    <a:pt x="1580" y="674"/>
                  </a:lnTo>
                  <a:lnTo>
                    <a:pt x="1580" y="748"/>
                  </a:lnTo>
                  <a:lnTo>
                    <a:pt x="1580" y="863"/>
                  </a:lnTo>
                  <a:lnTo>
                    <a:pt x="1588" y="510"/>
                  </a:lnTo>
                  <a:lnTo>
                    <a:pt x="1588" y="608"/>
                  </a:lnTo>
                  <a:lnTo>
                    <a:pt x="1597" y="493"/>
                  </a:lnTo>
                  <a:lnTo>
                    <a:pt x="1597" y="732"/>
                  </a:lnTo>
                  <a:lnTo>
                    <a:pt x="1606" y="707"/>
                  </a:lnTo>
                  <a:lnTo>
                    <a:pt x="1606" y="559"/>
                  </a:lnTo>
                  <a:lnTo>
                    <a:pt x="1614" y="633"/>
                  </a:lnTo>
                  <a:lnTo>
                    <a:pt x="1614" y="699"/>
                  </a:lnTo>
                  <a:lnTo>
                    <a:pt x="1623" y="847"/>
                  </a:lnTo>
                  <a:lnTo>
                    <a:pt x="1623" y="839"/>
                  </a:lnTo>
                  <a:lnTo>
                    <a:pt x="1632" y="674"/>
                  </a:lnTo>
                  <a:lnTo>
                    <a:pt x="1632" y="658"/>
                  </a:lnTo>
                  <a:lnTo>
                    <a:pt x="1640" y="691"/>
                  </a:lnTo>
                  <a:lnTo>
                    <a:pt x="1640" y="650"/>
                  </a:lnTo>
                  <a:lnTo>
                    <a:pt x="1649" y="674"/>
                  </a:lnTo>
                  <a:lnTo>
                    <a:pt x="1649" y="781"/>
                  </a:lnTo>
                  <a:lnTo>
                    <a:pt x="1657" y="617"/>
                  </a:lnTo>
                  <a:lnTo>
                    <a:pt x="1657" y="748"/>
                  </a:lnTo>
                  <a:lnTo>
                    <a:pt x="1657" y="650"/>
                  </a:lnTo>
                  <a:lnTo>
                    <a:pt x="1666" y="699"/>
                  </a:lnTo>
                  <a:lnTo>
                    <a:pt x="1666" y="691"/>
                  </a:lnTo>
                  <a:lnTo>
                    <a:pt x="1675" y="724"/>
                  </a:lnTo>
                  <a:lnTo>
                    <a:pt x="1675" y="682"/>
                  </a:lnTo>
                  <a:lnTo>
                    <a:pt x="1683" y="937"/>
                  </a:lnTo>
                  <a:lnTo>
                    <a:pt x="1683" y="501"/>
                  </a:lnTo>
                  <a:lnTo>
                    <a:pt x="1692" y="608"/>
                  </a:lnTo>
                  <a:lnTo>
                    <a:pt x="1692" y="584"/>
                  </a:lnTo>
                  <a:lnTo>
                    <a:pt x="1692" y="641"/>
                  </a:lnTo>
                  <a:lnTo>
                    <a:pt x="1701" y="789"/>
                  </a:lnTo>
                  <a:lnTo>
                    <a:pt x="1701" y="822"/>
                  </a:lnTo>
                  <a:lnTo>
                    <a:pt x="1709" y="699"/>
                  </a:lnTo>
                  <a:lnTo>
                    <a:pt x="1709" y="543"/>
                  </a:lnTo>
                  <a:lnTo>
                    <a:pt x="1718" y="781"/>
                  </a:lnTo>
                  <a:lnTo>
                    <a:pt x="1718" y="740"/>
                  </a:lnTo>
                  <a:lnTo>
                    <a:pt x="1727" y="575"/>
                  </a:lnTo>
                  <a:lnTo>
                    <a:pt x="1727" y="567"/>
                  </a:lnTo>
                </a:path>
              </a:pathLst>
            </a:custGeom>
            <a:noFill/>
            <a:ln w="12700">
              <a:solidFill>
                <a:srgbClr val="0000FF"/>
              </a:solidFill>
              <a:prstDash val="solid"/>
              <a:round/>
              <a:headEnd/>
              <a:tailEnd/>
            </a:ln>
          </p:spPr>
          <p:txBody>
            <a:bodyPr/>
            <a:lstStyle/>
            <a:p>
              <a:endParaRPr lang="en-CA" dirty="0"/>
            </a:p>
          </p:txBody>
        </p:sp>
        <p:sp>
          <p:nvSpPr>
            <p:cNvPr id="349679" name="Freeform 495"/>
            <p:cNvSpPr>
              <a:spLocks/>
            </p:cNvSpPr>
            <p:nvPr/>
          </p:nvSpPr>
          <p:spPr bwMode="auto">
            <a:xfrm>
              <a:off x="722" y="3104"/>
              <a:ext cx="4030" cy="296"/>
            </a:xfrm>
            <a:custGeom>
              <a:avLst/>
              <a:gdLst/>
              <a:ahLst/>
              <a:cxnLst>
                <a:cxn ang="0">
                  <a:pos x="104" y="313"/>
                </a:cxn>
                <a:cxn ang="0">
                  <a:pos x="216" y="354"/>
                </a:cxn>
                <a:cxn ang="0">
                  <a:pos x="268" y="214"/>
                </a:cxn>
                <a:cxn ang="0">
                  <a:pos x="320" y="42"/>
                </a:cxn>
                <a:cxn ang="0">
                  <a:pos x="389" y="66"/>
                </a:cxn>
                <a:cxn ang="0">
                  <a:pos x="441" y="247"/>
                </a:cxn>
                <a:cxn ang="0">
                  <a:pos x="501" y="371"/>
                </a:cxn>
                <a:cxn ang="0">
                  <a:pos x="613" y="288"/>
                </a:cxn>
                <a:cxn ang="0">
                  <a:pos x="717" y="198"/>
                </a:cxn>
                <a:cxn ang="0">
                  <a:pos x="786" y="321"/>
                </a:cxn>
                <a:cxn ang="0">
                  <a:pos x="838" y="502"/>
                </a:cxn>
                <a:cxn ang="0">
                  <a:pos x="916" y="510"/>
                </a:cxn>
                <a:cxn ang="0">
                  <a:pos x="967" y="330"/>
                </a:cxn>
                <a:cxn ang="0">
                  <a:pos x="1036" y="198"/>
                </a:cxn>
                <a:cxn ang="0">
                  <a:pos x="1149" y="255"/>
                </a:cxn>
                <a:cxn ang="0">
                  <a:pos x="1261" y="206"/>
                </a:cxn>
                <a:cxn ang="0">
                  <a:pos x="1321" y="338"/>
                </a:cxn>
                <a:cxn ang="0">
                  <a:pos x="1373" y="519"/>
                </a:cxn>
                <a:cxn ang="0">
                  <a:pos x="1442" y="519"/>
                </a:cxn>
                <a:cxn ang="0">
                  <a:pos x="1494" y="338"/>
                </a:cxn>
                <a:cxn ang="0">
                  <a:pos x="1554" y="206"/>
                </a:cxn>
                <a:cxn ang="0">
                  <a:pos x="1667" y="264"/>
                </a:cxn>
                <a:cxn ang="0">
                  <a:pos x="1779" y="198"/>
                </a:cxn>
                <a:cxn ang="0">
                  <a:pos x="1848" y="321"/>
                </a:cxn>
                <a:cxn ang="0">
                  <a:pos x="1900" y="502"/>
                </a:cxn>
                <a:cxn ang="0">
                  <a:pos x="1969" y="519"/>
                </a:cxn>
                <a:cxn ang="0">
                  <a:pos x="2021" y="346"/>
                </a:cxn>
                <a:cxn ang="0">
                  <a:pos x="2081" y="206"/>
                </a:cxn>
                <a:cxn ang="0">
                  <a:pos x="2193" y="272"/>
                </a:cxn>
                <a:cxn ang="0">
                  <a:pos x="2306" y="371"/>
                </a:cxn>
                <a:cxn ang="0">
                  <a:pos x="2375" y="255"/>
                </a:cxn>
                <a:cxn ang="0">
                  <a:pos x="2426" y="75"/>
                </a:cxn>
                <a:cxn ang="0">
                  <a:pos x="2504" y="42"/>
                </a:cxn>
                <a:cxn ang="0">
                  <a:pos x="2547" y="214"/>
                </a:cxn>
                <a:cxn ang="0">
                  <a:pos x="2608" y="354"/>
                </a:cxn>
                <a:cxn ang="0">
                  <a:pos x="2711" y="305"/>
                </a:cxn>
                <a:cxn ang="0">
                  <a:pos x="2824" y="198"/>
                </a:cxn>
                <a:cxn ang="0">
                  <a:pos x="2901" y="297"/>
                </a:cxn>
                <a:cxn ang="0">
                  <a:pos x="2953" y="478"/>
                </a:cxn>
                <a:cxn ang="0">
                  <a:pos x="3022" y="543"/>
                </a:cxn>
                <a:cxn ang="0">
                  <a:pos x="3074" y="371"/>
                </a:cxn>
                <a:cxn ang="0">
                  <a:pos x="3134" y="223"/>
                </a:cxn>
                <a:cxn ang="0">
                  <a:pos x="3238" y="255"/>
                </a:cxn>
                <a:cxn ang="0">
                  <a:pos x="3342" y="362"/>
                </a:cxn>
                <a:cxn ang="0">
                  <a:pos x="3428" y="297"/>
                </a:cxn>
                <a:cxn ang="0">
                  <a:pos x="3480" y="116"/>
                </a:cxn>
                <a:cxn ang="0">
                  <a:pos x="3549" y="17"/>
                </a:cxn>
                <a:cxn ang="0">
                  <a:pos x="3601" y="173"/>
                </a:cxn>
                <a:cxn ang="0">
                  <a:pos x="3652" y="330"/>
                </a:cxn>
                <a:cxn ang="0">
                  <a:pos x="3756" y="321"/>
                </a:cxn>
                <a:cxn ang="0">
                  <a:pos x="3868" y="214"/>
                </a:cxn>
                <a:cxn ang="0">
                  <a:pos x="3955" y="272"/>
                </a:cxn>
                <a:cxn ang="0">
                  <a:pos x="4006" y="445"/>
                </a:cxn>
                <a:cxn ang="0">
                  <a:pos x="4075" y="552"/>
                </a:cxn>
                <a:cxn ang="0">
                  <a:pos x="4127" y="404"/>
                </a:cxn>
                <a:cxn ang="0">
                  <a:pos x="4179" y="239"/>
                </a:cxn>
                <a:cxn ang="0">
                  <a:pos x="4283" y="239"/>
                </a:cxn>
                <a:cxn ang="0">
                  <a:pos x="4369" y="346"/>
                </a:cxn>
                <a:cxn ang="0">
                  <a:pos x="4464" y="305"/>
                </a:cxn>
                <a:cxn ang="0">
                  <a:pos x="4516" y="132"/>
                </a:cxn>
                <a:cxn ang="0">
                  <a:pos x="4585" y="9"/>
                </a:cxn>
                <a:cxn ang="0">
                  <a:pos x="4637" y="157"/>
                </a:cxn>
                <a:cxn ang="0">
                  <a:pos x="4688" y="321"/>
                </a:cxn>
              </a:cxnLst>
              <a:rect l="0" t="0" r="r" b="b"/>
              <a:pathLst>
                <a:path w="4758" h="568">
                  <a:moveTo>
                    <a:pt x="0" y="280"/>
                  </a:moveTo>
                  <a:lnTo>
                    <a:pt x="9" y="280"/>
                  </a:lnTo>
                  <a:lnTo>
                    <a:pt x="18" y="280"/>
                  </a:lnTo>
                  <a:lnTo>
                    <a:pt x="26" y="280"/>
                  </a:lnTo>
                  <a:lnTo>
                    <a:pt x="35" y="280"/>
                  </a:lnTo>
                  <a:lnTo>
                    <a:pt x="44" y="288"/>
                  </a:lnTo>
                  <a:lnTo>
                    <a:pt x="52" y="288"/>
                  </a:lnTo>
                  <a:lnTo>
                    <a:pt x="61" y="288"/>
                  </a:lnTo>
                  <a:lnTo>
                    <a:pt x="69" y="288"/>
                  </a:lnTo>
                  <a:lnTo>
                    <a:pt x="78" y="297"/>
                  </a:lnTo>
                  <a:lnTo>
                    <a:pt x="87" y="297"/>
                  </a:lnTo>
                  <a:lnTo>
                    <a:pt x="95" y="305"/>
                  </a:lnTo>
                  <a:lnTo>
                    <a:pt x="104" y="313"/>
                  </a:lnTo>
                  <a:lnTo>
                    <a:pt x="113" y="321"/>
                  </a:lnTo>
                  <a:lnTo>
                    <a:pt x="121" y="321"/>
                  </a:lnTo>
                  <a:lnTo>
                    <a:pt x="130" y="330"/>
                  </a:lnTo>
                  <a:lnTo>
                    <a:pt x="139" y="338"/>
                  </a:lnTo>
                  <a:lnTo>
                    <a:pt x="147" y="346"/>
                  </a:lnTo>
                  <a:lnTo>
                    <a:pt x="156" y="354"/>
                  </a:lnTo>
                  <a:lnTo>
                    <a:pt x="164" y="362"/>
                  </a:lnTo>
                  <a:lnTo>
                    <a:pt x="173" y="371"/>
                  </a:lnTo>
                  <a:lnTo>
                    <a:pt x="182" y="371"/>
                  </a:lnTo>
                  <a:lnTo>
                    <a:pt x="190" y="371"/>
                  </a:lnTo>
                  <a:lnTo>
                    <a:pt x="199" y="371"/>
                  </a:lnTo>
                  <a:lnTo>
                    <a:pt x="208" y="362"/>
                  </a:lnTo>
                  <a:lnTo>
                    <a:pt x="216" y="354"/>
                  </a:lnTo>
                  <a:lnTo>
                    <a:pt x="216" y="346"/>
                  </a:lnTo>
                  <a:lnTo>
                    <a:pt x="225" y="338"/>
                  </a:lnTo>
                  <a:lnTo>
                    <a:pt x="225" y="330"/>
                  </a:lnTo>
                  <a:lnTo>
                    <a:pt x="234" y="321"/>
                  </a:lnTo>
                  <a:lnTo>
                    <a:pt x="234" y="313"/>
                  </a:lnTo>
                  <a:lnTo>
                    <a:pt x="242" y="305"/>
                  </a:lnTo>
                  <a:lnTo>
                    <a:pt x="242" y="297"/>
                  </a:lnTo>
                  <a:lnTo>
                    <a:pt x="251" y="280"/>
                  </a:lnTo>
                  <a:lnTo>
                    <a:pt x="251" y="272"/>
                  </a:lnTo>
                  <a:lnTo>
                    <a:pt x="259" y="255"/>
                  </a:lnTo>
                  <a:lnTo>
                    <a:pt x="259" y="247"/>
                  </a:lnTo>
                  <a:lnTo>
                    <a:pt x="259" y="231"/>
                  </a:lnTo>
                  <a:lnTo>
                    <a:pt x="268" y="214"/>
                  </a:lnTo>
                  <a:lnTo>
                    <a:pt x="268" y="206"/>
                  </a:lnTo>
                  <a:lnTo>
                    <a:pt x="277" y="190"/>
                  </a:lnTo>
                  <a:lnTo>
                    <a:pt x="277" y="173"/>
                  </a:lnTo>
                  <a:lnTo>
                    <a:pt x="285" y="157"/>
                  </a:lnTo>
                  <a:lnTo>
                    <a:pt x="285" y="140"/>
                  </a:lnTo>
                  <a:lnTo>
                    <a:pt x="294" y="132"/>
                  </a:lnTo>
                  <a:lnTo>
                    <a:pt x="294" y="116"/>
                  </a:lnTo>
                  <a:lnTo>
                    <a:pt x="294" y="99"/>
                  </a:lnTo>
                  <a:lnTo>
                    <a:pt x="303" y="91"/>
                  </a:lnTo>
                  <a:lnTo>
                    <a:pt x="303" y="75"/>
                  </a:lnTo>
                  <a:lnTo>
                    <a:pt x="311" y="66"/>
                  </a:lnTo>
                  <a:lnTo>
                    <a:pt x="311" y="50"/>
                  </a:lnTo>
                  <a:lnTo>
                    <a:pt x="320" y="42"/>
                  </a:lnTo>
                  <a:lnTo>
                    <a:pt x="320" y="33"/>
                  </a:lnTo>
                  <a:lnTo>
                    <a:pt x="328" y="25"/>
                  </a:lnTo>
                  <a:lnTo>
                    <a:pt x="328" y="17"/>
                  </a:lnTo>
                  <a:lnTo>
                    <a:pt x="337" y="9"/>
                  </a:lnTo>
                  <a:lnTo>
                    <a:pt x="346" y="0"/>
                  </a:lnTo>
                  <a:lnTo>
                    <a:pt x="354" y="0"/>
                  </a:lnTo>
                  <a:lnTo>
                    <a:pt x="363" y="9"/>
                  </a:lnTo>
                  <a:lnTo>
                    <a:pt x="372" y="17"/>
                  </a:lnTo>
                  <a:lnTo>
                    <a:pt x="372" y="25"/>
                  </a:lnTo>
                  <a:lnTo>
                    <a:pt x="372" y="33"/>
                  </a:lnTo>
                  <a:lnTo>
                    <a:pt x="380" y="42"/>
                  </a:lnTo>
                  <a:lnTo>
                    <a:pt x="380" y="50"/>
                  </a:lnTo>
                  <a:lnTo>
                    <a:pt x="389" y="66"/>
                  </a:lnTo>
                  <a:lnTo>
                    <a:pt x="389" y="75"/>
                  </a:lnTo>
                  <a:lnTo>
                    <a:pt x="398" y="91"/>
                  </a:lnTo>
                  <a:lnTo>
                    <a:pt x="398" y="99"/>
                  </a:lnTo>
                  <a:lnTo>
                    <a:pt x="406" y="116"/>
                  </a:lnTo>
                  <a:lnTo>
                    <a:pt x="406" y="132"/>
                  </a:lnTo>
                  <a:lnTo>
                    <a:pt x="415" y="140"/>
                  </a:lnTo>
                  <a:lnTo>
                    <a:pt x="415" y="157"/>
                  </a:lnTo>
                  <a:lnTo>
                    <a:pt x="415" y="173"/>
                  </a:lnTo>
                  <a:lnTo>
                    <a:pt x="423" y="190"/>
                  </a:lnTo>
                  <a:lnTo>
                    <a:pt x="423" y="206"/>
                  </a:lnTo>
                  <a:lnTo>
                    <a:pt x="432" y="214"/>
                  </a:lnTo>
                  <a:lnTo>
                    <a:pt x="432" y="231"/>
                  </a:lnTo>
                  <a:lnTo>
                    <a:pt x="441" y="247"/>
                  </a:lnTo>
                  <a:lnTo>
                    <a:pt x="441" y="255"/>
                  </a:lnTo>
                  <a:lnTo>
                    <a:pt x="449" y="272"/>
                  </a:lnTo>
                  <a:lnTo>
                    <a:pt x="449" y="280"/>
                  </a:lnTo>
                  <a:lnTo>
                    <a:pt x="449" y="297"/>
                  </a:lnTo>
                  <a:lnTo>
                    <a:pt x="458" y="305"/>
                  </a:lnTo>
                  <a:lnTo>
                    <a:pt x="458" y="313"/>
                  </a:lnTo>
                  <a:lnTo>
                    <a:pt x="467" y="321"/>
                  </a:lnTo>
                  <a:lnTo>
                    <a:pt x="467" y="330"/>
                  </a:lnTo>
                  <a:lnTo>
                    <a:pt x="475" y="338"/>
                  </a:lnTo>
                  <a:lnTo>
                    <a:pt x="475" y="346"/>
                  </a:lnTo>
                  <a:lnTo>
                    <a:pt x="484" y="354"/>
                  </a:lnTo>
                  <a:lnTo>
                    <a:pt x="493" y="362"/>
                  </a:lnTo>
                  <a:lnTo>
                    <a:pt x="501" y="371"/>
                  </a:lnTo>
                  <a:lnTo>
                    <a:pt x="510" y="371"/>
                  </a:lnTo>
                  <a:lnTo>
                    <a:pt x="518" y="371"/>
                  </a:lnTo>
                  <a:lnTo>
                    <a:pt x="527" y="362"/>
                  </a:lnTo>
                  <a:lnTo>
                    <a:pt x="536" y="362"/>
                  </a:lnTo>
                  <a:lnTo>
                    <a:pt x="544" y="354"/>
                  </a:lnTo>
                  <a:lnTo>
                    <a:pt x="553" y="346"/>
                  </a:lnTo>
                  <a:lnTo>
                    <a:pt x="562" y="338"/>
                  </a:lnTo>
                  <a:lnTo>
                    <a:pt x="570" y="330"/>
                  </a:lnTo>
                  <a:lnTo>
                    <a:pt x="579" y="321"/>
                  </a:lnTo>
                  <a:lnTo>
                    <a:pt x="588" y="313"/>
                  </a:lnTo>
                  <a:lnTo>
                    <a:pt x="596" y="305"/>
                  </a:lnTo>
                  <a:lnTo>
                    <a:pt x="605" y="297"/>
                  </a:lnTo>
                  <a:lnTo>
                    <a:pt x="613" y="288"/>
                  </a:lnTo>
                  <a:lnTo>
                    <a:pt x="622" y="280"/>
                  </a:lnTo>
                  <a:lnTo>
                    <a:pt x="631" y="272"/>
                  </a:lnTo>
                  <a:lnTo>
                    <a:pt x="639" y="264"/>
                  </a:lnTo>
                  <a:lnTo>
                    <a:pt x="648" y="255"/>
                  </a:lnTo>
                  <a:lnTo>
                    <a:pt x="648" y="247"/>
                  </a:lnTo>
                  <a:lnTo>
                    <a:pt x="657" y="239"/>
                  </a:lnTo>
                  <a:lnTo>
                    <a:pt x="665" y="231"/>
                  </a:lnTo>
                  <a:lnTo>
                    <a:pt x="674" y="223"/>
                  </a:lnTo>
                  <a:lnTo>
                    <a:pt x="682" y="214"/>
                  </a:lnTo>
                  <a:lnTo>
                    <a:pt x="691" y="206"/>
                  </a:lnTo>
                  <a:lnTo>
                    <a:pt x="700" y="198"/>
                  </a:lnTo>
                  <a:lnTo>
                    <a:pt x="708" y="198"/>
                  </a:lnTo>
                  <a:lnTo>
                    <a:pt x="717" y="198"/>
                  </a:lnTo>
                  <a:lnTo>
                    <a:pt x="726" y="198"/>
                  </a:lnTo>
                  <a:lnTo>
                    <a:pt x="734" y="206"/>
                  </a:lnTo>
                  <a:lnTo>
                    <a:pt x="743" y="214"/>
                  </a:lnTo>
                  <a:lnTo>
                    <a:pt x="752" y="223"/>
                  </a:lnTo>
                  <a:lnTo>
                    <a:pt x="760" y="231"/>
                  </a:lnTo>
                  <a:lnTo>
                    <a:pt x="760" y="239"/>
                  </a:lnTo>
                  <a:lnTo>
                    <a:pt x="760" y="247"/>
                  </a:lnTo>
                  <a:lnTo>
                    <a:pt x="769" y="255"/>
                  </a:lnTo>
                  <a:lnTo>
                    <a:pt x="769" y="272"/>
                  </a:lnTo>
                  <a:lnTo>
                    <a:pt x="777" y="280"/>
                  </a:lnTo>
                  <a:lnTo>
                    <a:pt x="777" y="288"/>
                  </a:lnTo>
                  <a:lnTo>
                    <a:pt x="786" y="305"/>
                  </a:lnTo>
                  <a:lnTo>
                    <a:pt x="786" y="321"/>
                  </a:lnTo>
                  <a:lnTo>
                    <a:pt x="795" y="330"/>
                  </a:lnTo>
                  <a:lnTo>
                    <a:pt x="795" y="346"/>
                  </a:lnTo>
                  <a:lnTo>
                    <a:pt x="803" y="362"/>
                  </a:lnTo>
                  <a:lnTo>
                    <a:pt x="803" y="371"/>
                  </a:lnTo>
                  <a:lnTo>
                    <a:pt x="803" y="387"/>
                  </a:lnTo>
                  <a:lnTo>
                    <a:pt x="812" y="404"/>
                  </a:lnTo>
                  <a:lnTo>
                    <a:pt x="812" y="420"/>
                  </a:lnTo>
                  <a:lnTo>
                    <a:pt x="821" y="436"/>
                  </a:lnTo>
                  <a:lnTo>
                    <a:pt x="821" y="445"/>
                  </a:lnTo>
                  <a:lnTo>
                    <a:pt x="829" y="461"/>
                  </a:lnTo>
                  <a:lnTo>
                    <a:pt x="829" y="478"/>
                  </a:lnTo>
                  <a:lnTo>
                    <a:pt x="838" y="486"/>
                  </a:lnTo>
                  <a:lnTo>
                    <a:pt x="838" y="502"/>
                  </a:lnTo>
                  <a:lnTo>
                    <a:pt x="838" y="510"/>
                  </a:lnTo>
                  <a:lnTo>
                    <a:pt x="847" y="519"/>
                  </a:lnTo>
                  <a:lnTo>
                    <a:pt x="847" y="535"/>
                  </a:lnTo>
                  <a:lnTo>
                    <a:pt x="855" y="543"/>
                  </a:lnTo>
                  <a:lnTo>
                    <a:pt x="864" y="552"/>
                  </a:lnTo>
                  <a:lnTo>
                    <a:pt x="872" y="560"/>
                  </a:lnTo>
                  <a:lnTo>
                    <a:pt x="881" y="568"/>
                  </a:lnTo>
                  <a:lnTo>
                    <a:pt x="890" y="560"/>
                  </a:lnTo>
                  <a:lnTo>
                    <a:pt x="898" y="552"/>
                  </a:lnTo>
                  <a:lnTo>
                    <a:pt x="907" y="543"/>
                  </a:lnTo>
                  <a:lnTo>
                    <a:pt x="907" y="527"/>
                  </a:lnTo>
                  <a:lnTo>
                    <a:pt x="916" y="519"/>
                  </a:lnTo>
                  <a:lnTo>
                    <a:pt x="916" y="510"/>
                  </a:lnTo>
                  <a:lnTo>
                    <a:pt x="916" y="502"/>
                  </a:lnTo>
                  <a:lnTo>
                    <a:pt x="924" y="486"/>
                  </a:lnTo>
                  <a:lnTo>
                    <a:pt x="924" y="478"/>
                  </a:lnTo>
                  <a:lnTo>
                    <a:pt x="933" y="461"/>
                  </a:lnTo>
                  <a:lnTo>
                    <a:pt x="933" y="445"/>
                  </a:lnTo>
                  <a:lnTo>
                    <a:pt x="941" y="428"/>
                  </a:lnTo>
                  <a:lnTo>
                    <a:pt x="941" y="420"/>
                  </a:lnTo>
                  <a:lnTo>
                    <a:pt x="950" y="404"/>
                  </a:lnTo>
                  <a:lnTo>
                    <a:pt x="950" y="387"/>
                  </a:lnTo>
                  <a:lnTo>
                    <a:pt x="959" y="371"/>
                  </a:lnTo>
                  <a:lnTo>
                    <a:pt x="959" y="362"/>
                  </a:lnTo>
                  <a:lnTo>
                    <a:pt x="959" y="346"/>
                  </a:lnTo>
                  <a:lnTo>
                    <a:pt x="967" y="330"/>
                  </a:lnTo>
                  <a:lnTo>
                    <a:pt x="967" y="321"/>
                  </a:lnTo>
                  <a:lnTo>
                    <a:pt x="976" y="305"/>
                  </a:lnTo>
                  <a:lnTo>
                    <a:pt x="976" y="288"/>
                  </a:lnTo>
                  <a:lnTo>
                    <a:pt x="985" y="280"/>
                  </a:lnTo>
                  <a:lnTo>
                    <a:pt x="985" y="272"/>
                  </a:lnTo>
                  <a:lnTo>
                    <a:pt x="993" y="255"/>
                  </a:lnTo>
                  <a:lnTo>
                    <a:pt x="993" y="247"/>
                  </a:lnTo>
                  <a:lnTo>
                    <a:pt x="993" y="239"/>
                  </a:lnTo>
                  <a:lnTo>
                    <a:pt x="1002" y="231"/>
                  </a:lnTo>
                  <a:lnTo>
                    <a:pt x="1011" y="223"/>
                  </a:lnTo>
                  <a:lnTo>
                    <a:pt x="1019" y="214"/>
                  </a:lnTo>
                  <a:lnTo>
                    <a:pt x="1028" y="206"/>
                  </a:lnTo>
                  <a:lnTo>
                    <a:pt x="1036" y="198"/>
                  </a:lnTo>
                  <a:lnTo>
                    <a:pt x="1045" y="198"/>
                  </a:lnTo>
                  <a:lnTo>
                    <a:pt x="1054" y="206"/>
                  </a:lnTo>
                  <a:lnTo>
                    <a:pt x="1062" y="206"/>
                  </a:lnTo>
                  <a:lnTo>
                    <a:pt x="1071" y="214"/>
                  </a:lnTo>
                  <a:lnTo>
                    <a:pt x="1080" y="223"/>
                  </a:lnTo>
                  <a:lnTo>
                    <a:pt x="1088" y="231"/>
                  </a:lnTo>
                  <a:lnTo>
                    <a:pt x="1097" y="239"/>
                  </a:lnTo>
                  <a:lnTo>
                    <a:pt x="1106" y="247"/>
                  </a:lnTo>
                  <a:lnTo>
                    <a:pt x="1114" y="255"/>
                  </a:lnTo>
                  <a:lnTo>
                    <a:pt x="1123" y="255"/>
                  </a:lnTo>
                  <a:lnTo>
                    <a:pt x="1131" y="255"/>
                  </a:lnTo>
                  <a:lnTo>
                    <a:pt x="1140" y="264"/>
                  </a:lnTo>
                  <a:lnTo>
                    <a:pt x="1149" y="255"/>
                  </a:lnTo>
                  <a:lnTo>
                    <a:pt x="1157" y="255"/>
                  </a:lnTo>
                  <a:lnTo>
                    <a:pt x="1166" y="255"/>
                  </a:lnTo>
                  <a:lnTo>
                    <a:pt x="1175" y="247"/>
                  </a:lnTo>
                  <a:lnTo>
                    <a:pt x="1183" y="247"/>
                  </a:lnTo>
                  <a:lnTo>
                    <a:pt x="1192" y="239"/>
                  </a:lnTo>
                  <a:lnTo>
                    <a:pt x="1200" y="231"/>
                  </a:lnTo>
                  <a:lnTo>
                    <a:pt x="1209" y="223"/>
                  </a:lnTo>
                  <a:lnTo>
                    <a:pt x="1218" y="214"/>
                  </a:lnTo>
                  <a:lnTo>
                    <a:pt x="1226" y="206"/>
                  </a:lnTo>
                  <a:lnTo>
                    <a:pt x="1235" y="198"/>
                  </a:lnTo>
                  <a:lnTo>
                    <a:pt x="1244" y="198"/>
                  </a:lnTo>
                  <a:lnTo>
                    <a:pt x="1252" y="198"/>
                  </a:lnTo>
                  <a:lnTo>
                    <a:pt x="1261" y="206"/>
                  </a:lnTo>
                  <a:lnTo>
                    <a:pt x="1270" y="214"/>
                  </a:lnTo>
                  <a:lnTo>
                    <a:pt x="1278" y="223"/>
                  </a:lnTo>
                  <a:lnTo>
                    <a:pt x="1287" y="231"/>
                  </a:lnTo>
                  <a:lnTo>
                    <a:pt x="1287" y="239"/>
                  </a:lnTo>
                  <a:lnTo>
                    <a:pt x="1295" y="247"/>
                  </a:lnTo>
                  <a:lnTo>
                    <a:pt x="1295" y="255"/>
                  </a:lnTo>
                  <a:lnTo>
                    <a:pt x="1304" y="264"/>
                  </a:lnTo>
                  <a:lnTo>
                    <a:pt x="1304" y="272"/>
                  </a:lnTo>
                  <a:lnTo>
                    <a:pt x="1304" y="288"/>
                  </a:lnTo>
                  <a:lnTo>
                    <a:pt x="1313" y="297"/>
                  </a:lnTo>
                  <a:lnTo>
                    <a:pt x="1313" y="313"/>
                  </a:lnTo>
                  <a:lnTo>
                    <a:pt x="1321" y="321"/>
                  </a:lnTo>
                  <a:lnTo>
                    <a:pt x="1321" y="338"/>
                  </a:lnTo>
                  <a:lnTo>
                    <a:pt x="1330" y="354"/>
                  </a:lnTo>
                  <a:lnTo>
                    <a:pt x="1330" y="371"/>
                  </a:lnTo>
                  <a:lnTo>
                    <a:pt x="1339" y="379"/>
                  </a:lnTo>
                  <a:lnTo>
                    <a:pt x="1339" y="395"/>
                  </a:lnTo>
                  <a:lnTo>
                    <a:pt x="1347" y="412"/>
                  </a:lnTo>
                  <a:lnTo>
                    <a:pt x="1347" y="428"/>
                  </a:lnTo>
                  <a:lnTo>
                    <a:pt x="1347" y="436"/>
                  </a:lnTo>
                  <a:lnTo>
                    <a:pt x="1356" y="453"/>
                  </a:lnTo>
                  <a:lnTo>
                    <a:pt x="1356" y="469"/>
                  </a:lnTo>
                  <a:lnTo>
                    <a:pt x="1365" y="478"/>
                  </a:lnTo>
                  <a:lnTo>
                    <a:pt x="1365" y="494"/>
                  </a:lnTo>
                  <a:lnTo>
                    <a:pt x="1373" y="502"/>
                  </a:lnTo>
                  <a:lnTo>
                    <a:pt x="1373" y="519"/>
                  </a:lnTo>
                  <a:lnTo>
                    <a:pt x="1382" y="527"/>
                  </a:lnTo>
                  <a:lnTo>
                    <a:pt x="1382" y="535"/>
                  </a:lnTo>
                  <a:lnTo>
                    <a:pt x="1382" y="543"/>
                  </a:lnTo>
                  <a:lnTo>
                    <a:pt x="1390" y="552"/>
                  </a:lnTo>
                  <a:lnTo>
                    <a:pt x="1399" y="560"/>
                  </a:lnTo>
                  <a:lnTo>
                    <a:pt x="1408" y="568"/>
                  </a:lnTo>
                  <a:lnTo>
                    <a:pt x="1416" y="568"/>
                  </a:lnTo>
                  <a:lnTo>
                    <a:pt x="1425" y="560"/>
                  </a:lnTo>
                  <a:lnTo>
                    <a:pt x="1425" y="552"/>
                  </a:lnTo>
                  <a:lnTo>
                    <a:pt x="1434" y="543"/>
                  </a:lnTo>
                  <a:lnTo>
                    <a:pt x="1434" y="535"/>
                  </a:lnTo>
                  <a:lnTo>
                    <a:pt x="1442" y="527"/>
                  </a:lnTo>
                  <a:lnTo>
                    <a:pt x="1442" y="519"/>
                  </a:lnTo>
                  <a:lnTo>
                    <a:pt x="1451" y="502"/>
                  </a:lnTo>
                  <a:lnTo>
                    <a:pt x="1451" y="494"/>
                  </a:lnTo>
                  <a:lnTo>
                    <a:pt x="1459" y="478"/>
                  </a:lnTo>
                  <a:lnTo>
                    <a:pt x="1459" y="469"/>
                  </a:lnTo>
                  <a:lnTo>
                    <a:pt x="1459" y="453"/>
                  </a:lnTo>
                  <a:lnTo>
                    <a:pt x="1468" y="436"/>
                  </a:lnTo>
                  <a:lnTo>
                    <a:pt x="1468" y="428"/>
                  </a:lnTo>
                  <a:lnTo>
                    <a:pt x="1477" y="412"/>
                  </a:lnTo>
                  <a:lnTo>
                    <a:pt x="1477" y="395"/>
                  </a:lnTo>
                  <a:lnTo>
                    <a:pt x="1485" y="379"/>
                  </a:lnTo>
                  <a:lnTo>
                    <a:pt x="1485" y="362"/>
                  </a:lnTo>
                  <a:lnTo>
                    <a:pt x="1494" y="354"/>
                  </a:lnTo>
                  <a:lnTo>
                    <a:pt x="1494" y="338"/>
                  </a:lnTo>
                  <a:lnTo>
                    <a:pt x="1503" y="321"/>
                  </a:lnTo>
                  <a:lnTo>
                    <a:pt x="1503" y="313"/>
                  </a:lnTo>
                  <a:lnTo>
                    <a:pt x="1503" y="297"/>
                  </a:lnTo>
                  <a:lnTo>
                    <a:pt x="1511" y="288"/>
                  </a:lnTo>
                  <a:lnTo>
                    <a:pt x="1511" y="272"/>
                  </a:lnTo>
                  <a:lnTo>
                    <a:pt x="1520" y="264"/>
                  </a:lnTo>
                  <a:lnTo>
                    <a:pt x="1520" y="255"/>
                  </a:lnTo>
                  <a:lnTo>
                    <a:pt x="1529" y="247"/>
                  </a:lnTo>
                  <a:lnTo>
                    <a:pt x="1529" y="239"/>
                  </a:lnTo>
                  <a:lnTo>
                    <a:pt x="1537" y="231"/>
                  </a:lnTo>
                  <a:lnTo>
                    <a:pt x="1537" y="223"/>
                  </a:lnTo>
                  <a:lnTo>
                    <a:pt x="1546" y="214"/>
                  </a:lnTo>
                  <a:lnTo>
                    <a:pt x="1554" y="206"/>
                  </a:lnTo>
                  <a:lnTo>
                    <a:pt x="1563" y="198"/>
                  </a:lnTo>
                  <a:lnTo>
                    <a:pt x="1572" y="198"/>
                  </a:lnTo>
                  <a:lnTo>
                    <a:pt x="1580" y="206"/>
                  </a:lnTo>
                  <a:lnTo>
                    <a:pt x="1589" y="206"/>
                  </a:lnTo>
                  <a:lnTo>
                    <a:pt x="1598" y="214"/>
                  </a:lnTo>
                  <a:lnTo>
                    <a:pt x="1606" y="223"/>
                  </a:lnTo>
                  <a:lnTo>
                    <a:pt x="1615" y="231"/>
                  </a:lnTo>
                  <a:lnTo>
                    <a:pt x="1624" y="239"/>
                  </a:lnTo>
                  <a:lnTo>
                    <a:pt x="1632" y="247"/>
                  </a:lnTo>
                  <a:lnTo>
                    <a:pt x="1641" y="247"/>
                  </a:lnTo>
                  <a:lnTo>
                    <a:pt x="1649" y="255"/>
                  </a:lnTo>
                  <a:lnTo>
                    <a:pt x="1658" y="255"/>
                  </a:lnTo>
                  <a:lnTo>
                    <a:pt x="1667" y="264"/>
                  </a:lnTo>
                  <a:lnTo>
                    <a:pt x="1675" y="264"/>
                  </a:lnTo>
                  <a:lnTo>
                    <a:pt x="1684" y="255"/>
                  </a:lnTo>
                  <a:lnTo>
                    <a:pt x="1693" y="255"/>
                  </a:lnTo>
                  <a:lnTo>
                    <a:pt x="1701" y="247"/>
                  </a:lnTo>
                  <a:lnTo>
                    <a:pt x="1710" y="247"/>
                  </a:lnTo>
                  <a:lnTo>
                    <a:pt x="1719" y="239"/>
                  </a:lnTo>
                  <a:lnTo>
                    <a:pt x="1727" y="231"/>
                  </a:lnTo>
                  <a:lnTo>
                    <a:pt x="1736" y="223"/>
                  </a:lnTo>
                  <a:lnTo>
                    <a:pt x="1744" y="214"/>
                  </a:lnTo>
                  <a:lnTo>
                    <a:pt x="1753" y="206"/>
                  </a:lnTo>
                  <a:lnTo>
                    <a:pt x="1762" y="206"/>
                  </a:lnTo>
                  <a:lnTo>
                    <a:pt x="1770" y="198"/>
                  </a:lnTo>
                  <a:lnTo>
                    <a:pt x="1779" y="198"/>
                  </a:lnTo>
                  <a:lnTo>
                    <a:pt x="1788" y="206"/>
                  </a:lnTo>
                  <a:lnTo>
                    <a:pt x="1796" y="206"/>
                  </a:lnTo>
                  <a:lnTo>
                    <a:pt x="1805" y="214"/>
                  </a:lnTo>
                  <a:lnTo>
                    <a:pt x="1813" y="223"/>
                  </a:lnTo>
                  <a:lnTo>
                    <a:pt x="1813" y="231"/>
                  </a:lnTo>
                  <a:lnTo>
                    <a:pt x="1822" y="239"/>
                  </a:lnTo>
                  <a:lnTo>
                    <a:pt x="1822" y="247"/>
                  </a:lnTo>
                  <a:lnTo>
                    <a:pt x="1831" y="264"/>
                  </a:lnTo>
                  <a:lnTo>
                    <a:pt x="1831" y="272"/>
                  </a:lnTo>
                  <a:lnTo>
                    <a:pt x="1839" y="280"/>
                  </a:lnTo>
                  <a:lnTo>
                    <a:pt x="1839" y="297"/>
                  </a:lnTo>
                  <a:lnTo>
                    <a:pt x="1848" y="305"/>
                  </a:lnTo>
                  <a:lnTo>
                    <a:pt x="1848" y="321"/>
                  </a:lnTo>
                  <a:lnTo>
                    <a:pt x="1848" y="330"/>
                  </a:lnTo>
                  <a:lnTo>
                    <a:pt x="1857" y="346"/>
                  </a:lnTo>
                  <a:lnTo>
                    <a:pt x="1857" y="362"/>
                  </a:lnTo>
                  <a:lnTo>
                    <a:pt x="1865" y="371"/>
                  </a:lnTo>
                  <a:lnTo>
                    <a:pt x="1865" y="387"/>
                  </a:lnTo>
                  <a:lnTo>
                    <a:pt x="1874" y="404"/>
                  </a:lnTo>
                  <a:lnTo>
                    <a:pt x="1874" y="420"/>
                  </a:lnTo>
                  <a:lnTo>
                    <a:pt x="1883" y="436"/>
                  </a:lnTo>
                  <a:lnTo>
                    <a:pt x="1883" y="445"/>
                  </a:lnTo>
                  <a:lnTo>
                    <a:pt x="1891" y="461"/>
                  </a:lnTo>
                  <a:lnTo>
                    <a:pt x="1891" y="478"/>
                  </a:lnTo>
                  <a:lnTo>
                    <a:pt x="1891" y="486"/>
                  </a:lnTo>
                  <a:lnTo>
                    <a:pt x="1900" y="502"/>
                  </a:lnTo>
                  <a:lnTo>
                    <a:pt x="1900" y="510"/>
                  </a:lnTo>
                  <a:lnTo>
                    <a:pt x="1908" y="519"/>
                  </a:lnTo>
                  <a:lnTo>
                    <a:pt x="1908" y="535"/>
                  </a:lnTo>
                  <a:lnTo>
                    <a:pt x="1917" y="543"/>
                  </a:lnTo>
                  <a:lnTo>
                    <a:pt x="1926" y="552"/>
                  </a:lnTo>
                  <a:lnTo>
                    <a:pt x="1926" y="560"/>
                  </a:lnTo>
                  <a:lnTo>
                    <a:pt x="1934" y="568"/>
                  </a:lnTo>
                  <a:lnTo>
                    <a:pt x="1943" y="568"/>
                  </a:lnTo>
                  <a:lnTo>
                    <a:pt x="1952" y="560"/>
                  </a:lnTo>
                  <a:lnTo>
                    <a:pt x="1960" y="552"/>
                  </a:lnTo>
                  <a:lnTo>
                    <a:pt x="1969" y="543"/>
                  </a:lnTo>
                  <a:lnTo>
                    <a:pt x="1969" y="527"/>
                  </a:lnTo>
                  <a:lnTo>
                    <a:pt x="1969" y="519"/>
                  </a:lnTo>
                  <a:lnTo>
                    <a:pt x="1978" y="510"/>
                  </a:lnTo>
                  <a:lnTo>
                    <a:pt x="1978" y="502"/>
                  </a:lnTo>
                  <a:lnTo>
                    <a:pt x="1986" y="486"/>
                  </a:lnTo>
                  <a:lnTo>
                    <a:pt x="1986" y="469"/>
                  </a:lnTo>
                  <a:lnTo>
                    <a:pt x="1995" y="461"/>
                  </a:lnTo>
                  <a:lnTo>
                    <a:pt x="1995" y="445"/>
                  </a:lnTo>
                  <a:lnTo>
                    <a:pt x="2003" y="428"/>
                  </a:lnTo>
                  <a:lnTo>
                    <a:pt x="2003" y="420"/>
                  </a:lnTo>
                  <a:lnTo>
                    <a:pt x="2003" y="404"/>
                  </a:lnTo>
                  <a:lnTo>
                    <a:pt x="2012" y="387"/>
                  </a:lnTo>
                  <a:lnTo>
                    <a:pt x="2012" y="371"/>
                  </a:lnTo>
                  <a:lnTo>
                    <a:pt x="2021" y="354"/>
                  </a:lnTo>
                  <a:lnTo>
                    <a:pt x="2021" y="346"/>
                  </a:lnTo>
                  <a:lnTo>
                    <a:pt x="2029" y="330"/>
                  </a:lnTo>
                  <a:lnTo>
                    <a:pt x="2029" y="313"/>
                  </a:lnTo>
                  <a:lnTo>
                    <a:pt x="2038" y="305"/>
                  </a:lnTo>
                  <a:lnTo>
                    <a:pt x="2038" y="288"/>
                  </a:lnTo>
                  <a:lnTo>
                    <a:pt x="2047" y="280"/>
                  </a:lnTo>
                  <a:lnTo>
                    <a:pt x="2047" y="272"/>
                  </a:lnTo>
                  <a:lnTo>
                    <a:pt x="2047" y="255"/>
                  </a:lnTo>
                  <a:lnTo>
                    <a:pt x="2055" y="247"/>
                  </a:lnTo>
                  <a:lnTo>
                    <a:pt x="2055" y="239"/>
                  </a:lnTo>
                  <a:lnTo>
                    <a:pt x="2064" y="231"/>
                  </a:lnTo>
                  <a:lnTo>
                    <a:pt x="2072" y="223"/>
                  </a:lnTo>
                  <a:lnTo>
                    <a:pt x="2072" y="214"/>
                  </a:lnTo>
                  <a:lnTo>
                    <a:pt x="2081" y="206"/>
                  </a:lnTo>
                  <a:lnTo>
                    <a:pt x="2090" y="198"/>
                  </a:lnTo>
                  <a:lnTo>
                    <a:pt x="2098" y="198"/>
                  </a:lnTo>
                  <a:lnTo>
                    <a:pt x="2107" y="198"/>
                  </a:lnTo>
                  <a:lnTo>
                    <a:pt x="2116" y="198"/>
                  </a:lnTo>
                  <a:lnTo>
                    <a:pt x="2124" y="206"/>
                  </a:lnTo>
                  <a:lnTo>
                    <a:pt x="2133" y="214"/>
                  </a:lnTo>
                  <a:lnTo>
                    <a:pt x="2142" y="223"/>
                  </a:lnTo>
                  <a:lnTo>
                    <a:pt x="2150" y="231"/>
                  </a:lnTo>
                  <a:lnTo>
                    <a:pt x="2159" y="239"/>
                  </a:lnTo>
                  <a:lnTo>
                    <a:pt x="2167" y="247"/>
                  </a:lnTo>
                  <a:lnTo>
                    <a:pt x="2176" y="255"/>
                  </a:lnTo>
                  <a:lnTo>
                    <a:pt x="2185" y="264"/>
                  </a:lnTo>
                  <a:lnTo>
                    <a:pt x="2193" y="272"/>
                  </a:lnTo>
                  <a:lnTo>
                    <a:pt x="2202" y="280"/>
                  </a:lnTo>
                  <a:lnTo>
                    <a:pt x="2211" y="288"/>
                  </a:lnTo>
                  <a:lnTo>
                    <a:pt x="2219" y="297"/>
                  </a:lnTo>
                  <a:lnTo>
                    <a:pt x="2228" y="305"/>
                  </a:lnTo>
                  <a:lnTo>
                    <a:pt x="2237" y="313"/>
                  </a:lnTo>
                  <a:lnTo>
                    <a:pt x="2245" y="321"/>
                  </a:lnTo>
                  <a:lnTo>
                    <a:pt x="2254" y="330"/>
                  </a:lnTo>
                  <a:lnTo>
                    <a:pt x="2262" y="338"/>
                  </a:lnTo>
                  <a:lnTo>
                    <a:pt x="2271" y="346"/>
                  </a:lnTo>
                  <a:lnTo>
                    <a:pt x="2280" y="354"/>
                  </a:lnTo>
                  <a:lnTo>
                    <a:pt x="2288" y="362"/>
                  </a:lnTo>
                  <a:lnTo>
                    <a:pt x="2297" y="371"/>
                  </a:lnTo>
                  <a:lnTo>
                    <a:pt x="2306" y="371"/>
                  </a:lnTo>
                  <a:lnTo>
                    <a:pt x="2314" y="371"/>
                  </a:lnTo>
                  <a:lnTo>
                    <a:pt x="2323" y="362"/>
                  </a:lnTo>
                  <a:lnTo>
                    <a:pt x="2331" y="354"/>
                  </a:lnTo>
                  <a:lnTo>
                    <a:pt x="2340" y="346"/>
                  </a:lnTo>
                  <a:lnTo>
                    <a:pt x="2349" y="338"/>
                  </a:lnTo>
                  <a:lnTo>
                    <a:pt x="2349" y="330"/>
                  </a:lnTo>
                  <a:lnTo>
                    <a:pt x="2357" y="321"/>
                  </a:lnTo>
                  <a:lnTo>
                    <a:pt x="2357" y="313"/>
                  </a:lnTo>
                  <a:lnTo>
                    <a:pt x="2357" y="305"/>
                  </a:lnTo>
                  <a:lnTo>
                    <a:pt x="2366" y="297"/>
                  </a:lnTo>
                  <a:lnTo>
                    <a:pt x="2366" y="280"/>
                  </a:lnTo>
                  <a:lnTo>
                    <a:pt x="2375" y="272"/>
                  </a:lnTo>
                  <a:lnTo>
                    <a:pt x="2375" y="255"/>
                  </a:lnTo>
                  <a:lnTo>
                    <a:pt x="2383" y="247"/>
                  </a:lnTo>
                  <a:lnTo>
                    <a:pt x="2383" y="231"/>
                  </a:lnTo>
                  <a:lnTo>
                    <a:pt x="2392" y="214"/>
                  </a:lnTo>
                  <a:lnTo>
                    <a:pt x="2392" y="198"/>
                  </a:lnTo>
                  <a:lnTo>
                    <a:pt x="2392" y="190"/>
                  </a:lnTo>
                  <a:lnTo>
                    <a:pt x="2401" y="173"/>
                  </a:lnTo>
                  <a:lnTo>
                    <a:pt x="2401" y="157"/>
                  </a:lnTo>
                  <a:lnTo>
                    <a:pt x="2409" y="140"/>
                  </a:lnTo>
                  <a:lnTo>
                    <a:pt x="2409" y="132"/>
                  </a:lnTo>
                  <a:lnTo>
                    <a:pt x="2418" y="116"/>
                  </a:lnTo>
                  <a:lnTo>
                    <a:pt x="2418" y="99"/>
                  </a:lnTo>
                  <a:lnTo>
                    <a:pt x="2426" y="91"/>
                  </a:lnTo>
                  <a:lnTo>
                    <a:pt x="2426" y="75"/>
                  </a:lnTo>
                  <a:lnTo>
                    <a:pt x="2435" y="66"/>
                  </a:lnTo>
                  <a:lnTo>
                    <a:pt x="2435" y="50"/>
                  </a:lnTo>
                  <a:lnTo>
                    <a:pt x="2435" y="42"/>
                  </a:lnTo>
                  <a:lnTo>
                    <a:pt x="2444" y="33"/>
                  </a:lnTo>
                  <a:lnTo>
                    <a:pt x="2444" y="25"/>
                  </a:lnTo>
                  <a:lnTo>
                    <a:pt x="2452" y="17"/>
                  </a:lnTo>
                  <a:lnTo>
                    <a:pt x="2461" y="9"/>
                  </a:lnTo>
                  <a:lnTo>
                    <a:pt x="2470" y="0"/>
                  </a:lnTo>
                  <a:lnTo>
                    <a:pt x="2478" y="9"/>
                  </a:lnTo>
                  <a:lnTo>
                    <a:pt x="2487" y="17"/>
                  </a:lnTo>
                  <a:lnTo>
                    <a:pt x="2496" y="25"/>
                  </a:lnTo>
                  <a:lnTo>
                    <a:pt x="2496" y="33"/>
                  </a:lnTo>
                  <a:lnTo>
                    <a:pt x="2504" y="42"/>
                  </a:lnTo>
                  <a:lnTo>
                    <a:pt x="2504" y="50"/>
                  </a:lnTo>
                  <a:lnTo>
                    <a:pt x="2513" y="66"/>
                  </a:lnTo>
                  <a:lnTo>
                    <a:pt x="2513" y="75"/>
                  </a:lnTo>
                  <a:lnTo>
                    <a:pt x="2513" y="91"/>
                  </a:lnTo>
                  <a:lnTo>
                    <a:pt x="2521" y="99"/>
                  </a:lnTo>
                  <a:lnTo>
                    <a:pt x="2521" y="116"/>
                  </a:lnTo>
                  <a:lnTo>
                    <a:pt x="2530" y="132"/>
                  </a:lnTo>
                  <a:lnTo>
                    <a:pt x="2530" y="149"/>
                  </a:lnTo>
                  <a:lnTo>
                    <a:pt x="2539" y="157"/>
                  </a:lnTo>
                  <a:lnTo>
                    <a:pt x="2539" y="173"/>
                  </a:lnTo>
                  <a:lnTo>
                    <a:pt x="2547" y="190"/>
                  </a:lnTo>
                  <a:lnTo>
                    <a:pt x="2547" y="206"/>
                  </a:lnTo>
                  <a:lnTo>
                    <a:pt x="2547" y="214"/>
                  </a:lnTo>
                  <a:lnTo>
                    <a:pt x="2556" y="231"/>
                  </a:lnTo>
                  <a:lnTo>
                    <a:pt x="2556" y="247"/>
                  </a:lnTo>
                  <a:lnTo>
                    <a:pt x="2565" y="255"/>
                  </a:lnTo>
                  <a:lnTo>
                    <a:pt x="2565" y="272"/>
                  </a:lnTo>
                  <a:lnTo>
                    <a:pt x="2573" y="280"/>
                  </a:lnTo>
                  <a:lnTo>
                    <a:pt x="2573" y="297"/>
                  </a:lnTo>
                  <a:lnTo>
                    <a:pt x="2582" y="305"/>
                  </a:lnTo>
                  <a:lnTo>
                    <a:pt x="2582" y="313"/>
                  </a:lnTo>
                  <a:lnTo>
                    <a:pt x="2590" y="321"/>
                  </a:lnTo>
                  <a:lnTo>
                    <a:pt x="2590" y="330"/>
                  </a:lnTo>
                  <a:lnTo>
                    <a:pt x="2590" y="338"/>
                  </a:lnTo>
                  <a:lnTo>
                    <a:pt x="2599" y="346"/>
                  </a:lnTo>
                  <a:lnTo>
                    <a:pt x="2608" y="354"/>
                  </a:lnTo>
                  <a:lnTo>
                    <a:pt x="2616" y="362"/>
                  </a:lnTo>
                  <a:lnTo>
                    <a:pt x="2625" y="371"/>
                  </a:lnTo>
                  <a:lnTo>
                    <a:pt x="2634" y="371"/>
                  </a:lnTo>
                  <a:lnTo>
                    <a:pt x="2642" y="371"/>
                  </a:lnTo>
                  <a:lnTo>
                    <a:pt x="2651" y="362"/>
                  </a:lnTo>
                  <a:lnTo>
                    <a:pt x="2660" y="362"/>
                  </a:lnTo>
                  <a:lnTo>
                    <a:pt x="2668" y="354"/>
                  </a:lnTo>
                  <a:lnTo>
                    <a:pt x="2677" y="346"/>
                  </a:lnTo>
                  <a:lnTo>
                    <a:pt x="2685" y="338"/>
                  </a:lnTo>
                  <a:lnTo>
                    <a:pt x="2694" y="330"/>
                  </a:lnTo>
                  <a:lnTo>
                    <a:pt x="2703" y="321"/>
                  </a:lnTo>
                  <a:lnTo>
                    <a:pt x="2703" y="313"/>
                  </a:lnTo>
                  <a:lnTo>
                    <a:pt x="2711" y="305"/>
                  </a:lnTo>
                  <a:lnTo>
                    <a:pt x="2720" y="297"/>
                  </a:lnTo>
                  <a:lnTo>
                    <a:pt x="2729" y="288"/>
                  </a:lnTo>
                  <a:lnTo>
                    <a:pt x="2737" y="280"/>
                  </a:lnTo>
                  <a:lnTo>
                    <a:pt x="2746" y="272"/>
                  </a:lnTo>
                  <a:lnTo>
                    <a:pt x="2755" y="264"/>
                  </a:lnTo>
                  <a:lnTo>
                    <a:pt x="2763" y="255"/>
                  </a:lnTo>
                  <a:lnTo>
                    <a:pt x="2772" y="247"/>
                  </a:lnTo>
                  <a:lnTo>
                    <a:pt x="2780" y="239"/>
                  </a:lnTo>
                  <a:lnTo>
                    <a:pt x="2789" y="231"/>
                  </a:lnTo>
                  <a:lnTo>
                    <a:pt x="2798" y="223"/>
                  </a:lnTo>
                  <a:lnTo>
                    <a:pt x="2806" y="214"/>
                  </a:lnTo>
                  <a:lnTo>
                    <a:pt x="2815" y="206"/>
                  </a:lnTo>
                  <a:lnTo>
                    <a:pt x="2824" y="198"/>
                  </a:lnTo>
                  <a:lnTo>
                    <a:pt x="2832" y="198"/>
                  </a:lnTo>
                  <a:lnTo>
                    <a:pt x="2841" y="198"/>
                  </a:lnTo>
                  <a:lnTo>
                    <a:pt x="2849" y="198"/>
                  </a:lnTo>
                  <a:lnTo>
                    <a:pt x="2858" y="206"/>
                  </a:lnTo>
                  <a:lnTo>
                    <a:pt x="2867" y="214"/>
                  </a:lnTo>
                  <a:lnTo>
                    <a:pt x="2875" y="223"/>
                  </a:lnTo>
                  <a:lnTo>
                    <a:pt x="2875" y="231"/>
                  </a:lnTo>
                  <a:lnTo>
                    <a:pt x="2884" y="239"/>
                  </a:lnTo>
                  <a:lnTo>
                    <a:pt x="2884" y="247"/>
                  </a:lnTo>
                  <a:lnTo>
                    <a:pt x="2893" y="255"/>
                  </a:lnTo>
                  <a:lnTo>
                    <a:pt x="2893" y="272"/>
                  </a:lnTo>
                  <a:lnTo>
                    <a:pt x="2901" y="280"/>
                  </a:lnTo>
                  <a:lnTo>
                    <a:pt x="2901" y="297"/>
                  </a:lnTo>
                  <a:lnTo>
                    <a:pt x="2901" y="305"/>
                  </a:lnTo>
                  <a:lnTo>
                    <a:pt x="2910" y="321"/>
                  </a:lnTo>
                  <a:lnTo>
                    <a:pt x="2910" y="330"/>
                  </a:lnTo>
                  <a:lnTo>
                    <a:pt x="2919" y="346"/>
                  </a:lnTo>
                  <a:lnTo>
                    <a:pt x="2919" y="362"/>
                  </a:lnTo>
                  <a:lnTo>
                    <a:pt x="2927" y="371"/>
                  </a:lnTo>
                  <a:lnTo>
                    <a:pt x="2927" y="387"/>
                  </a:lnTo>
                  <a:lnTo>
                    <a:pt x="2936" y="404"/>
                  </a:lnTo>
                  <a:lnTo>
                    <a:pt x="2936" y="420"/>
                  </a:lnTo>
                  <a:lnTo>
                    <a:pt x="2936" y="436"/>
                  </a:lnTo>
                  <a:lnTo>
                    <a:pt x="2944" y="445"/>
                  </a:lnTo>
                  <a:lnTo>
                    <a:pt x="2944" y="461"/>
                  </a:lnTo>
                  <a:lnTo>
                    <a:pt x="2953" y="478"/>
                  </a:lnTo>
                  <a:lnTo>
                    <a:pt x="2953" y="486"/>
                  </a:lnTo>
                  <a:lnTo>
                    <a:pt x="2962" y="502"/>
                  </a:lnTo>
                  <a:lnTo>
                    <a:pt x="2962" y="510"/>
                  </a:lnTo>
                  <a:lnTo>
                    <a:pt x="2970" y="519"/>
                  </a:lnTo>
                  <a:lnTo>
                    <a:pt x="2970" y="535"/>
                  </a:lnTo>
                  <a:lnTo>
                    <a:pt x="2979" y="543"/>
                  </a:lnTo>
                  <a:lnTo>
                    <a:pt x="2979" y="552"/>
                  </a:lnTo>
                  <a:lnTo>
                    <a:pt x="2988" y="560"/>
                  </a:lnTo>
                  <a:lnTo>
                    <a:pt x="2996" y="568"/>
                  </a:lnTo>
                  <a:lnTo>
                    <a:pt x="3005" y="568"/>
                  </a:lnTo>
                  <a:lnTo>
                    <a:pt x="3014" y="560"/>
                  </a:lnTo>
                  <a:lnTo>
                    <a:pt x="3014" y="552"/>
                  </a:lnTo>
                  <a:lnTo>
                    <a:pt x="3022" y="543"/>
                  </a:lnTo>
                  <a:lnTo>
                    <a:pt x="3031" y="527"/>
                  </a:lnTo>
                  <a:lnTo>
                    <a:pt x="3031" y="519"/>
                  </a:lnTo>
                  <a:lnTo>
                    <a:pt x="3039" y="510"/>
                  </a:lnTo>
                  <a:lnTo>
                    <a:pt x="3039" y="502"/>
                  </a:lnTo>
                  <a:lnTo>
                    <a:pt x="3048" y="486"/>
                  </a:lnTo>
                  <a:lnTo>
                    <a:pt x="3048" y="469"/>
                  </a:lnTo>
                  <a:lnTo>
                    <a:pt x="3057" y="461"/>
                  </a:lnTo>
                  <a:lnTo>
                    <a:pt x="3057" y="445"/>
                  </a:lnTo>
                  <a:lnTo>
                    <a:pt x="3057" y="428"/>
                  </a:lnTo>
                  <a:lnTo>
                    <a:pt x="3065" y="420"/>
                  </a:lnTo>
                  <a:lnTo>
                    <a:pt x="3065" y="404"/>
                  </a:lnTo>
                  <a:lnTo>
                    <a:pt x="3074" y="387"/>
                  </a:lnTo>
                  <a:lnTo>
                    <a:pt x="3074" y="371"/>
                  </a:lnTo>
                  <a:lnTo>
                    <a:pt x="3083" y="354"/>
                  </a:lnTo>
                  <a:lnTo>
                    <a:pt x="3083" y="346"/>
                  </a:lnTo>
                  <a:lnTo>
                    <a:pt x="3091" y="330"/>
                  </a:lnTo>
                  <a:lnTo>
                    <a:pt x="3091" y="313"/>
                  </a:lnTo>
                  <a:lnTo>
                    <a:pt x="3091" y="305"/>
                  </a:lnTo>
                  <a:lnTo>
                    <a:pt x="3100" y="288"/>
                  </a:lnTo>
                  <a:lnTo>
                    <a:pt x="3100" y="280"/>
                  </a:lnTo>
                  <a:lnTo>
                    <a:pt x="3109" y="272"/>
                  </a:lnTo>
                  <a:lnTo>
                    <a:pt x="3109" y="255"/>
                  </a:lnTo>
                  <a:lnTo>
                    <a:pt x="3117" y="247"/>
                  </a:lnTo>
                  <a:lnTo>
                    <a:pt x="3117" y="239"/>
                  </a:lnTo>
                  <a:lnTo>
                    <a:pt x="3126" y="231"/>
                  </a:lnTo>
                  <a:lnTo>
                    <a:pt x="3134" y="223"/>
                  </a:lnTo>
                  <a:lnTo>
                    <a:pt x="3134" y="214"/>
                  </a:lnTo>
                  <a:lnTo>
                    <a:pt x="3143" y="206"/>
                  </a:lnTo>
                  <a:lnTo>
                    <a:pt x="3152" y="198"/>
                  </a:lnTo>
                  <a:lnTo>
                    <a:pt x="3160" y="198"/>
                  </a:lnTo>
                  <a:lnTo>
                    <a:pt x="3169" y="198"/>
                  </a:lnTo>
                  <a:lnTo>
                    <a:pt x="3178" y="206"/>
                  </a:lnTo>
                  <a:lnTo>
                    <a:pt x="3186" y="206"/>
                  </a:lnTo>
                  <a:lnTo>
                    <a:pt x="3195" y="214"/>
                  </a:lnTo>
                  <a:lnTo>
                    <a:pt x="3203" y="223"/>
                  </a:lnTo>
                  <a:lnTo>
                    <a:pt x="3212" y="231"/>
                  </a:lnTo>
                  <a:lnTo>
                    <a:pt x="3221" y="239"/>
                  </a:lnTo>
                  <a:lnTo>
                    <a:pt x="3229" y="247"/>
                  </a:lnTo>
                  <a:lnTo>
                    <a:pt x="3238" y="255"/>
                  </a:lnTo>
                  <a:lnTo>
                    <a:pt x="3247" y="264"/>
                  </a:lnTo>
                  <a:lnTo>
                    <a:pt x="3255" y="272"/>
                  </a:lnTo>
                  <a:lnTo>
                    <a:pt x="3264" y="280"/>
                  </a:lnTo>
                  <a:lnTo>
                    <a:pt x="3273" y="288"/>
                  </a:lnTo>
                  <a:lnTo>
                    <a:pt x="3281" y="297"/>
                  </a:lnTo>
                  <a:lnTo>
                    <a:pt x="3290" y="305"/>
                  </a:lnTo>
                  <a:lnTo>
                    <a:pt x="3290" y="313"/>
                  </a:lnTo>
                  <a:lnTo>
                    <a:pt x="3298" y="321"/>
                  </a:lnTo>
                  <a:lnTo>
                    <a:pt x="3307" y="330"/>
                  </a:lnTo>
                  <a:lnTo>
                    <a:pt x="3316" y="338"/>
                  </a:lnTo>
                  <a:lnTo>
                    <a:pt x="3324" y="346"/>
                  </a:lnTo>
                  <a:lnTo>
                    <a:pt x="3333" y="354"/>
                  </a:lnTo>
                  <a:lnTo>
                    <a:pt x="3342" y="362"/>
                  </a:lnTo>
                  <a:lnTo>
                    <a:pt x="3350" y="371"/>
                  </a:lnTo>
                  <a:lnTo>
                    <a:pt x="3359" y="371"/>
                  </a:lnTo>
                  <a:lnTo>
                    <a:pt x="3368" y="371"/>
                  </a:lnTo>
                  <a:lnTo>
                    <a:pt x="3376" y="371"/>
                  </a:lnTo>
                  <a:lnTo>
                    <a:pt x="3385" y="362"/>
                  </a:lnTo>
                  <a:lnTo>
                    <a:pt x="3393" y="354"/>
                  </a:lnTo>
                  <a:lnTo>
                    <a:pt x="3402" y="346"/>
                  </a:lnTo>
                  <a:lnTo>
                    <a:pt x="3402" y="338"/>
                  </a:lnTo>
                  <a:lnTo>
                    <a:pt x="3411" y="330"/>
                  </a:lnTo>
                  <a:lnTo>
                    <a:pt x="3411" y="321"/>
                  </a:lnTo>
                  <a:lnTo>
                    <a:pt x="3419" y="313"/>
                  </a:lnTo>
                  <a:lnTo>
                    <a:pt x="3419" y="305"/>
                  </a:lnTo>
                  <a:lnTo>
                    <a:pt x="3428" y="297"/>
                  </a:lnTo>
                  <a:lnTo>
                    <a:pt x="3428" y="280"/>
                  </a:lnTo>
                  <a:lnTo>
                    <a:pt x="3437" y="272"/>
                  </a:lnTo>
                  <a:lnTo>
                    <a:pt x="3437" y="255"/>
                  </a:lnTo>
                  <a:lnTo>
                    <a:pt x="3445" y="247"/>
                  </a:lnTo>
                  <a:lnTo>
                    <a:pt x="3445" y="231"/>
                  </a:lnTo>
                  <a:lnTo>
                    <a:pt x="3445" y="214"/>
                  </a:lnTo>
                  <a:lnTo>
                    <a:pt x="3454" y="198"/>
                  </a:lnTo>
                  <a:lnTo>
                    <a:pt x="3454" y="190"/>
                  </a:lnTo>
                  <a:lnTo>
                    <a:pt x="3462" y="173"/>
                  </a:lnTo>
                  <a:lnTo>
                    <a:pt x="3462" y="157"/>
                  </a:lnTo>
                  <a:lnTo>
                    <a:pt x="3471" y="140"/>
                  </a:lnTo>
                  <a:lnTo>
                    <a:pt x="3471" y="124"/>
                  </a:lnTo>
                  <a:lnTo>
                    <a:pt x="3480" y="116"/>
                  </a:lnTo>
                  <a:lnTo>
                    <a:pt x="3480" y="99"/>
                  </a:lnTo>
                  <a:lnTo>
                    <a:pt x="3480" y="83"/>
                  </a:lnTo>
                  <a:lnTo>
                    <a:pt x="3488" y="75"/>
                  </a:lnTo>
                  <a:lnTo>
                    <a:pt x="3488" y="66"/>
                  </a:lnTo>
                  <a:lnTo>
                    <a:pt x="3497" y="50"/>
                  </a:lnTo>
                  <a:lnTo>
                    <a:pt x="3497" y="42"/>
                  </a:lnTo>
                  <a:lnTo>
                    <a:pt x="3506" y="33"/>
                  </a:lnTo>
                  <a:lnTo>
                    <a:pt x="3506" y="25"/>
                  </a:lnTo>
                  <a:lnTo>
                    <a:pt x="3514" y="17"/>
                  </a:lnTo>
                  <a:lnTo>
                    <a:pt x="3523" y="9"/>
                  </a:lnTo>
                  <a:lnTo>
                    <a:pt x="3532" y="0"/>
                  </a:lnTo>
                  <a:lnTo>
                    <a:pt x="3540" y="9"/>
                  </a:lnTo>
                  <a:lnTo>
                    <a:pt x="3549" y="17"/>
                  </a:lnTo>
                  <a:lnTo>
                    <a:pt x="3557" y="25"/>
                  </a:lnTo>
                  <a:lnTo>
                    <a:pt x="3557" y="33"/>
                  </a:lnTo>
                  <a:lnTo>
                    <a:pt x="3557" y="42"/>
                  </a:lnTo>
                  <a:lnTo>
                    <a:pt x="3566" y="50"/>
                  </a:lnTo>
                  <a:lnTo>
                    <a:pt x="3566" y="66"/>
                  </a:lnTo>
                  <a:lnTo>
                    <a:pt x="3575" y="75"/>
                  </a:lnTo>
                  <a:lnTo>
                    <a:pt x="3575" y="91"/>
                  </a:lnTo>
                  <a:lnTo>
                    <a:pt x="3583" y="99"/>
                  </a:lnTo>
                  <a:lnTo>
                    <a:pt x="3583" y="116"/>
                  </a:lnTo>
                  <a:lnTo>
                    <a:pt x="3592" y="132"/>
                  </a:lnTo>
                  <a:lnTo>
                    <a:pt x="3592" y="149"/>
                  </a:lnTo>
                  <a:lnTo>
                    <a:pt x="3601" y="157"/>
                  </a:lnTo>
                  <a:lnTo>
                    <a:pt x="3601" y="173"/>
                  </a:lnTo>
                  <a:lnTo>
                    <a:pt x="3601" y="190"/>
                  </a:lnTo>
                  <a:lnTo>
                    <a:pt x="3609" y="206"/>
                  </a:lnTo>
                  <a:lnTo>
                    <a:pt x="3609" y="214"/>
                  </a:lnTo>
                  <a:lnTo>
                    <a:pt x="3618" y="231"/>
                  </a:lnTo>
                  <a:lnTo>
                    <a:pt x="3618" y="247"/>
                  </a:lnTo>
                  <a:lnTo>
                    <a:pt x="3627" y="255"/>
                  </a:lnTo>
                  <a:lnTo>
                    <a:pt x="3627" y="272"/>
                  </a:lnTo>
                  <a:lnTo>
                    <a:pt x="3635" y="280"/>
                  </a:lnTo>
                  <a:lnTo>
                    <a:pt x="3635" y="297"/>
                  </a:lnTo>
                  <a:lnTo>
                    <a:pt x="3635" y="305"/>
                  </a:lnTo>
                  <a:lnTo>
                    <a:pt x="3644" y="313"/>
                  </a:lnTo>
                  <a:lnTo>
                    <a:pt x="3644" y="321"/>
                  </a:lnTo>
                  <a:lnTo>
                    <a:pt x="3652" y="330"/>
                  </a:lnTo>
                  <a:lnTo>
                    <a:pt x="3652" y="338"/>
                  </a:lnTo>
                  <a:lnTo>
                    <a:pt x="3661" y="346"/>
                  </a:lnTo>
                  <a:lnTo>
                    <a:pt x="3670" y="354"/>
                  </a:lnTo>
                  <a:lnTo>
                    <a:pt x="3678" y="362"/>
                  </a:lnTo>
                  <a:lnTo>
                    <a:pt x="3687" y="371"/>
                  </a:lnTo>
                  <a:lnTo>
                    <a:pt x="3696" y="371"/>
                  </a:lnTo>
                  <a:lnTo>
                    <a:pt x="3704" y="371"/>
                  </a:lnTo>
                  <a:lnTo>
                    <a:pt x="3713" y="362"/>
                  </a:lnTo>
                  <a:lnTo>
                    <a:pt x="3721" y="354"/>
                  </a:lnTo>
                  <a:lnTo>
                    <a:pt x="3730" y="346"/>
                  </a:lnTo>
                  <a:lnTo>
                    <a:pt x="3739" y="338"/>
                  </a:lnTo>
                  <a:lnTo>
                    <a:pt x="3747" y="330"/>
                  </a:lnTo>
                  <a:lnTo>
                    <a:pt x="3756" y="321"/>
                  </a:lnTo>
                  <a:lnTo>
                    <a:pt x="3765" y="313"/>
                  </a:lnTo>
                  <a:lnTo>
                    <a:pt x="3773" y="305"/>
                  </a:lnTo>
                  <a:lnTo>
                    <a:pt x="3782" y="297"/>
                  </a:lnTo>
                  <a:lnTo>
                    <a:pt x="3791" y="288"/>
                  </a:lnTo>
                  <a:lnTo>
                    <a:pt x="3799" y="280"/>
                  </a:lnTo>
                  <a:lnTo>
                    <a:pt x="3808" y="272"/>
                  </a:lnTo>
                  <a:lnTo>
                    <a:pt x="3816" y="264"/>
                  </a:lnTo>
                  <a:lnTo>
                    <a:pt x="3825" y="255"/>
                  </a:lnTo>
                  <a:lnTo>
                    <a:pt x="3834" y="247"/>
                  </a:lnTo>
                  <a:lnTo>
                    <a:pt x="3842" y="239"/>
                  </a:lnTo>
                  <a:lnTo>
                    <a:pt x="3851" y="231"/>
                  </a:lnTo>
                  <a:lnTo>
                    <a:pt x="3860" y="223"/>
                  </a:lnTo>
                  <a:lnTo>
                    <a:pt x="3868" y="214"/>
                  </a:lnTo>
                  <a:lnTo>
                    <a:pt x="3877" y="206"/>
                  </a:lnTo>
                  <a:lnTo>
                    <a:pt x="3886" y="198"/>
                  </a:lnTo>
                  <a:lnTo>
                    <a:pt x="3894" y="198"/>
                  </a:lnTo>
                  <a:lnTo>
                    <a:pt x="3903" y="198"/>
                  </a:lnTo>
                  <a:lnTo>
                    <a:pt x="3911" y="206"/>
                  </a:lnTo>
                  <a:lnTo>
                    <a:pt x="3920" y="206"/>
                  </a:lnTo>
                  <a:lnTo>
                    <a:pt x="3929" y="214"/>
                  </a:lnTo>
                  <a:lnTo>
                    <a:pt x="3937" y="223"/>
                  </a:lnTo>
                  <a:lnTo>
                    <a:pt x="3937" y="231"/>
                  </a:lnTo>
                  <a:lnTo>
                    <a:pt x="3946" y="239"/>
                  </a:lnTo>
                  <a:lnTo>
                    <a:pt x="3946" y="247"/>
                  </a:lnTo>
                  <a:lnTo>
                    <a:pt x="3946" y="264"/>
                  </a:lnTo>
                  <a:lnTo>
                    <a:pt x="3955" y="272"/>
                  </a:lnTo>
                  <a:lnTo>
                    <a:pt x="3955" y="280"/>
                  </a:lnTo>
                  <a:lnTo>
                    <a:pt x="3963" y="297"/>
                  </a:lnTo>
                  <a:lnTo>
                    <a:pt x="3963" y="305"/>
                  </a:lnTo>
                  <a:lnTo>
                    <a:pt x="3972" y="321"/>
                  </a:lnTo>
                  <a:lnTo>
                    <a:pt x="3972" y="330"/>
                  </a:lnTo>
                  <a:lnTo>
                    <a:pt x="3980" y="346"/>
                  </a:lnTo>
                  <a:lnTo>
                    <a:pt x="3980" y="362"/>
                  </a:lnTo>
                  <a:lnTo>
                    <a:pt x="3989" y="379"/>
                  </a:lnTo>
                  <a:lnTo>
                    <a:pt x="3989" y="387"/>
                  </a:lnTo>
                  <a:lnTo>
                    <a:pt x="3989" y="404"/>
                  </a:lnTo>
                  <a:lnTo>
                    <a:pt x="3998" y="420"/>
                  </a:lnTo>
                  <a:lnTo>
                    <a:pt x="3998" y="436"/>
                  </a:lnTo>
                  <a:lnTo>
                    <a:pt x="4006" y="445"/>
                  </a:lnTo>
                  <a:lnTo>
                    <a:pt x="4006" y="461"/>
                  </a:lnTo>
                  <a:lnTo>
                    <a:pt x="4015" y="478"/>
                  </a:lnTo>
                  <a:lnTo>
                    <a:pt x="4015" y="486"/>
                  </a:lnTo>
                  <a:lnTo>
                    <a:pt x="4024" y="502"/>
                  </a:lnTo>
                  <a:lnTo>
                    <a:pt x="4024" y="510"/>
                  </a:lnTo>
                  <a:lnTo>
                    <a:pt x="4024" y="519"/>
                  </a:lnTo>
                  <a:lnTo>
                    <a:pt x="4032" y="535"/>
                  </a:lnTo>
                  <a:lnTo>
                    <a:pt x="4032" y="543"/>
                  </a:lnTo>
                  <a:lnTo>
                    <a:pt x="4041" y="552"/>
                  </a:lnTo>
                  <a:lnTo>
                    <a:pt x="4050" y="560"/>
                  </a:lnTo>
                  <a:lnTo>
                    <a:pt x="4058" y="568"/>
                  </a:lnTo>
                  <a:lnTo>
                    <a:pt x="4067" y="560"/>
                  </a:lnTo>
                  <a:lnTo>
                    <a:pt x="4075" y="552"/>
                  </a:lnTo>
                  <a:lnTo>
                    <a:pt x="4084" y="543"/>
                  </a:lnTo>
                  <a:lnTo>
                    <a:pt x="4084" y="535"/>
                  </a:lnTo>
                  <a:lnTo>
                    <a:pt x="4093" y="527"/>
                  </a:lnTo>
                  <a:lnTo>
                    <a:pt x="4093" y="519"/>
                  </a:lnTo>
                  <a:lnTo>
                    <a:pt x="4101" y="510"/>
                  </a:lnTo>
                  <a:lnTo>
                    <a:pt x="4101" y="494"/>
                  </a:lnTo>
                  <a:lnTo>
                    <a:pt x="4101" y="486"/>
                  </a:lnTo>
                  <a:lnTo>
                    <a:pt x="4110" y="469"/>
                  </a:lnTo>
                  <a:lnTo>
                    <a:pt x="4110" y="461"/>
                  </a:lnTo>
                  <a:lnTo>
                    <a:pt x="4119" y="445"/>
                  </a:lnTo>
                  <a:lnTo>
                    <a:pt x="4119" y="428"/>
                  </a:lnTo>
                  <a:lnTo>
                    <a:pt x="4127" y="420"/>
                  </a:lnTo>
                  <a:lnTo>
                    <a:pt x="4127" y="404"/>
                  </a:lnTo>
                  <a:lnTo>
                    <a:pt x="4136" y="387"/>
                  </a:lnTo>
                  <a:lnTo>
                    <a:pt x="4136" y="371"/>
                  </a:lnTo>
                  <a:lnTo>
                    <a:pt x="4145" y="354"/>
                  </a:lnTo>
                  <a:lnTo>
                    <a:pt x="4145" y="346"/>
                  </a:lnTo>
                  <a:lnTo>
                    <a:pt x="4145" y="330"/>
                  </a:lnTo>
                  <a:lnTo>
                    <a:pt x="4153" y="313"/>
                  </a:lnTo>
                  <a:lnTo>
                    <a:pt x="4153" y="305"/>
                  </a:lnTo>
                  <a:lnTo>
                    <a:pt x="4162" y="288"/>
                  </a:lnTo>
                  <a:lnTo>
                    <a:pt x="4162" y="280"/>
                  </a:lnTo>
                  <a:lnTo>
                    <a:pt x="4170" y="264"/>
                  </a:lnTo>
                  <a:lnTo>
                    <a:pt x="4170" y="255"/>
                  </a:lnTo>
                  <a:lnTo>
                    <a:pt x="4179" y="247"/>
                  </a:lnTo>
                  <a:lnTo>
                    <a:pt x="4179" y="239"/>
                  </a:lnTo>
                  <a:lnTo>
                    <a:pt x="4179" y="231"/>
                  </a:lnTo>
                  <a:lnTo>
                    <a:pt x="4188" y="223"/>
                  </a:lnTo>
                  <a:lnTo>
                    <a:pt x="4196" y="214"/>
                  </a:lnTo>
                  <a:lnTo>
                    <a:pt x="4205" y="206"/>
                  </a:lnTo>
                  <a:lnTo>
                    <a:pt x="4214" y="198"/>
                  </a:lnTo>
                  <a:lnTo>
                    <a:pt x="4222" y="198"/>
                  </a:lnTo>
                  <a:lnTo>
                    <a:pt x="4231" y="198"/>
                  </a:lnTo>
                  <a:lnTo>
                    <a:pt x="4240" y="206"/>
                  </a:lnTo>
                  <a:lnTo>
                    <a:pt x="4248" y="206"/>
                  </a:lnTo>
                  <a:lnTo>
                    <a:pt x="4257" y="214"/>
                  </a:lnTo>
                  <a:lnTo>
                    <a:pt x="4265" y="223"/>
                  </a:lnTo>
                  <a:lnTo>
                    <a:pt x="4274" y="231"/>
                  </a:lnTo>
                  <a:lnTo>
                    <a:pt x="4283" y="239"/>
                  </a:lnTo>
                  <a:lnTo>
                    <a:pt x="4291" y="247"/>
                  </a:lnTo>
                  <a:lnTo>
                    <a:pt x="4300" y="255"/>
                  </a:lnTo>
                  <a:lnTo>
                    <a:pt x="4300" y="264"/>
                  </a:lnTo>
                  <a:lnTo>
                    <a:pt x="4309" y="272"/>
                  </a:lnTo>
                  <a:lnTo>
                    <a:pt x="4317" y="280"/>
                  </a:lnTo>
                  <a:lnTo>
                    <a:pt x="4326" y="288"/>
                  </a:lnTo>
                  <a:lnTo>
                    <a:pt x="4326" y="297"/>
                  </a:lnTo>
                  <a:lnTo>
                    <a:pt x="4334" y="305"/>
                  </a:lnTo>
                  <a:lnTo>
                    <a:pt x="4343" y="313"/>
                  </a:lnTo>
                  <a:lnTo>
                    <a:pt x="4352" y="321"/>
                  </a:lnTo>
                  <a:lnTo>
                    <a:pt x="4360" y="330"/>
                  </a:lnTo>
                  <a:lnTo>
                    <a:pt x="4360" y="338"/>
                  </a:lnTo>
                  <a:lnTo>
                    <a:pt x="4369" y="346"/>
                  </a:lnTo>
                  <a:lnTo>
                    <a:pt x="4378" y="354"/>
                  </a:lnTo>
                  <a:lnTo>
                    <a:pt x="4386" y="362"/>
                  </a:lnTo>
                  <a:lnTo>
                    <a:pt x="4395" y="371"/>
                  </a:lnTo>
                  <a:lnTo>
                    <a:pt x="4404" y="371"/>
                  </a:lnTo>
                  <a:lnTo>
                    <a:pt x="4412" y="371"/>
                  </a:lnTo>
                  <a:lnTo>
                    <a:pt x="4421" y="371"/>
                  </a:lnTo>
                  <a:lnTo>
                    <a:pt x="4429" y="362"/>
                  </a:lnTo>
                  <a:lnTo>
                    <a:pt x="4438" y="354"/>
                  </a:lnTo>
                  <a:lnTo>
                    <a:pt x="4447" y="346"/>
                  </a:lnTo>
                  <a:lnTo>
                    <a:pt x="4455" y="338"/>
                  </a:lnTo>
                  <a:lnTo>
                    <a:pt x="4455" y="330"/>
                  </a:lnTo>
                  <a:lnTo>
                    <a:pt x="4455" y="321"/>
                  </a:lnTo>
                  <a:lnTo>
                    <a:pt x="4464" y="305"/>
                  </a:lnTo>
                  <a:lnTo>
                    <a:pt x="4464" y="297"/>
                  </a:lnTo>
                  <a:lnTo>
                    <a:pt x="4473" y="288"/>
                  </a:lnTo>
                  <a:lnTo>
                    <a:pt x="4473" y="272"/>
                  </a:lnTo>
                  <a:lnTo>
                    <a:pt x="4481" y="264"/>
                  </a:lnTo>
                  <a:lnTo>
                    <a:pt x="4481" y="247"/>
                  </a:lnTo>
                  <a:lnTo>
                    <a:pt x="4490" y="239"/>
                  </a:lnTo>
                  <a:lnTo>
                    <a:pt x="4490" y="223"/>
                  </a:lnTo>
                  <a:lnTo>
                    <a:pt x="4490" y="206"/>
                  </a:lnTo>
                  <a:lnTo>
                    <a:pt x="4499" y="190"/>
                  </a:lnTo>
                  <a:lnTo>
                    <a:pt x="4499" y="181"/>
                  </a:lnTo>
                  <a:lnTo>
                    <a:pt x="4507" y="165"/>
                  </a:lnTo>
                  <a:lnTo>
                    <a:pt x="4507" y="149"/>
                  </a:lnTo>
                  <a:lnTo>
                    <a:pt x="4516" y="132"/>
                  </a:lnTo>
                  <a:lnTo>
                    <a:pt x="4516" y="124"/>
                  </a:lnTo>
                  <a:lnTo>
                    <a:pt x="4524" y="107"/>
                  </a:lnTo>
                  <a:lnTo>
                    <a:pt x="4524" y="91"/>
                  </a:lnTo>
                  <a:lnTo>
                    <a:pt x="4533" y="83"/>
                  </a:lnTo>
                  <a:lnTo>
                    <a:pt x="4533" y="66"/>
                  </a:lnTo>
                  <a:lnTo>
                    <a:pt x="4533" y="58"/>
                  </a:lnTo>
                  <a:lnTo>
                    <a:pt x="4542" y="42"/>
                  </a:lnTo>
                  <a:lnTo>
                    <a:pt x="4542" y="33"/>
                  </a:lnTo>
                  <a:lnTo>
                    <a:pt x="4550" y="25"/>
                  </a:lnTo>
                  <a:lnTo>
                    <a:pt x="4559" y="17"/>
                  </a:lnTo>
                  <a:lnTo>
                    <a:pt x="4568" y="9"/>
                  </a:lnTo>
                  <a:lnTo>
                    <a:pt x="4576" y="0"/>
                  </a:lnTo>
                  <a:lnTo>
                    <a:pt x="4585" y="9"/>
                  </a:lnTo>
                  <a:lnTo>
                    <a:pt x="4593" y="17"/>
                  </a:lnTo>
                  <a:lnTo>
                    <a:pt x="4593" y="25"/>
                  </a:lnTo>
                  <a:lnTo>
                    <a:pt x="4602" y="33"/>
                  </a:lnTo>
                  <a:lnTo>
                    <a:pt x="4602" y="42"/>
                  </a:lnTo>
                  <a:lnTo>
                    <a:pt x="4611" y="50"/>
                  </a:lnTo>
                  <a:lnTo>
                    <a:pt x="4611" y="58"/>
                  </a:lnTo>
                  <a:lnTo>
                    <a:pt x="4611" y="75"/>
                  </a:lnTo>
                  <a:lnTo>
                    <a:pt x="4619" y="83"/>
                  </a:lnTo>
                  <a:lnTo>
                    <a:pt x="4619" y="99"/>
                  </a:lnTo>
                  <a:lnTo>
                    <a:pt x="4628" y="107"/>
                  </a:lnTo>
                  <a:lnTo>
                    <a:pt x="4628" y="124"/>
                  </a:lnTo>
                  <a:lnTo>
                    <a:pt x="4637" y="140"/>
                  </a:lnTo>
                  <a:lnTo>
                    <a:pt x="4637" y="157"/>
                  </a:lnTo>
                  <a:lnTo>
                    <a:pt x="4645" y="165"/>
                  </a:lnTo>
                  <a:lnTo>
                    <a:pt x="4645" y="181"/>
                  </a:lnTo>
                  <a:lnTo>
                    <a:pt x="4645" y="198"/>
                  </a:lnTo>
                  <a:lnTo>
                    <a:pt x="4654" y="214"/>
                  </a:lnTo>
                  <a:lnTo>
                    <a:pt x="4654" y="223"/>
                  </a:lnTo>
                  <a:lnTo>
                    <a:pt x="4663" y="239"/>
                  </a:lnTo>
                  <a:lnTo>
                    <a:pt x="4663" y="255"/>
                  </a:lnTo>
                  <a:lnTo>
                    <a:pt x="4671" y="264"/>
                  </a:lnTo>
                  <a:lnTo>
                    <a:pt x="4671" y="280"/>
                  </a:lnTo>
                  <a:lnTo>
                    <a:pt x="4680" y="288"/>
                  </a:lnTo>
                  <a:lnTo>
                    <a:pt x="4680" y="305"/>
                  </a:lnTo>
                  <a:lnTo>
                    <a:pt x="4688" y="313"/>
                  </a:lnTo>
                  <a:lnTo>
                    <a:pt x="4688" y="321"/>
                  </a:lnTo>
                  <a:lnTo>
                    <a:pt x="4688" y="330"/>
                  </a:lnTo>
                  <a:lnTo>
                    <a:pt x="4697" y="338"/>
                  </a:lnTo>
                  <a:lnTo>
                    <a:pt x="4706" y="346"/>
                  </a:lnTo>
                  <a:lnTo>
                    <a:pt x="4706" y="354"/>
                  </a:lnTo>
                  <a:lnTo>
                    <a:pt x="4714" y="362"/>
                  </a:lnTo>
                  <a:lnTo>
                    <a:pt x="4723" y="371"/>
                  </a:lnTo>
                  <a:lnTo>
                    <a:pt x="4732" y="371"/>
                  </a:lnTo>
                  <a:lnTo>
                    <a:pt x="4740" y="371"/>
                  </a:lnTo>
                  <a:lnTo>
                    <a:pt x="4749" y="362"/>
                  </a:lnTo>
                  <a:lnTo>
                    <a:pt x="4758" y="362"/>
                  </a:lnTo>
                </a:path>
              </a:pathLst>
            </a:custGeom>
            <a:noFill/>
            <a:ln w="38100">
              <a:solidFill>
                <a:srgbClr val="00FF00"/>
              </a:solidFill>
              <a:prstDash val="solid"/>
              <a:round/>
              <a:headEnd/>
              <a:tailEnd/>
            </a:ln>
          </p:spPr>
          <p:txBody>
            <a:bodyPr/>
            <a:lstStyle/>
            <a:p>
              <a:endParaRPr lang="en-CA" dirty="0"/>
            </a:p>
          </p:txBody>
        </p:sp>
        <p:sp>
          <p:nvSpPr>
            <p:cNvPr id="349680" name="Rectangle 496"/>
            <p:cNvSpPr>
              <a:spLocks noChangeArrowheads="1"/>
            </p:cNvSpPr>
            <p:nvPr/>
          </p:nvSpPr>
          <p:spPr bwMode="auto">
            <a:xfrm>
              <a:off x="2346" y="3706"/>
              <a:ext cx="978" cy="136"/>
            </a:xfrm>
            <a:prstGeom prst="rect">
              <a:avLst/>
            </a:prstGeom>
            <a:noFill/>
            <a:ln w="9525">
              <a:noFill/>
              <a:miter lim="800000"/>
              <a:headEnd/>
              <a:tailEnd/>
            </a:ln>
          </p:spPr>
          <p:txBody>
            <a:bodyPr wrap="none" lIns="0" tIns="0" rIns="0" bIns="0">
              <a:spAutoFit/>
            </a:bodyPr>
            <a:lstStyle/>
            <a:p>
              <a:r>
                <a:rPr lang="en-US" sz="1400" b="1" dirty="0">
                  <a:solidFill>
                    <a:srgbClr val="000000"/>
                  </a:solidFill>
                  <a:latin typeface="Helvetica" pitchFamily="34" charset="0"/>
                </a:rPr>
                <a:t>CD Position, [mm]</a:t>
              </a:r>
              <a:endParaRPr lang="en-US" sz="1400" b="1" dirty="0"/>
            </a:p>
          </p:txBody>
        </p:sp>
        <p:sp>
          <p:nvSpPr>
            <p:cNvPr id="349681" name="Rectangle 497"/>
            <p:cNvSpPr>
              <a:spLocks noChangeArrowheads="1"/>
            </p:cNvSpPr>
            <p:nvPr/>
          </p:nvSpPr>
          <p:spPr bwMode="auto">
            <a:xfrm rot="16200000">
              <a:off x="194" y="3134"/>
              <a:ext cx="514" cy="136"/>
            </a:xfrm>
            <a:prstGeom prst="rect">
              <a:avLst/>
            </a:prstGeom>
            <a:noFill/>
            <a:ln w="9525">
              <a:noFill/>
              <a:miter lim="800000"/>
              <a:headEnd/>
              <a:tailEnd/>
            </a:ln>
          </p:spPr>
          <p:txBody>
            <a:bodyPr wrap="none" lIns="0" tIns="0" rIns="0" bIns="0">
              <a:spAutoFit/>
            </a:bodyPr>
            <a:lstStyle/>
            <a:p>
              <a:r>
                <a:rPr lang="en-US" sz="1400" b="1" dirty="0">
                  <a:solidFill>
                    <a:srgbClr val="000000"/>
                  </a:solidFill>
                  <a:latin typeface="Helvetica" pitchFamily="34" charset="0"/>
                </a:rPr>
                <a:t>[microns]</a:t>
              </a:r>
              <a:endParaRPr lang="en-US" sz="1400" b="1" dirty="0"/>
            </a:p>
          </p:txBody>
        </p:sp>
        <p:sp>
          <p:nvSpPr>
            <p:cNvPr id="349682" name="Rectangle 498"/>
            <p:cNvSpPr>
              <a:spLocks noChangeArrowheads="1"/>
            </p:cNvSpPr>
            <p:nvPr/>
          </p:nvSpPr>
          <p:spPr bwMode="auto">
            <a:xfrm>
              <a:off x="1142" y="2736"/>
              <a:ext cx="3108" cy="136"/>
            </a:xfrm>
            <a:prstGeom prst="rect">
              <a:avLst/>
            </a:prstGeom>
            <a:noFill/>
            <a:ln w="9525">
              <a:noFill/>
              <a:miter lim="800000"/>
              <a:headEnd/>
              <a:tailEnd/>
            </a:ln>
          </p:spPr>
          <p:txBody>
            <a:bodyPr wrap="none" lIns="0" tIns="0" rIns="0" bIns="0">
              <a:spAutoFit/>
            </a:bodyPr>
            <a:lstStyle/>
            <a:p>
              <a:r>
                <a:rPr lang="en-US" sz="1400" b="1" dirty="0">
                  <a:solidFill>
                    <a:srgbClr val="000000"/>
                  </a:solidFill>
                  <a:latin typeface="Helvetica" pitchFamily="34" charset="0"/>
                </a:rPr>
                <a:t>Actual and Modeled AutoSlice Response in Caliper Profile</a:t>
              </a:r>
              <a:endParaRPr lang="en-US" sz="1400" b="1" dirty="0"/>
            </a:p>
          </p:txBody>
        </p:sp>
        <p:sp>
          <p:nvSpPr>
            <p:cNvPr id="349683" name="Line 499"/>
            <p:cNvSpPr>
              <a:spLocks noChangeShapeType="1"/>
            </p:cNvSpPr>
            <p:nvPr/>
          </p:nvSpPr>
          <p:spPr bwMode="auto">
            <a:xfrm>
              <a:off x="641" y="2889"/>
              <a:ext cx="4213" cy="0"/>
            </a:xfrm>
            <a:prstGeom prst="line">
              <a:avLst/>
            </a:prstGeom>
            <a:noFill/>
            <a:ln w="0">
              <a:solidFill>
                <a:srgbClr val="000000"/>
              </a:solidFill>
              <a:round/>
              <a:headEnd/>
              <a:tailEnd/>
            </a:ln>
          </p:spPr>
          <p:txBody>
            <a:bodyPr/>
            <a:lstStyle/>
            <a:p>
              <a:endParaRPr lang="en-CA" dirty="0"/>
            </a:p>
          </p:txBody>
        </p:sp>
        <p:sp>
          <p:nvSpPr>
            <p:cNvPr id="349684" name="Freeform 500"/>
            <p:cNvSpPr>
              <a:spLocks/>
            </p:cNvSpPr>
            <p:nvPr/>
          </p:nvSpPr>
          <p:spPr bwMode="auto">
            <a:xfrm>
              <a:off x="641" y="2889"/>
              <a:ext cx="4213" cy="727"/>
            </a:xfrm>
            <a:custGeom>
              <a:avLst/>
              <a:gdLst/>
              <a:ahLst/>
              <a:cxnLst>
                <a:cxn ang="0">
                  <a:pos x="0" y="169"/>
                </a:cxn>
                <a:cxn ang="0">
                  <a:pos x="576" y="169"/>
                </a:cxn>
                <a:cxn ang="0">
                  <a:pos x="576" y="0"/>
                </a:cxn>
              </a:cxnLst>
              <a:rect l="0" t="0" r="r" b="b"/>
              <a:pathLst>
                <a:path w="576" h="169">
                  <a:moveTo>
                    <a:pt x="0" y="169"/>
                  </a:moveTo>
                  <a:lnTo>
                    <a:pt x="576" y="169"/>
                  </a:lnTo>
                  <a:lnTo>
                    <a:pt x="576" y="0"/>
                  </a:lnTo>
                </a:path>
              </a:pathLst>
            </a:custGeom>
            <a:noFill/>
            <a:ln w="0">
              <a:solidFill>
                <a:srgbClr val="000000"/>
              </a:solidFill>
              <a:prstDash val="solid"/>
              <a:round/>
              <a:headEnd/>
              <a:tailEnd/>
            </a:ln>
          </p:spPr>
          <p:txBody>
            <a:bodyPr/>
            <a:lstStyle/>
            <a:p>
              <a:endParaRPr lang="en-CA" dirty="0"/>
            </a:p>
          </p:txBody>
        </p:sp>
        <p:sp>
          <p:nvSpPr>
            <p:cNvPr id="349685" name="Line 501"/>
            <p:cNvSpPr>
              <a:spLocks noChangeShapeType="1"/>
            </p:cNvSpPr>
            <p:nvPr/>
          </p:nvSpPr>
          <p:spPr bwMode="auto">
            <a:xfrm flipV="1">
              <a:off x="641" y="2889"/>
              <a:ext cx="0" cy="727"/>
            </a:xfrm>
            <a:prstGeom prst="line">
              <a:avLst/>
            </a:prstGeom>
            <a:noFill/>
            <a:ln w="0">
              <a:solidFill>
                <a:srgbClr val="000000"/>
              </a:solidFill>
              <a:round/>
              <a:headEnd/>
              <a:tailEnd/>
            </a:ln>
          </p:spPr>
          <p:txBody>
            <a:bodyPr/>
            <a:lstStyle/>
            <a:p>
              <a:endParaRPr lang="en-CA" dirty="0"/>
            </a:p>
          </p:txBody>
        </p:sp>
        <p:sp>
          <p:nvSpPr>
            <p:cNvPr id="349686" name="Line 502"/>
            <p:cNvSpPr>
              <a:spLocks noChangeShapeType="1"/>
            </p:cNvSpPr>
            <p:nvPr/>
          </p:nvSpPr>
          <p:spPr bwMode="auto">
            <a:xfrm>
              <a:off x="641" y="3616"/>
              <a:ext cx="4213" cy="0"/>
            </a:xfrm>
            <a:prstGeom prst="line">
              <a:avLst/>
            </a:prstGeom>
            <a:noFill/>
            <a:ln w="0">
              <a:solidFill>
                <a:srgbClr val="000000"/>
              </a:solidFill>
              <a:round/>
              <a:headEnd/>
              <a:tailEnd/>
            </a:ln>
          </p:spPr>
          <p:txBody>
            <a:bodyPr/>
            <a:lstStyle/>
            <a:p>
              <a:endParaRPr lang="en-CA" dirty="0"/>
            </a:p>
          </p:txBody>
        </p:sp>
        <p:sp>
          <p:nvSpPr>
            <p:cNvPr id="349687" name="Line 503"/>
            <p:cNvSpPr>
              <a:spLocks noChangeShapeType="1"/>
            </p:cNvSpPr>
            <p:nvPr/>
          </p:nvSpPr>
          <p:spPr bwMode="auto">
            <a:xfrm flipV="1">
              <a:off x="641" y="2889"/>
              <a:ext cx="0" cy="727"/>
            </a:xfrm>
            <a:prstGeom prst="line">
              <a:avLst/>
            </a:prstGeom>
            <a:noFill/>
            <a:ln w="0">
              <a:solidFill>
                <a:srgbClr val="000000"/>
              </a:solidFill>
              <a:round/>
              <a:headEnd/>
              <a:tailEnd/>
            </a:ln>
          </p:spPr>
          <p:txBody>
            <a:bodyPr/>
            <a:lstStyle/>
            <a:p>
              <a:endParaRPr lang="en-CA" dirty="0"/>
            </a:p>
          </p:txBody>
        </p:sp>
        <p:sp>
          <p:nvSpPr>
            <p:cNvPr id="349688" name="Line 504"/>
            <p:cNvSpPr>
              <a:spLocks noChangeShapeType="1"/>
            </p:cNvSpPr>
            <p:nvPr/>
          </p:nvSpPr>
          <p:spPr bwMode="auto">
            <a:xfrm flipV="1">
              <a:off x="641" y="3589"/>
              <a:ext cx="0" cy="27"/>
            </a:xfrm>
            <a:prstGeom prst="line">
              <a:avLst/>
            </a:prstGeom>
            <a:noFill/>
            <a:ln w="0">
              <a:solidFill>
                <a:srgbClr val="000000"/>
              </a:solidFill>
              <a:round/>
              <a:headEnd/>
              <a:tailEnd/>
            </a:ln>
          </p:spPr>
          <p:txBody>
            <a:bodyPr/>
            <a:lstStyle/>
            <a:p>
              <a:endParaRPr lang="en-CA" dirty="0"/>
            </a:p>
          </p:txBody>
        </p:sp>
        <p:sp>
          <p:nvSpPr>
            <p:cNvPr id="349689" name="Line 505"/>
            <p:cNvSpPr>
              <a:spLocks noChangeShapeType="1"/>
            </p:cNvSpPr>
            <p:nvPr/>
          </p:nvSpPr>
          <p:spPr bwMode="auto">
            <a:xfrm>
              <a:off x="641" y="2889"/>
              <a:ext cx="0" cy="26"/>
            </a:xfrm>
            <a:prstGeom prst="line">
              <a:avLst/>
            </a:prstGeom>
            <a:noFill/>
            <a:ln w="0">
              <a:solidFill>
                <a:srgbClr val="000000"/>
              </a:solidFill>
              <a:round/>
              <a:headEnd/>
              <a:tailEnd/>
            </a:ln>
          </p:spPr>
          <p:txBody>
            <a:bodyPr/>
            <a:lstStyle/>
            <a:p>
              <a:endParaRPr lang="en-CA" dirty="0"/>
            </a:p>
          </p:txBody>
        </p:sp>
        <p:sp>
          <p:nvSpPr>
            <p:cNvPr id="349690" name="Rectangle 506"/>
            <p:cNvSpPr>
              <a:spLocks noChangeArrowheads="1"/>
            </p:cNvSpPr>
            <p:nvPr/>
          </p:nvSpPr>
          <p:spPr bwMode="auto">
            <a:xfrm>
              <a:off x="620" y="3633"/>
              <a:ext cx="63" cy="136"/>
            </a:xfrm>
            <a:prstGeom prst="rect">
              <a:avLst/>
            </a:prstGeom>
            <a:noFill/>
            <a:ln w="9525">
              <a:noFill/>
              <a:miter lim="800000"/>
              <a:headEnd/>
              <a:tailEnd/>
            </a:ln>
          </p:spPr>
          <p:txBody>
            <a:bodyPr wrap="none" lIns="0" tIns="0" rIns="0" bIns="0">
              <a:spAutoFit/>
            </a:bodyPr>
            <a:lstStyle/>
            <a:p>
              <a:r>
                <a:rPr lang="en-US" sz="1400" dirty="0">
                  <a:solidFill>
                    <a:srgbClr val="000000"/>
                  </a:solidFill>
                  <a:latin typeface="Helvetica" pitchFamily="34" charset="0"/>
                </a:rPr>
                <a:t>0</a:t>
              </a:r>
              <a:endParaRPr lang="en-US" sz="1400" dirty="0"/>
            </a:p>
          </p:txBody>
        </p:sp>
        <p:sp>
          <p:nvSpPr>
            <p:cNvPr id="349691" name="Line 507"/>
            <p:cNvSpPr>
              <a:spLocks noChangeShapeType="1"/>
            </p:cNvSpPr>
            <p:nvPr/>
          </p:nvSpPr>
          <p:spPr bwMode="auto">
            <a:xfrm flipV="1">
              <a:off x="1241" y="3589"/>
              <a:ext cx="1" cy="27"/>
            </a:xfrm>
            <a:prstGeom prst="line">
              <a:avLst/>
            </a:prstGeom>
            <a:noFill/>
            <a:ln w="0">
              <a:solidFill>
                <a:srgbClr val="000000"/>
              </a:solidFill>
              <a:round/>
              <a:headEnd/>
              <a:tailEnd/>
            </a:ln>
          </p:spPr>
          <p:txBody>
            <a:bodyPr/>
            <a:lstStyle/>
            <a:p>
              <a:endParaRPr lang="en-CA" dirty="0"/>
            </a:p>
          </p:txBody>
        </p:sp>
        <p:sp>
          <p:nvSpPr>
            <p:cNvPr id="349692" name="Line 508"/>
            <p:cNvSpPr>
              <a:spLocks noChangeShapeType="1"/>
            </p:cNvSpPr>
            <p:nvPr/>
          </p:nvSpPr>
          <p:spPr bwMode="auto">
            <a:xfrm>
              <a:off x="1241" y="2889"/>
              <a:ext cx="1" cy="26"/>
            </a:xfrm>
            <a:prstGeom prst="line">
              <a:avLst/>
            </a:prstGeom>
            <a:noFill/>
            <a:ln w="0">
              <a:solidFill>
                <a:srgbClr val="000000"/>
              </a:solidFill>
              <a:round/>
              <a:headEnd/>
              <a:tailEnd/>
            </a:ln>
          </p:spPr>
          <p:txBody>
            <a:bodyPr/>
            <a:lstStyle/>
            <a:p>
              <a:endParaRPr lang="en-CA" dirty="0"/>
            </a:p>
          </p:txBody>
        </p:sp>
        <p:sp>
          <p:nvSpPr>
            <p:cNvPr id="349693" name="Rectangle 509"/>
            <p:cNvSpPr>
              <a:spLocks noChangeArrowheads="1"/>
            </p:cNvSpPr>
            <p:nvPr/>
          </p:nvSpPr>
          <p:spPr bwMode="auto">
            <a:xfrm>
              <a:off x="1139" y="3633"/>
              <a:ext cx="250" cy="136"/>
            </a:xfrm>
            <a:prstGeom prst="rect">
              <a:avLst/>
            </a:prstGeom>
            <a:noFill/>
            <a:ln w="9525">
              <a:noFill/>
              <a:miter lim="800000"/>
              <a:headEnd/>
              <a:tailEnd/>
            </a:ln>
          </p:spPr>
          <p:txBody>
            <a:bodyPr wrap="none" lIns="0" tIns="0" rIns="0" bIns="0">
              <a:spAutoFit/>
            </a:bodyPr>
            <a:lstStyle/>
            <a:p>
              <a:r>
                <a:rPr lang="en-US" sz="1400" dirty="0">
                  <a:solidFill>
                    <a:srgbClr val="000000"/>
                  </a:solidFill>
                  <a:latin typeface="Helvetica" pitchFamily="34" charset="0"/>
                </a:rPr>
                <a:t>1000</a:t>
              </a:r>
              <a:endParaRPr lang="en-US" sz="1400" dirty="0"/>
            </a:p>
          </p:txBody>
        </p:sp>
        <p:sp>
          <p:nvSpPr>
            <p:cNvPr id="349694" name="Line 510"/>
            <p:cNvSpPr>
              <a:spLocks noChangeShapeType="1"/>
            </p:cNvSpPr>
            <p:nvPr/>
          </p:nvSpPr>
          <p:spPr bwMode="auto">
            <a:xfrm flipV="1">
              <a:off x="1840" y="3589"/>
              <a:ext cx="1" cy="27"/>
            </a:xfrm>
            <a:prstGeom prst="line">
              <a:avLst/>
            </a:prstGeom>
            <a:noFill/>
            <a:ln w="0">
              <a:solidFill>
                <a:srgbClr val="000000"/>
              </a:solidFill>
              <a:round/>
              <a:headEnd/>
              <a:tailEnd/>
            </a:ln>
          </p:spPr>
          <p:txBody>
            <a:bodyPr/>
            <a:lstStyle/>
            <a:p>
              <a:endParaRPr lang="en-CA" dirty="0"/>
            </a:p>
          </p:txBody>
        </p:sp>
        <p:sp>
          <p:nvSpPr>
            <p:cNvPr id="349695" name="Line 511"/>
            <p:cNvSpPr>
              <a:spLocks noChangeShapeType="1"/>
            </p:cNvSpPr>
            <p:nvPr/>
          </p:nvSpPr>
          <p:spPr bwMode="auto">
            <a:xfrm>
              <a:off x="1840" y="2889"/>
              <a:ext cx="1" cy="26"/>
            </a:xfrm>
            <a:prstGeom prst="line">
              <a:avLst/>
            </a:prstGeom>
            <a:noFill/>
            <a:ln w="0">
              <a:solidFill>
                <a:srgbClr val="000000"/>
              </a:solidFill>
              <a:round/>
              <a:headEnd/>
              <a:tailEnd/>
            </a:ln>
          </p:spPr>
          <p:txBody>
            <a:bodyPr/>
            <a:lstStyle/>
            <a:p>
              <a:endParaRPr lang="en-CA" dirty="0"/>
            </a:p>
          </p:txBody>
        </p:sp>
        <p:sp>
          <p:nvSpPr>
            <p:cNvPr id="349696" name="Rectangle 512"/>
            <p:cNvSpPr>
              <a:spLocks noChangeArrowheads="1"/>
            </p:cNvSpPr>
            <p:nvPr/>
          </p:nvSpPr>
          <p:spPr bwMode="auto">
            <a:xfrm>
              <a:off x="1738" y="3633"/>
              <a:ext cx="250" cy="136"/>
            </a:xfrm>
            <a:prstGeom prst="rect">
              <a:avLst/>
            </a:prstGeom>
            <a:noFill/>
            <a:ln w="9525">
              <a:noFill/>
              <a:miter lim="800000"/>
              <a:headEnd/>
              <a:tailEnd/>
            </a:ln>
          </p:spPr>
          <p:txBody>
            <a:bodyPr wrap="none" lIns="0" tIns="0" rIns="0" bIns="0">
              <a:spAutoFit/>
            </a:bodyPr>
            <a:lstStyle/>
            <a:p>
              <a:r>
                <a:rPr lang="en-US" sz="1400" dirty="0">
                  <a:solidFill>
                    <a:srgbClr val="000000"/>
                  </a:solidFill>
                  <a:latin typeface="Helvetica" pitchFamily="34" charset="0"/>
                </a:rPr>
                <a:t>2000</a:t>
              </a:r>
              <a:endParaRPr lang="en-US" sz="1400" dirty="0"/>
            </a:p>
          </p:txBody>
        </p:sp>
        <p:sp>
          <p:nvSpPr>
            <p:cNvPr id="349697" name="Line 513"/>
            <p:cNvSpPr>
              <a:spLocks noChangeShapeType="1"/>
            </p:cNvSpPr>
            <p:nvPr/>
          </p:nvSpPr>
          <p:spPr bwMode="auto">
            <a:xfrm flipV="1">
              <a:off x="2433" y="3589"/>
              <a:ext cx="1" cy="27"/>
            </a:xfrm>
            <a:prstGeom prst="line">
              <a:avLst/>
            </a:prstGeom>
            <a:noFill/>
            <a:ln w="0">
              <a:solidFill>
                <a:srgbClr val="000000"/>
              </a:solidFill>
              <a:round/>
              <a:headEnd/>
              <a:tailEnd/>
            </a:ln>
          </p:spPr>
          <p:txBody>
            <a:bodyPr/>
            <a:lstStyle/>
            <a:p>
              <a:endParaRPr lang="en-CA" dirty="0"/>
            </a:p>
          </p:txBody>
        </p:sp>
        <p:sp>
          <p:nvSpPr>
            <p:cNvPr id="349698" name="Line 514"/>
            <p:cNvSpPr>
              <a:spLocks noChangeShapeType="1"/>
            </p:cNvSpPr>
            <p:nvPr/>
          </p:nvSpPr>
          <p:spPr bwMode="auto">
            <a:xfrm>
              <a:off x="2433" y="2889"/>
              <a:ext cx="1" cy="26"/>
            </a:xfrm>
            <a:prstGeom prst="line">
              <a:avLst/>
            </a:prstGeom>
            <a:noFill/>
            <a:ln w="0">
              <a:solidFill>
                <a:srgbClr val="000000"/>
              </a:solidFill>
              <a:round/>
              <a:headEnd/>
              <a:tailEnd/>
            </a:ln>
          </p:spPr>
          <p:txBody>
            <a:bodyPr/>
            <a:lstStyle/>
            <a:p>
              <a:endParaRPr lang="en-CA" dirty="0"/>
            </a:p>
          </p:txBody>
        </p:sp>
        <p:sp>
          <p:nvSpPr>
            <p:cNvPr id="349699" name="Rectangle 515"/>
            <p:cNvSpPr>
              <a:spLocks noChangeArrowheads="1"/>
            </p:cNvSpPr>
            <p:nvPr/>
          </p:nvSpPr>
          <p:spPr bwMode="auto">
            <a:xfrm>
              <a:off x="2330" y="3633"/>
              <a:ext cx="250" cy="136"/>
            </a:xfrm>
            <a:prstGeom prst="rect">
              <a:avLst/>
            </a:prstGeom>
            <a:noFill/>
            <a:ln w="9525">
              <a:noFill/>
              <a:miter lim="800000"/>
              <a:headEnd/>
              <a:tailEnd/>
            </a:ln>
          </p:spPr>
          <p:txBody>
            <a:bodyPr wrap="none" lIns="0" tIns="0" rIns="0" bIns="0">
              <a:spAutoFit/>
            </a:bodyPr>
            <a:lstStyle/>
            <a:p>
              <a:r>
                <a:rPr lang="en-US" sz="1400" dirty="0">
                  <a:solidFill>
                    <a:srgbClr val="000000"/>
                  </a:solidFill>
                  <a:latin typeface="Helvetica" pitchFamily="34" charset="0"/>
                </a:rPr>
                <a:t>3000</a:t>
              </a:r>
              <a:endParaRPr lang="en-US" sz="1400" dirty="0"/>
            </a:p>
          </p:txBody>
        </p:sp>
        <p:sp>
          <p:nvSpPr>
            <p:cNvPr id="349700" name="Line 516"/>
            <p:cNvSpPr>
              <a:spLocks noChangeShapeType="1"/>
            </p:cNvSpPr>
            <p:nvPr/>
          </p:nvSpPr>
          <p:spPr bwMode="auto">
            <a:xfrm flipV="1">
              <a:off x="3034" y="3589"/>
              <a:ext cx="0" cy="27"/>
            </a:xfrm>
            <a:prstGeom prst="line">
              <a:avLst/>
            </a:prstGeom>
            <a:noFill/>
            <a:ln w="0">
              <a:solidFill>
                <a:srgbClr val="000000"/>
              </a:solidFill>
              <a:round/>
              <a:headEnd/>
              <a:tailEnd/>
            </a:ln>
          </p:spPr>
          <p:txBody>
            <a:bodyPr/>
            <a:lstStyle/>
            <a:p>
              <a:endParaRPr lang="en-CA" dirty="0"/>
            </a:p>
          </p:txBody>
        </p:sp>
        <p:sp>
          <p:nvSpPr>
            <p:cNvPr id="349701" name="Line 517"/>
            <p:cNvSpPr>
              <a:spLocks noChangeShapeType="1"/>
            </p:cNvSpPr>
            <p:nvPr/>
          </p:nvSpPr>
          <p:spPr bwMode="auto">
            <a:xfrm>
              <a:off x="3034" y="2889"/>
              <a:ext cx="0" cy="26"/>
            </a:xfrm>
            <a:prstGeom prst="line">
              <a:avLst/>
            </a:prstGeom>
            <a:noFill/>
            <a:ln w="0">
              <a:solidFill>
                <a:srgbClr val="000000"/>
              </a:solidFill>
              <a:round/>
              <a:headEnd/>
              <a:tailEnd/>
            </a:ln>
          </p:spPr>
          <p:txBody>
            <a:bodyPr/>
            <a:lstStyle/>
            <a:p>
              <a:endParaRPr lang="en-CA" dirty="0"/>
            </a:p>
          </p:txBody>
        </p:sp>
        <p:sp>
          <p:nvSpPr>
            <p:cNvPr id="349702" name="Rectangle 518"/>
            <p:cNvSpPr>
              <a:spLocks noChangeArrowheads="1"/>
            </p:cNvSpPr>
            <p:nvPr/>
          </p:nvSpPr>
          <p:spPr bwMode="auto">
            <a:xfrm>
              <a:off x="2931" y="3633"/>
              <a:ext cx="250" cy="136"/>
            </a:xfrm>
            <a:prstGeom prst="rect">
              <a:avLst/>
            </a:prstGeom>
            <a:noFill/>
            <a:ln w="9525">
              <a:noFill/>
              <a:miter lim="800000"/>
              <a:headEnd/>
              <a:tailEnd/>
            </a:ln>
          </p:spPr>
          <p:txBody>
            <a:bodyPr wrap="none" lIns="0" tIns="0" rIns="0" bIns="0">
              <a:spAutoFit/>
            </a:bodyPr>
            <a:lstStyle/>
            <a:p>
              <a:r>
                <a:rPr lang="en-US" sz="1400" dirty="0">
                  <a:solidFill>
                    <a:srgbClr val="000000"/>
                  </a:solidFill>
                  <a:latin typeface="Helvetica" pitchFamily="34" charset="0"/>
                </a:rPr>
                <a:t>4000</a:t>
              </a:r>
              <a:endParaRPr lang="en-US" sz="1400" dirty="0"/>
            </a:p>
          </p:txBody>
        </p:sp>
        <p:sp>
          <p:nvSpPr>
            <p:cNvPr id="349703" name="Line 519"/>
            <p:cNvSpPr>
              <a:spLocks noChangeShapeType="1"/>
            </p:cNvSpPr>
            <p:nvPr/>
          </p:nvSpPr>
          <p:spPr bwMode="auto">
            <a:xfrm flipV="1">
              <a:off x="3634" y="3589"/>
              <a:ext cx="1" cy="27"/>
            </a:xfrm>
            <a:prstGeom prst="line">
              <a:avLst/>
            </a:prstGeom>
            <a:noFill/>
            <a:ln w="0">
              <a:solidFill>
                <a:srgbClr val="000000"/>
              </a:solidFill>
              <a:round/>
              <a:headEnd/>
              <a:tailEnd/>
            </a:ln>
          </p:spPr>
          <p:txBody>
            <a:bodyPr/>
            <a:lstStyle/>
            <a:p>
              <a:endParaRPr lang="en-CA" dirty="0"/>
            </a:p>
          </p:txBody>
        </p:sp>
        <p:sp>
          <p:nvSpPr>
            <p:cNvPr id="349704" name="Line 520"/>
            <p:cNvSpPr>
              <a:spLocks noChangeShapeType="1"/>
            </p:cNvSpPr>
            <p:nvPr/>
          </p:nvSpPr>
          <p:spPr bwMode="auto">
            <a:xfrm>
              <a:off x="3634" y="2889"/>
              <a:ext cx="1" cy="26"/>
            </a:xfrm>
            <a:prstGeom prst="line">
              <a:avLst/>
            </a:prstGeom>
            <a:noFill/>
            <a:ln w="0">
              <a:solidFill>
                <a:srgbClr val="000000"/>
              </a:solidFill>
              <a:round/>
              <a:headEnd/>
              <a:tailEnd/>
            </a:ln>
          </p:spPr>
          <p:txBody>
            <a:bodyPr/>
            <a:lstStyle/>
            <a:p>
              <a:endParaRPr lang="en-CA" dirty="0"/>
            </a:p>
          </p:txBody>
        </p:sp>
        <p:sp>
          <p:nvSpPr>
            <p:cNvPr id="349705" name="Rectangle 521"/>
            <p:cNvSpPr>
              <a:spLocks noChangeArrowheads="1"/>
            </p:cNvSpPr>
            <p:nvPr/>
          </p:nvSpPr>
          <p:spPr bwMode="auto">
            <a:xfrm>
              <a:off x="3531" y="3633"/>
              <a:ext cx="250" cy="136"/>
            </a:xfrm>
            <a:prstGeom prst="rect">
              <a:avLst/>
            </a:prstGeom>
            <a:noFill/>
            <a:ln w="9525">
              <a:noFill/>
              <a:miter lim="800000"/>
              <a:headEnd/>
              <a:tailEnd/>
            </a:ln>
          </p:spPr>
          <p:txBody>
            <a:bodyPr wrap="none" lIns="0" tIns="0" rIns="0" bIns="0">
              <a:spAutoFit/>
            </a:bodyPr>
            <a:lstStyle/>
            <a:p>
              <a:r>
                <a:rPr lang="en-US" sz="1400" dirty="0">
                  <a:solidFill>
                    <a:srgbClr val="000000"/>
                  </a:solidFill>
                  <a:latin typeface="Helvetica" pitchFamily="34" charset="0"/>
                </a:rPr>
                <a:t>5000</a:t>
              </a:r>
              <a:endParaRPr lang="en-US" sz="1400" dirty="0"/>
            </a:p>
          </p:txBody>
        </p:sp>
        <p:sp>
          <p:nvSpPr>
            <p:cNvPr id="349706" name="Line 522"/>
            <p:cNvSpPr>
              <a:spLocks noChangeShapeType="1"/>
            </p:cNvSpPr>
            <p:nvPr/>
          </p:nvSpPr>
          <p:spPr bwMode="auto">
            <a:xfrm flipV="1">
              <a:off x="4233" y="3589"/>
              <a:ext cx="1" cy="27"/>
            </a:xfrm>
            <a:prstGeom prst="line">
              <a:avLst/>
            </a:prstGeom>
            <a:noFill/>
            <a:ln w="0">
              <a:solidFill>
                <a:srgbClr val="000000"/>
              </a:solidFill>
              <a:round/>
              <a:headEnd/>
              <a:tailEnd/>
            </a:ln>
          </p:spPr>
          <p:txBody>
            <a:bodyPr/>
            <a:lstStyle/>
            <a:p>
              <a:endParaRPr lang="en-CA" dirty="0"/>
            </a:p>
          </p:txBody>
        </p:sp>
        <p:sp>
          <p:nvSpPr>
            <p:cNvPr id="349707" name="Line 523"/>
            <p:cNvSpPr>
              <a:spLocks noChangeShapeType="1"/>
            </p:cNvSpPr>
            <p:nvPr/>
          </p:nvSpPr>
          <p:spPr bwMode="auto">
            <a:xfrm>
              <a:off x="4233" y="2889"/>
              <a:ext cx="1" cy="26"/>
            </a:xfrm>
            <a:prstGeom prst="line">
              <a:avLst/>
            </a:prstGeom>
            <a:noFill/>
            <a:ln w="0">
              <a:solidFill>
                <a:srgbClr val="000000"/>
              </a:solidFill>
              <a:round/>
              <a:headEnd/>
              <a:tailEnd/>
            </a:ln>
          </p:spPr>
          <p:txBody>
            <a:bodyPr/>
            <a:lstStyle/>
            <a:p>
              <a:endParaRPr lang="en-CA" dirty="0"/>
            </a:p>
          </p:txBody>
        </p:sp>
        <p:sp>
          <p:nvSpPr>
            <p:cNvPr id="349708" name="Rectangle 524"/>
            <p:cNvSpPr>
              <a:spLocks noChangeArrowheads="1"/>
            </p:cNvSpPr>
            <p:nvPr/>
          </p:nvSpPr>
          <p:spPr bwMode="auto">
            <a:xfrm>
              <a:off x="4130" y="3633"/>
              <a:ext cx="250" cy="136"/>
            </a:xfrm>
            <a:prstGeom prst="rect">
              <a:avLst/>
            </a:prstGeom>
            <a:noFill/>
            <a:ln w="9525">
              <a:noFill/>
              <a:miter lim="800000"/>
              <a:headEnd/>
              <a:tailEnd/>
            </a:ln>
          </p:spPr>
          <p:txBody>
            <a:bodyPr wrap="none" lIns="0" tIns="0" rIns="0" bIns="0">
              <a:spAutoFit/>
            </a:bodyPr>
            <a:lstStyle/>
            <a:p>
              <a:r>
                <a:rPr lang="en-US" sz="1400" dirty="0">
                  <a:solidFill>
                    <a:srgbClr val="000000"/>
                  </a:solidFill>
                  <a:latin typeface="Helvetica" pitchFamily="34" charset="0"/>
                </a:rPr>
                <a:t>6000</a:t>
              </a:r>
              <a:endParaRPr lang="en-US" sz="1400" dirty="0"/>
            </a:p>
          </p:txBody>
        </p:sp>
        <p:sp>
          <p:nvSpPr>
            <p:cNvPr id="349709" name="Line 525"/>
            <p:cNvSpPr>
              <a:spLocks noChangeShapeType="1"/>
            </p:cNvSpPr>
            <p:nvPr/>
          </p:nvSpPr>
          <p:spPr bwMode="auto">
            <a:xfrm flipV="1">
              <a:off x="4832" y="3589"/>
              <a:ext cx="1" cy="27"/>
            </a:xfrm>
            <a:prstGeom prst="line">
              <a:avLst/>
            </a:prstGeom>
            <a:noFill/>
            <a:ln w="0">
              <a:solidFill>
                <a:srgbClr val="000000"/>
              </a:solidFill>
              <a:round/>
              <a:headEnd/>
              <a:tailEnd/>
            </a:ln>
          </p:spPr>
          <p:txBody>
            <a:bodyPr/>
            <a:lstStyle/>
            <a:p>
              <a:endParaRPr lang="en-CA" dirty="0"/>
            </a:p>
          </p:txBody>
        </p:sp>
        <p:sp>
          <p:nvSpPr>
            <p:cNvPr id="349710" name="Line 526"/>
            <p:cNvSpPr>
              <a:spLocks noChangeShapeType="1"/>
            </p:cNvSpPr>
            <p:nvPr/>
          </p:nvSpPr>
          <p:spPr bwMode="auto">
            <a:xfrm>
              <a:off x="4832" y="2889"/>
              <a:ext cx="1" cy="26"/>
            </a:xfrm>
            <a:prstGeom prst="line">
              <a:avLst/>
            </a:prstGeom>
            <a:noFill/>
            <a:ln w="0">
              <a:solidFill>
                <a:srgbClr val="000000"/>
              </a:solidFill>
              <a:round/>
              <a:headEnd/>
              <a:tailEnd/>
            </a:ln>
          </p:spPr>
          <p:txBody>
            <a:bodyPr/>
            <a:lstStyle/>
            <a:p>
              <a:endParaRPr lang="en-CA" dirty="0"/>
            </a:p>
          </p:txBody>
        </p:sp>
        <p:sp>
          <p:nvSpPr>
            <p:cNvPr id="349711" name="Rectangle 527"/>
            <p:cNvSpPr>
              <a:spLocks noChangeArrowheads="1"/>
            </p:cNvSpPr>
            <p:nvPr/>
          </p:nvSpPr>
          <p:spPr bwMode="auto">
            <a:xfrm>
              <a:off x="4731" y="3633"/>
              <a:ext cx="250" cy="136"/>
            </a:xfrm>
            <a:prstGeom prst="rect">
              <a:avLst/>
            </a:prstGeom>
            <a:noFill/>
            <a:ln w="9525">
              <a:noFill/>
              <a:miter lim="800000"/>
              <a:headEnd/>
              <a:tailEnd/>
            </a:ln>
          </p:spPr>
          <p:txBody>
            <a:bodyPr wrap="none" lIns="0" tIns="0" rIns="0" bIns="0">
              <a:spAutoFit/>
            </a:bodyPr>
            <a:lstStyle/>
            <a:p>
              <a:r>
                <a:rPr lang="en-US" sz="1400" dirty="0">
                  <a:solidFill>
                    <a:srgbClr val="000000"/>
                  </a:solidFill>
                  <a:latin typeface="Helvetica" pitchFamily="34" charset="0"/>
                </a:rPr>
                <a:t>7000</a:t>
              </a:r>
              <a:endParaRPr lang="en-US" sz="1400" dirty="0"/>
            </a:p>
          </p:txBody>
        </p:sp>
        <p:sp>
          <p:nvSpPr>
            <p:cNvPr id="349712" name="Line 528"/>
            <p:cNvSpPr>
              <a:spLocks noChangeShapeType="1"/>
            </p:cNvSpPr>
            <p:nvPr/>
          </p:nvSpPr>
          <p:spPr bwMode="auto">
            <a:xfrm>
              <a:off x="641" y="3616"/>
              <a:ext cx="44" cy="0"/>
            </a:xfrm>
            <a:prstGeom prst="line">
              <a:avLst/>
            </a:prstGeom>
            <a:noFill/>
            <a:ln w="0">
              <a:solidFill>
                <a:srgbClr val="000000"/>
              </a:solidFill>
              <a:round/>
              <a:headEnd/>
              <a:tailEnd/>
            </a:ln>
          </p:spPr>
          <p:txBody>
            <a:bodyPr/>
            <a:lstStyle/>
            <a:p>
              <a:endParaRPr lang="en-CA" dirty="0"/>
            </a:p>
          </p:txBody>
        </p:sp>
        <p:sp>
          <p:nvSpPr>
            <p:cNvPr id="349713" name="Line 529"/>
            <p:cNvSpPr>
              <a:spLocks noChangeShapeType="1"/>
            </p:cNvSpPr>
            <p:nvPr/>
          </p:nvSpPr>
          <p:spPr bwMode="auto">
            <a:xfrm flipH="1">
              <a:off x="4812" y="3616"/>
              <a:ext cx="42" cy="0"/>
            </a:xfrm>
            <a:prstGeom prst="line">
              <a:avLst/>
            </a:prstGeom>
            <a:noFill/>
            <a:ln w="0">
              <a:solidFill>
                <a:srgbClr val="000000"/>
              </a:solidFill>
              <a:round/>
              <a:headEnd/>
              <a:tailEnd/>
            </a:ln>
          </p:spPr>
          <p:txBody>
            <a:bodyPr/>
            <a:lstStyle/>
            <a:p>
              <a:endParaRPr lang="en-CA" dirty="0"/>
            </a:p>
          </p:txBody>
        </p:sp>
        <p:sp>
          <p:nvSpPr>
            <p:cNvPr id="349714" name="Rectangle 530"/>
            <p:cNvSpPr>
              <a:spLocks noChangeArrowheads="1"/>
            </p:cNvSpPr>
            <p:nvPr/>
          </p:nvSpPr>
          <p:spPr bwMode="auto">
            <a:xfrm>
              <a:off x="531" y="3581"/>
              <a:ext cx="100" cy="136"/>
            </a:xfrm>
            <a:prstGeom prst="rect">
              <a:avLst/>
            </a:prstGeom>
            <a:noFill/>
            <a:ln w="9525">
              <a:noFill/>
              <a:miter lim="800000"/>
              <a:headEnd/>
              <a:tailEnd/>
            </a:ln>
          </p:spPr>
          <p:txBody>
            <a:bodyPr wrap="none" lIns="0" tIns="0" rIns="0" bIns="0">
              <a:spAutoFit/>
            </a:bodyPr>
            <a:lstStyle/>
            <a:p>
              <a:r>
                <a:rPr lang="en-US" sz="1400" b="1" dirty="0">
                  <a:solidFill>
                    <a:srgbClr val="000000"/>
                  </a:solidFill>
                  <a:latin typeface="Helvetica" pitchFamily="34" charset="0"/>
                </a:rPr>
                <a:t>-5</a:t>
              </a:r>
              <a:endParaRPr lang="en-US" sz="1400" b="1" dirty="0"/>
            </a:p>
          </p:txBody>
        </p:sp>
        <p:sp>
          <p:nvSpPr>
            <p:cNvPr id="349715" name="Line 531"/>
            <p:cNvSpPr>
              <a:spLocks noChangeShapeType="1"/>
            </p:cNvSpPr>
            <p:nvPr/>
          </p:nvSpPr>
          <p:spPr bwMode="auto">
            <a:xfrm>
              <a:off x="641" y="3254"/>
              <a:ext cx="44" cy="1"/>
            </a:xfrm>
            <a:prstGeom prst="line">
              <a:avLst/>
            </a:prstGeom>
            <a:noFill/>
            <a:ln w="0">
              <a:solidFill>
                <a:srgbClr val="000000"/>
              </a:solidFill>
              <a:round/>
              <a:headEnd/>
              <a:tailEnd/>
            </a:ln>
          </p:spPr>
          <p:txBody>
            <a:bodyPr/>
            <a:lstStyle/>
            <a:p>
              <a:endParaRPr lang="en-CA" dirty="0"/>
            </a:p>
          </p:txBody>
        </p:sp>
        <p:sp>
          <p:nvSpPr>
            <p:cNvPr id="349716" name="Line 532"/>
            <p:cNvSpPr>
              <a:spLocks noChangeShapeType="1"/>
            </p:cNvSpPr>
            <p:nvPr/>
          </p:nvSpPr>
          <p:spPr bwMode="auto">
            <a:xfrm flipH="1">
              <a:off x="4812" y="3254"/>
              <a:ext cx="42" cy="1"/>
            </a:xfrm>
            <a:prstGeom prst="line">
              <a:avLst/>
            </a:prstGeom>
            <a:noFill/>
            <a:ln w="0">
              <a:solidFill>
                <a:srgbClr val="000000"/>
              </a:solidFill>
              <a:round/>
              <a:headEnd/>
              <a:tailEnd/>
            </a:ln>
          </p:spPr>
          <p:txBody>
            <a:bodyPr/>
            <a:lstStyle/>
            <a:p>
              <a:endParaRPr lang="en-CA" dirty="0"/>
            </a:p>
          </p:txBody>
        </p:sp>
        <p:sp>
          <p:nvSpPr>
            <p:cNvPr id="349717" name="Rectangle 533"/>
            <p:cNvSpPr>
              <a:spLocks noChangeArrowheads="1"/>
            </p:cNvSpPr>
            <p:nvPr/>
          </p:nvSpPr>
          <p:spPr bwMode="auto">
            <a:xfrm>
              <a:off x="561" y="3220"/>
              <a:ext cx="63" cy="136"/>
            </a:xfrm>
            <a:prstGeom prst="rect">
              <a:avLst/>
            </a:prstGeom>
            <a:noFill/>
            <a:ln w="9525">
              <a:noFill/>
              <a:miter lim="800000"/>
              <a:headEnd/>
              <a:tailEnd/>
            </a:ln>
          </p:spPr>
          <p:txBody>
            <a:bodyPr wrap="none" lIns="0" tIns="0" rIns="0" bIns="0">
              <a:spAutoFit/>
            </a:bodyPr>
            <a:lstStyle/>
            <a:p>
              <a:r>
                <a:rPr lang="en-US" sz="1400" dirty="0">
                  <a:solidFill>
                    <a:srgbClr val="000000"/>
                  </a:solidFill>
                  <a:latin typeface="Helvetica" pitchFamily="34" charset="0"/>
                </a:rPr>
                <a:t>0</a:t>
              </a:r>
              <a:endParaRPr lang="en-US" sz="1400" dirty="0"/>
            </a:p>
          </p:txBody>
        </p:sp>
        <p:sp>
          <p:nvSpPr>
            <p:cNvPr id="349718" name="Line 534"/>
            <p:cNvSpPr>
              <a:spLocks noChangeShapeType="1"/>
            </p:cNvSpPr>
            <p:nvPr/>
          </p:nvSpPr>
          <p:spPr bwMode="auto">
            <a:xfrm>
              <a:off x="641" y="2889"/>
              <a:ext cx="44" cy="0"/>
            </a:xfrm>
            <a:prstGeom prst="line">
              <a:avLst/>
            </a:prstGeom>
            <a:noFill/>
            <a:ln w="0">
              <a:solidFill>
                <a:srgbClr val="000000"/>
              </a:solidFill>
              <a:round/>
              <a:headEnd/>
              <a:tailEnd/>
            </a:ln>
          </p:spPr>
          <p:txBody>
            <a:bodyPr/>
            <a:lstStyle/>
            <a:p>
              <a:endParaRPr lang="en-CA" dirty="0"/>
            </a:p>
          </p:txBody>
        </p:sp>
        <p:sp>
          <p:nvSpPr>
            <p:cNvPr id="349719" name="Line 535"/>
            <p:cNvSpPr>
              <a:spLocks noChangeShapeType="1"/>
            </p:cNvSpPr>
            <p:nvPr/>
          </p:nvSpPr>
          <p:spPr bwMode="auto">
            <a:xfrm flipH="1">
              <a:off x="4812" y="2889"/>
              <a:ext cx="42" cy="0"/>
            </a:xfrm>
            <a:prstGeom prst="line">
              <a:avLst/>
            </a:prstGeom>
            <a:noFill/>
            <a:ln w="0">
              <a:solidFill>
                <a:srgbClr val="000000"/>
              </a:solidFill>
              <a:round/>
              <a:headEnd/>
              <a:tailEnd/>
            </a:ln>
          </p:spPr>
          <p:txBody>
            <a:bodyPr/>
            <a:lstStyle/>
            <a:p>
              <a:endParaRPr lang="en-CA" dirty="0"/>
            </a:p>
          </p:txBody>
        </p:sp>
        <p:sp>
          <p:nvSpPr>
            <p:cNvPr id="349720" name="Rectangle 536"/>
            <p:cNvSpPr>
              <a:spLocks noChangeArrowheads="1"/>
            </p:cNvSpPr>
            <p:nvPr/>
          </p:nvSpPr>
          <p:spPr bwMode="auto">
            <a:xfrm>
              <a:off x="561" y="2854"/>
              <a:ext cx="63" cy="136"/>
            </a:xfrm>
            <a:prstGeom prst="rect">
              <a:avLst/>
            </a:prstGeom>
            <a:noFill/>
            <a:ln w="9525">
              <a:noFill/>
              <a:miter lim="800000"/>
              <a:headEnd/>
              <a:tailEnd/>
            </a:ln>
          </p:spPr>
          <p:txBody>
            <a:bodyPr wrap="none" lIns="0" tIns="0" rIns="0" bIns="0">
              <a:spAutoFit/>
            </a:bodyPr>
            <a:lstStyle/>
            <a:p>
              <a:r>
                <a:rPr lang="en-US" sz="1400" dirty="0">
                  <a:solidFill>
                    <a:srgbClr val="000000"/>
                  </a:solidFill>
                  <a:latin typeface="Helvetica" pitchFamily="34" charset="0"/>
                </a:rPr>
                <a:t>5</a:t>
              </a:r>
              <a:endParaRPr lang="en-US" sz="1400" dirty="0"/>
            </a:p>
          </p:txBody>
        </p:sp>
        <p:sp>
          <p:nvSpPr>
            <p:cNvPr id="349721" name="Line 537"/>
            <p:cNvSpPr>
              <a:spLocks noChangeShapeType="1"/>
            </p:cNvSpPr>
            <p:nvPr/>
          </p:nvSpPr>
          <p:spPr bwMode="auto">
            <a:xfrm>
              <a:off x="641" y="2889"/>
              <a:ext cx="4213" cy="0"/>
            </a:xfrm>
            <a:prstGeom prst="line">
              <a:avLst/>
            </a:prstGeom>
            <a:noFill/>
            <a:ln w="0">
              <a:solidFill>
                <a:srgbClr val="000000"/>
              </a:solidFill>
              <a:round/>
              <a:headEnd/>
              <a:tailEnd/>
            </a:ln>
          </p:spPr>
          <p:txBody>
            <a:bodyPr/>
            <a:lstStyle/>
            <a:p>
              <a:endParaRPr lang="en-CA" dirty="0"/>
            </a:p>
          </p:txBody>
        </p:sp>
        <p:sp>
          <p:nvSpPr>
            <p:cNvPr id="349722" name="Freeform 538"/>
            <p:cNvSpPr>
              <a:spLocks/>
            </p:cNvSpPr>
            <p:nvPr/>
          </p:nvSpPr>
          <p:spPr bwMode="auto">
            <a:xfrm>
              <a:off x="641" y="2889"/>
              <a:ext cx="4213" cy="727"/>
            </a:xfrm>
            <a:custGeom>
              <a:avLst/>
              <a:gdLst/>
              <a:ahLst/>
              <a:cxnLst>
                <a:cxn ang="0">
                  <a:pos x="0" y="169"/>
                </a:cxn>
                <a:cxn ang="0">
                  <a:pos x="576" y="169"/>
                </a:cxn>
                <a:cxn ang="0">
                  <a:pos x="576" y="0"/>
                </a:cxn>
              </a:cxnLst>
              <a:rect l="0" t="0" r="r" b="b"/>
              <a:pathLst>
                <a:path w="576" h="169">
                  <a:moveTo>
                    <a:pt x="0" y="169"/>
                  </a:moveTo>
                  <a:lnTo>
                    <a:pt x="576" y="169"/>
                  </a:lnTo>
                  <a:lnTo>
                    <a:pt x="576" y="0"/>
                  </a:lnTo>
                </a:path>
              </a:pathLst>
            </a:custGeom>
            <a:noFill/>
            <a:ln w="0">
              <a:solidFill>
                <a:srgbClr val="000000"/>
              </a:solidFill>
              <a:prstDash val="solid"/>
              <a:round/>
              <a:headEnd/>
              <a:tailEnd/>
            </a:ln>
          </p:spPr>
          <p:txBody>
            <a:bodyPr/>
            <a:lstStyle/>
            <a:p>
              <a:endParaRPr lang="en-CA" dirty="0"/>
            </a:p>
          </p:txBody>
        </p:sp>
        <p:sp>
          <p:nvSpPr>
            <p:cNvPr id="349723" name="Line 539"/>
            <p:cNvSpPr>
              <a:spLocks noChangeShapeType="1"/>
            </p:cNvSpPr>
            <p:nvPr/>
          </p:nvSpPr>
          <p:spPr bwMode="auto">
            <a:xfrm flipV="1">
              <a:off x="641" y="2889"/>
              <a:ext cx="0" cy="727"/>
            </a:xfrm>
            <a:prstGeom prst="line">
              <a:avLst/>
            </a:prstGeom>
            <a:noFill/>
            <a:ln w="0">
              <a:solidFill>
                <a:srgbClr val="000000"/>
              </a:solidFill>
              <a:round/>
              <a:headEnd/>
              <a:tailEnd/>
            </a:ln>
          </p:spPr>
          <p:txBody>
            <a:bodyPr/>
            <a:lstStyle/>
            <a:p>
              <a:endParaRPr lang="en-CA" dirty="0"/>
            </a:p>
          </p:txBody>
        </p:sp>
        <p:sp>
          <p:nvSpPr>
            <p:cNvPr id="349724" name="Rectangle 540"/>
            <p:cNvSpPr>
              <a:spLocks noChangeArrowheads="1"/>
            </p:cNvSpPr>
            <p:nvPr/>
          </p:nvSpPr>
          <p:spPr bwMode="auto">
            <a:xfrm rot="16200000">
              <a:off x="5110" y="3066"/>
              <a:ext cx="513" cy="271"/>
            </a:xfrm>
            <a:prstGeom prst="rect">
              <a:avLst/>
            </a:prstGeom>
            <a:noFill/>
            <a:ln w="9525">
              <a:noFill/>
              <a:miter lim="800000"/>
              <a:headEnd/>
              <a:tailEnd/>
            </a:ln>
          </p:spPr>
          <p:txBody>
            <a:bodyPr wrap="none" lIns="0" tIns="0" rIns="0" bIns="0">
              <a:spAutoFit/>
            </a:bodyPr>
            <a:lstStyle/>
            <a:p>
              <a:r>
                <a:rPr lang="en-US" sz="1400" b="1" dirty="0">
                  <a:solidFill>
                    <a:srgbClr val="000000"/>
                  </a:solidFill>
                  <a:latin typeface="Helvetica" pitchFamily="34" charset="0"/>
                </a:rPr>
                <a:t>Actuator</a:t>
              </a:r>
            </a:p>
            <a:p>
              <a:r>
                <a:rPr lang="en-US" sz="1400" b="1" dirty="0">
                  <a:solidFill>
                    <a:srgbClr val="000000"/>
                  </a:solidFill>
                  <a:latin typeface="Helvetica" pitchFamily="34" charset="0"/>
                </a:rPr>
                <a:t>Setpoints</a:t>
              </a:r>
              <a:endParaRPr lang="en-US" b="1" dirty="0"/>
            </a:p>
          </p:txBody>
        </p:sp>
      </p:grpSp>
    </p:spTree>
    <p:extLst>
      <p:ext uri="{BB962C8B-B14F-4D97-AF65-F5344CB8AC3E}">
        <p14:creationId xmlns:p14="http://schemas.microsoft.com/office/powerpoint/2010/main" val="266278953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65" name="Rectangle 17"/>
          <p:cNvSpPr>
            <a:spLocks noGrp="1" noChangeArrowheads="1"/>
          </p:cNvSpPr>
          <p:nvPr>
            <p:ph type="title"/>
          </p:nvPr>
        </p:nvSpPr>
        <p:spPr/>
        <p:txBody>
          <a:bodyPr/>
          <a:lstStyle/>
          <a:p>
            <a:r>
              <a:rPr lang="en-US" dirty="0"/>
              <a:t>TRADITIONAL CD CONTROLS</a:t>
            </a:r>
          </a:p>
        </p:txBody>
      </p:sp>
      <p:grpSp>
        <p:nvGrpSpPr>
          <p:cNvPr id="462854" name="Group 6"/>
          <p:cNvGrpSpPr>
            <a:grpSpLocks/>
          </p:cNvGrpSpPr>
          <p:nvPr/>
        </p:nvGrpSpPr>
        <p:grpSpPr bwMode="auto">
          <a:xfrm>
            <a:off x="1981201" y="1771650"/>
            <a:ext cx="8183563" cy="4076700"/>
            <a:chOff x="264" y="1148"/>
            <a:chExt cx="5155" cy="2568"/>
          </a:xfrm>
        </p:grpSpPr>
        <p:pic>
          <p:nvPicPr>
            <p:cNvPr id="462855" name="Picture 7" descr="CG-221 performance_cd_major sys modules"/>
            <p:cNvPicPr>
              <a:picLocks noChangeAspect="1" noChangeArrowheads="1"/>
            </p:cNvPicPr>
            <p:nvPr/>
          </p:nvPicPr>
          <p:blipFill>
            <a:blip r:embed="rId3" cstate="print"/>
            <a:srcRect/>
            <a:stretch>
              <a:fillRect/>
            </a:stretch>
          </p:blipFill>
          <p:spPr bwMode="auto">
            <a:xfrm>
              <a:off x="264" y="1148"/>
              <a:ext cx="5136" cy="2568"/>
            </a:xfrm>
            <a:prstGeom prst="rect">
              <a:avLst/>
            </a:prstGeom>
            <a:noFill/>
          </p:spPr>
        </p:pic>
        <p:sp>
          <p:nvSpPr>
            <p:cNvPr id="462856" name="Text Box 8"/>
            <p:cNvSpPr txBox="1">
              <a:spLocks noChangeArrowheads="1"/>
            </p:cNvSpPr>
            <p:nvPr/>
          </p:nvSpPr>
          <p:spPr bwMode="auto">
            <a:xfrm>
              <a:off x="2516" y="1646"/>
              <a:ext cx="575" cy="289"/>
            </a:xfrm>
            <a:prstGeom prst="rect">
              <a:avLst/>
            </a:prstGeom>
            <a:noFill/>
            <a:ln w="12699">
              <a:noFill/>
              <a:miter lim="800000"/>
              <a:headEnd type="none" w="sm" len="sm"/>
              <a:tailEnd type="none" w="sm" len="sm"/>
            </a:ln>
            <a:effectLst/>
          </p:spPr>
          <p:txBody>
            <a:bodyPr wrap="none" lIns="90488" tIns="44450" rIns="90488" bIns="44450">
              <a:spAutoFit/>
            </a:bodyPr>
            <a:lstStyle/>
            <a:p>
              <a:pPr algn="ctr"/>
              <a:r>
                <a:rPr lang="en-US" sz="1200" b="1" dirty="0">
                  <a:solidFill>
                    <a:schemeClr val="bg1"/>
                  </a:solidFill>
                  <a:latin typeface="Arial" charset="0"/>
                </a:rPr>
                <a:t>Scenario</a:t>
              </a:r>
            </a:p>
            <a:p>
              <a:pPr algn="ctr"/>
              <a:r>
                <a:rPr lang="en-US" sz="1200" b="1" dirty="0">
                  <a:solidFill>
                    <a:schemeClr val="bg1"/>
                  </a:solidFill>
                  <a:latin typeface="Arial" charset="0"/>
                </a:rPr>
                <a:t>Switching</a:t>
              </a:r>
            </a:p>
          </p:txBody>
        </p:sp>
        <p:sp>
          <p:nvSpPr>
            <p:cNvPr id="462857" name="Text Box 9"/>
            <p:cNvSpPr txBox="1">
              <a:spLocks noChangeArrowheads="1"/>
            </p:cNvSpPr>
            <p:nvPr/>
          </p:nvSpPr>
          <p:spPr bwMode="auto">
            <a:xfrm>
              <a:off x="2524" y="2326"/>
              <a:ext cx="632" cy="289"/>
            </a:xfrm>
            <a:prstGeom prst="rect">
              <a:avLst/>
            </a:prstGeom>
            <a:noFill/>
            <a:ln w="12699">
              <a:noFill/>
              <a:miter lim="800000"/>
              <a:headEnd type="none" w="sm" len="sm"/>
              <a:tailEnd type="none" w="sm" len="sm"/>
            </a:ln>
            <a:effectLst/>
          </p:spPr>
          <p:txBody>
            <a:bodyPr wrap="none" lIns="90488" tIns="44450" rIns="90488" bIns="44450">
              <a:spAutoFit/>
            </a:bodyPr>
            <a:lstStyle/>
            <a:p>
              <a:pPr algn="ctr"/>
              <a:r>
                <a:rPr lang="en-US" sz="1200" b="1" dirty="0">
                  <a:solidFill>
                    <a:schemeClr val="bg1"/>
                  </a:solidFill>
                  <a:latin typeface="Arial" charset="0"/>
                </a:rPr>
                <a:t>CD</a:t>
              </a:r>
            </a:p>
            <a:p>
              <a:pPr algn="ctr"/>
              <a:r>
                <a:rPr lang="en-US" sz="1200" b="1" dirty="0">
                  <a:solidFill>
                    <a:schemeClr val="bg1"/>
                  </a:solidFill>
                  <a:latin typeface="Arial" charset="0"/>
                </a:rPr>
                <a:t>Controllers</a:t>
              </a:r>
            </a:p>
          </p:txBody>
        </p:sp>
        <p:sp>
          <p:nvSpPr>
            <p:cNvPr id="462858" name="Text Box 10"/>
            <p:cNvSpPr txBox="1">
              <a:spLocks noChangeArrowheads="1"/>
            </p:cNvSpPr>
            <p:nvPr/>
          </p:nvSpPr>
          <p:spPr bwMode="auto">
            <a:xfrm>
              <a:off x="1347" y="2334"/>
              <a:ext cx="738" cy="289"/>
            </a:xfrm>
            <a:prstGeom prst="rect">
              <a:avLst/>
            </a:prstGeom>
            <a:noFill/>
            <a:ln w="12699">
              <a:noFill/>
              <a:miter lim="800000"/>
              <a:headEnd type="none" w="sm" len="sm"/>
              <a:tailEnd type="none" w="sm" len="sm"/>
            </a:ln>
            <a:effectLst/>
          </p:spPr>
          <p:txBody>
            <a:bodyPr wrap="none" lIns="90488" tIns="44450" rIns="90488" bIns="44450">
              <a:spAutoFit/>
            </a:bodyPr>
            <a:lstStyle/>
            <a:p>
              <a:pPr algn="ctr"/>
              <a:r>
                <a:rPr lang="en-US" sz="1200" b="1" dirty="0">
                  <a:solidFill>
                    <a:schemeClr val="bg1"/>
                  </a:solidFill>
                  <a:latin typeface="Arial" charset="0"/>
                </a:rPr>
                <a:t>Measurement</a:t>
              </a:r>
            </a:p>
            <a:p>
              <a:pPr algn="ctr"/>
              <a:r>
                <a:rPr lang="en-US" sz="1200" b="1" dirty="0">
                  <a:solidFill>
                    <a:schemeClr val="bg1"/>
                  </a:solidFill>
                  <a:latin typeface="Arial" charset="0"/>
                </a:rPr>
                <a:t>Processing</a:t>
              </a:r>
            </a:p>
          </p:txBody>
        </p:sp>
        <p:sp>
          <p:nvSpPr>
            <p:cNvPr id="462859" name="Text Box 11"/>
            <p:cNvSpPr txBox="1">
              <a:spLocks noChangeArrowheads="1"/>
            </p:cNvSpPr>
            <p:nvPr/>
          </p:nvSpPr>
          <p:spPr bwMode="auto">
            <a:xfrm>
              <a:off x="311" y="2326"/>
              <a:ext cx="738" cy="289"/>
            </a:xfrm>
            <a:prstGeom prst="rect">
              <a:avLst/>
            </a:prstGeom>
            <a:noFill/>
            <a:ln w="12699">
              <a:noFill/>
              <a:miter lim="800000"/>
              <a:headEnd type="none" w="sm" len="sm"/>
              <a:tailEnd type="none" w="sm" len="sm"/>
            </a:ln>
            <a:effectLst/>
          </p:spPr>
          <p:txBody>
            <a:bodyPr wrap="none" lIns="90488" tIns="44450" rIns="90488" bIns="44450">
              <a:spAutoFit/>
            </a:bodyPr>
            <a:lstStyle/>
            <a:p>
              <a:pPr algn="ctr"/>
              <a:r>
                <a:rPr lang="en-US" sz="1200" b="1" dirty="0">
                  <a:solidFill>
                    <a:schemeClr val="bg1"/>
                  </a:solidFill>
                  <a:latin typeface="Arial" charset="0"/>
                </a:rPr>
                <a:t>Scanner</a:t>
              </a:r>
            </a:p>
            <a:p>
              <a:pPr algn="ctr"/>
              <a:r>
                <a:rPr lang="en-US" sz="1200" b="1" dirty="0">
                  <a:solidFill>
                    <a:schemeClr val="bg1"/>
                  </a:solidFill>
                  <a:latin typeface="Arial" charset="0"/>
                </a:rPr>
                <a:t>Measurement</a:t>
              </a:r>
            </a:p>
          </p:txBody>
        </p:sp>
        <p:sp>
          <p:nvSpPr>
            <p:cNvPr id="462860" name="Text Box 12"/>
            <p:cNvSpPr txBox="1">
              <a:spLocks noChangeArrowheads="1"/>
            </p:cNvSpPr>
            <p:nvPr/>
          </p:nvSpPr>
          <p:spPr bwMode="auto">
            <a:xfrm>
              <a:off x="3539" y="2326"/>
              <a:ext cx="707" cy="289"/>
            </a:xfrm>
            <a:prstGeom prst="rect">
              <a:avLst/>
            </a:prstGeom>
            <a:noFill/>
            <a:ln w="12699">
              <a:noFill/>
              <a:miter lim="800000"/>
              <a:headEnd type="none" w="sm" len="sm"/>
              <a:tailEnd type="none" w="sm" len="sm"/>
            </a:ln>
            <a:effectLst/>
          </p:spPr>
          <p:txBody>
            <a:bodyPr wrap="none" lIns="90488" tIns="44450" rIns="90488" bIns="44450">
              <a:spAutoFit/>
            </a:bodyPr>
            <a:lstStyle/>
            <a:p>
              <a:pPr algn="ctr"/>
              <a:r>
                <a:rPr lang="en-US" sz="1200" b="1" dirty="0">
                  <a:solidFill>
                    <a:schemeClr val="bg1"/>
                  </a:solidFill>
                  <a:latin typeface="Arial" charset="0"/>
                </a:rPr>
                <a:t>Actuator</a:t>
              </a:r>
            </a:p>
            <a:p>
              <a:pPr algn="ctr"/>
              <a:r>
                <a:rPr lang="en-US" sz="1200" b="1" dirty="0">
                  <a:solidFill>
                    <a:schemeClr val="bg1"/>
                  </a:solidFill>
                  <a:latin typeface="Arial" charset="0"/>
                </a:rPr>
                <a:t>Management</a:t>
              </a:r>
            </a:p>
          </p:txBody>
        </p:sp>
        <p:sp>
          <p:nvSpPr>
            <p:cNvPr id="462861" name="Text Box 13"/>
            <p:cNvSpPr txBox="1">
              <a:spLocks noChangeArrowheads="1"/>
            </p:cNvSpPr>
            <p:nvPr/>
          </p:nvSpPr>
          <p:spPr bwMode="auto">
            <a:xfrm>
              <a:off x="4611" y="2318"/>
              <a:ext cx="745" cy="289"/>
            </a:xfrm>
            <a:prstGeom prst="rect">
              <a:avLst/>
            </a:prstGeom>
            <a:noFill/>
            <a:ln w="12699">
              <a:noFill/>
              <a:miter lim="800000"/>
              <a:headEnd type="none" w="sm" len="sm"/>
              <a:tailEnd type="none" w="sm" len="sm"/>
            </a:ln>
            <a:effectLst/>
          </p:spPr>
          <p:txBody>
            <a:bodyPr wrap="none" lIns="90488" tIns="44450" rIns="90488" bIns="44450">
              <a:spAutoFit/>
            </a:bodyPr>
            <a:lstStyle/>
            <a:p>
              <a:pPr algn="ctr"/>
              <a:r>
                <a:rPr lang="en-US" sz="1200" b="1" dirty="0">
                  <a:solidFill>
                    <a:schemeClr val="bg1"/>
                  </a:solidFill>
                  <a:latin typeface="Arial" charset="0"/>
                </a:rPr>
                <a:t>CD Actuator</a:t>
              </a:r>
            </a:p>
            <a:p>
              <a:pPr algn="ctr"/>
              <a:r>
                <a:rPr lang="en-US" sz="1200" b="1" dirty="0">
                  <a:solidFill>
                    <a:schemeClr val="bg1"/>
                  </a:solidFill>
                  <a:latin typeface="Arial" charset="0"/>
                </a:rPr>
                <a:t>Link Interface</a:t>
              </a:r>
            </a:p>
          </p:txBody>
        </p:sp>
        <p:sp>
          <p:nvSpPr>
            <p:cNvPr id="462862" name="Text Box 14"/>
            <p:cNvSpPr txBox="1">
              <a:spLocks noChangeArrowheads="1"/>
            </p:cNvSpPr>
            <p:nvPr/>
          </p:nvSpPr>
          <p:spPr bwMode="auto">
            <a:xfrm>
              <a:off x="2465" y="3278"/>
              <a:ext cx="692" cy="173"/>
            </a:xfrm>
            <a:prstGeom prst="rect">
              <a:avLst/>
            </a:prstGeom>
            <a:noFill/>
            <a:ln w="12699">
              <a:noFill/>
              <a:miter lim="800000"/>
              <a:headEnd type="none" w="sm" len="sm"/>
              <a:tailEnd type="none" w="sm" len="sm"/>
            </a:ln>
            <a:effectLst/>
          </p:spPr>
          <p:txBody>
            <a:bodyPr wrap="none" lIns="90488" tIns="44450" rIns="90488" bIns="44450">
              <a:spAutoFit/>
            </a:bodyPr>
            <a:lstStyle/>
            <a:p>
              <a:pPr algn="ctr"/>
              <a:r>
                <a:rPr lang="en-US" sz="1200" b="1" dirty="0">
                  <a:latin typeface="Arial" charset="0"/>
                </a:rPr>
                <a:t>ALIGNMENT</a:t>
              </a:r>
            </a:p>
          </p:txBody>
        </p:sp>
        <p:sp>
          <p:nvSpPr>
            <p:cNvPr id="462863" name="Text Box 15"/>
            <p:cNvSpPr txBox="1">
              <a:spLocks noChangeArrowheads="1"/>
            </p:cNvSpPr>
            <p:nvPr/>
          </p:nvSpPr>
          <p:spPr bwMode="auto">
            <a:xfrm>
              <a:off x="3422" y="3358"/>
              <a:ext cx="771" cy="173"/>
            </a:xfrm>
            <a:prstGeom prst="rect">
              <a:avLst/>
            </a:prstGeom>
            <a:noFill/>
            <a:ln w="12699">
              <a:noFill/>
              <a:miter lim="800000"/>
              <a:headEnd type="none" w="sm" len="sm"/>
              <a:tailEnd type="none" w="sm" len="sm"/>
            </a:ln>
            <a:effectLst/>
          </p:spPr>
          <p:txBody>
            <a:bodyPr wrap="none" lIns="90488" tIns="44450" rIns="90488" bIns="44450">
              <a:spAutoFit/>
            </a:bodyPr>
            <a:lstStyle/>
            <a:p>
              <a:pPr algn="ctr"/>
              <a:r>
                <a:rPr lang="en-US" sz="1200" b="1" dirty="0">
                  <a:latin typeface="Arial" charset="0"/>
                </a:rPr>
                <a:t>HiRes Profiles</a:t>
              </a:r>
            </a:p>
          </p:txBody>
        </p:sp>
        <p:sp>
          <p:nvSpPr>
            <p:cNvPr id="462864" name="Text Box 16"/>
            <p:cNvSpPr txBox="1">
              <a:spLocks noChangeArrowheads="1"/>
            </p:cNvSpPr>
            <p:nvPr/>
          </p:nvSpPr>
          <p:spPr bwMode="auto">
            <a:xfrm>
              <a:off x="4550" y="3358"/>
              <a:ext cx="869" cy="173"/>
            </a:xfrm>
            <a:prstGeom prst="rect">
              <a:avLst/>
            </a:prstGeom>
            <a:noFill/>
            <a:ln w="12699">
              <a:noFill/>
              <a:miter lim="800000"/>
              <a:headEnd type="none" w="sm" len="sm"/>
              <a:tailEnd type="none" w="sm" len="sm"/>
            </a:ln>
            <a:effectLst/>
          </p:spPr>
          <p:txBody>
            <a:bodyPr wrap="none" lIns="90488" tIns="44450" rIns="90488" bIns="44450">
              <a:spAutoFit/>
            </a:bodyPr>
            <a:lstStyle/>
            <a:p>
              <a:pPr algn="ctr"/>
              <a:r>
                <a:rPr lang="en-US" sz="1200" b="1" dirty="0">
                  <a:latin typeface="Arial" charset="0"/>
                </a:rPr>
                <a:t>LowRes Profiles</a:t>
              </a:r>
            </a:p>
          </p:txBody>
        </p:sp>
      </p:grpSp>
    </p:spTree>
    <p:extLst>
      <p:ext uri="{BB962C8B-B14F-4D97-AF65-F5344CB8AC3E}">
        <p14:creationId xmlns:p14="http://schemas.microsoft.com/office/powerpoint/2010/main" val="307742337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68" name="Rectangle 16"/>
          <p:cNvSpPr>
            <a:spLocks noGrp="1" noChangeArrowheads="1"/>
          </p:cNvSpPr>
          <p:nvPr>
            <p:ph type="title"/>
          </p:nvPr>
        </p:nvSpPr>
        <p:spPr/>
        <p:txBody>
          <a:bodyPr/>
          <a:lstStyle/>
          <a:p>
            <a:r>
              <a:rPr lang="en-US" dirty="0"/>
              <a:t>Performance CDMultivariable</a:t>
            </a:r>
          </a:p>
        </p:txBody>
      </p:sp>
      <p:grpSp>
        <p:nvGrpSpPr>
          <p:cNvPr id="458758" name="Group 6"/>
          <p:cNvGrpSpPr>
            <a:grpSpLocks/>
          </p:cNvGrpSpPr>
          <p:nvPr/>
        </p:nvGrpSpPr>
        <p:grpSpPr bwMode="auto">
          <a:xfrm>
            <a:off x="1828800" y="2509839"/>
            <a:ext cx="8483600" cy="3449637"/>
            <a:chOff x="180" y="1229"/>
            <a:chExt cx="5344" cy="2173"/>
          </a:xfrm>
        </p:grpSpPr>
        <p:pic>
          <p:nvPicPr>
            <p:cNvPr id="458759" name="Picture 7" descr="CG-221 performance_cd_multivariable"/>
            <p:cNvPicPr>
              <a:picLocks noChangeAspect="1" noChangeArrowheads="1"/>
            </p:cNvPicPr>
            <p:nvPr/>
          </p:nvPicPr>
          <p:blipFill>
            <a:blip r:embed="rId3" cstate="print"/>
            <a:srcRect/>
            <a:stretch>
              <a:fillRect/>
            </a:stretch>
          </p:blipFill>
          <p:spPr bwMode="auto">
            <a:xfrm>
              <a:off x="180" y="1229"/>
              <a:ext cx="5344" cy="2173"/>
            </a:xfrm>
            <a:prstGeom prst="rect">
              <a:avLst/>
            </a:prstGeom>
            <a:noFill/>
          </p:spPr>
        </p:pic>
        <p:sp>
          <p:nvSpPr>
            <p:cNvPr id="458760" name="Text Box 8"/>
            <p:cNvSpPr txBox="1">
              <a:spLocks noChangeArrowheads="1"/>
            </p:cNvSpPr>
            <p:nvPr/>
          </p:nvSpPr>
          <p:spPr bwMode="auto">
            <a:xfrm>
              <a:off x="2554" y="3076"/>
              <a:ext cx="563" cy="173"/>
            </a:xfrm>
            <a:prstGeom prst="rect">
              <a:avLst/>
            </a:prstGeom>
            <a:noFill/>
            <a:ln w="12699">
              <a:noFill/>
              <a:miter lim="800000"/>
              <a:headEnd type="none" w="sm" len="sm"/>
              <a:tailEnd type="none" w="sm" len="sm"/>
            </a:ln>
            <a:effectLst/>
          </p:spPr>
          <p:txBody>
            <a:bodyPr wrap="none" lIns="90488" tIns="44450" rIns="90488" bIns="44450">
              <a:spAutoFit/>
            </a:bodyPr>
            <a:lstStyle/>
            <a:p>
              <a:pPr algn="ctr"/>
              <a:r>
                <a:rPr lang="en-US" sz="1200" b="1" dirty="0">
                  <a:latin typeface="Arial" charset="0"/>
                </a:rPr>
                <a:t>IntelliMap</a:t>
              </a:r>
            </a:p>
          </p:txBody>
        </p:sp>
        <p:sp>
          <p:nvSpPr>
            <p:cNvPr id="458761" name="Text Box 9"/>
            <p:cNvSpPr txBox="1">
              <a:spLocks noChangeArrowheads="1"/>
            </p:cNvSpPr>
            <p:nvPr/>
          </p:nvSpPr>
          <p:spPr bwMode="auto">
            <a:xfrm>
              <a:off x="191" y="1714"/>
              <a:ext cx="738" cy="289"/>
            </a:xfrm>
            <a:prstGeom prst="rect">
              <a:avLst/>
            </a:prstGeom>
            <a:noFill/>
            <a:ln w="12699">
              <a:noFill/>
              <a:miter lim="800000"/>
              <a:headEnd type="none" w="sm" len="sm"/>
              <a:tailEnd type="none" w="sm" len="sm"/>
            </a:ln>
            <a:effectLst/>
          </p:spPr>
          <p:txBody>
            <a:bodyPr wrap="none" lIns="90488" tIns="44450" rIns="90488" bIns="44450">
              <a:spAutoFit/>
            </a:bodyPr>
            <a:lstStyle/>
            <a:p>
              <a:pPr algn="ctr"/>
              <a:r>
                <a:rPr lang="en-US" sz="1200" b="1" dirty="0">
                  <a:solidFill>
                    <a:schemeClr val="bg1"/>
                  </a:solidFill>
                  <a:latin typeface="Arial" charset="0"/>
                </a:rPr>
                <a:t>Measurement</a:t>
              </a:r>
            </a:p>
            <a:p>
              <a:pPr algn="ctr"/>
              <a:r>
                <a:rPr lang="en-US" sz="1200" b="1" dirty="0">
                  <a:solidFill>
                    <a:schemeClr val="bg1"/>
                  </a:solidFill>
                  <a:latin typeface="Arial" charset="0"/>
                </a:rPr>
                <a:t>Processing</a:t>
              </a:r>
            </a:p>
          </p:txBody>
        </p:sp>
        <p:sp>
          <p:nvSpPr>
            <p:cNvPr id="458762" name="Text Box 10"/>
            <p:cNvSpPr txBox="1">
              <a:spLocks noChangeArrowheads="1"/>
            </p:cNvSpPr>
            <p:nvPr/>
          </p:nvSpPr>
          <p:spPr bwMode="auto">
            <a:xfrm>
              <a:off x="1870" y="1716"/>
              <a:ext cx="643" cy="289"/>
            </a:xfrm>
            <a:prstGeom prst="rect">
              <a:avLst/>
            </a:prstGeom>
            <a:noFill/>
            <a:ln w="12699">
              <a:noFill/>
              <a:miter lim="800000"/>
              <a:headEnd type="none" w="sm" len="sm"/>
              <a:tailEnd type="none" w="sm" len="sm"/>
            </a:ln>
            <a:effectLst/>
          </p:spPr>
          <p:txBody>
            <a:bodyPr wrap="none" lIns="90488" tIns="44450" rIns="90488" bIns="44450">
              <a:spAutoFit/>
            </a:bodyPr>
            <a:lstStyle/>
            <a:p>
              <a:pPr algn="ctr"/>
              <a:r>
                <a:rPr lang="en-US" sz="1200" b="1" dirty="0">
                  <a:solidFill>
                    <a:schemeClr val="bg1"/>
                  </a:solidFill>
                  <a:latin typeface="Arial" charset="0"/>
                </a:rPr>
                <a:t>Process</a:t>
              </a:r>
            </a:p>
            <a:p>
              <a:pPr algn="ctr"/>
              <a:r>
                <a:rPr lang="en-US" sz="1200" b="1" dirty="0">
                  <a:solidFill>
                    <a:schemeClr val="bg1"/>
                  </a:solidFill>
                  <a:latin typeface="Arial" charset="0"/>
                </a:rPr>
                <a:t>Predictions</a:t>
              </a:r>
            </a:p>
          </p:txBody>
        </p:sp>
        <p:sp>
          <p:nvSpPr>
            <p:cNvPr id="458763" name="Text Box 11"/>
            <p:cNvSpPr txBox="1">
              <a:spLocks noChangeArrowheads="1"/>
            </p:cNvSpPr>
            <p:nvPr/>
          </p:nvSpPr>
          <p:spPr bwMode="auto">
            <a:xfrm>
              <a:off x="3045" y="1716"/>
              <a:ext cx="870" cy="289"/>
            </a:xfrm>
            <a:prstGeom prst="rect">
              <a:avLst/>
            </a:prstGeom>
            <a:noFill/>
            <a:ln w="12699">
              <a:noFill/>
              <a:miter lim="800000"/>
              <a:headEnd type="none" w="sm" len="sm"/>
              <a:tailEnd type="none" w="sm" len="sm"/>
            </a:ln>
            <a:effectLst/>
          </p:spPr>
          <p:txBody>
            <a:bodyPr wrap="none" lIns="90488" tIns="44450" rIns="90488" bIns="44450">
              <a:spAutoFit/>
            </a:bodyPr>
            <a:lstStyle/>
            <a:p>
              <a:pPr algn="ctr"/>
              <a:r>
                <a:rPr lang="en-US" sz="1200" b="1" dirty="0">
                  <a:solidFill>
                    <a:schemeClr val="bg1"/>
                  </a:solidFill>
                  <a:latin typeface="Arial" charset="0"/>
                </a:rPr>
                <a:t>Multivariable</a:t>
              </a:r>
            </a:p>
            <a:p>
              <a:pPr algn="ctr"/>
              <a:r>
                <a:rPr lang="en-US" sz="1200" b="1" dirty="0">
                  <a:solidFill>
                    <a:schemeClr val="bg1"/>
                  </a:solidFill>
                  <a:latin typeface="Arial" charset="0"/>
                </a:rPr>
                <a:t>CD Optimization</a:t>
              </a:r>
            </a:p>
          </p:txBody>
        </p:sp>
        <p:sp>
          <p:nvSpPr>
            <p:cNvPr id="458764" name="Text Box 12"/>
            <p:cNvSpPr txBox="1">
              <a:spLocks noChangeArrowheads="1"/>
            </p:cNvSpPr>
            <p:nvPr/>
          </p:nvSpPr>
          <p:spPr bwMode="auto">
            <a:xfrm>
              <a:off x="1578" y="3212"/>
              <a:ext cx="799" cy="173"/>
            </a:xfrm>
            <a:prstGeom prst="rect">
              <a:avLst/>
            </a:prstGeom>
            <a:noFill/>
            <a:ln w="12699">
              <a:noFill/>
              <a:miter lim="800000"/>
              <a:headEnd type="none" w="sm" len="sm"/>
              <a:tailEnd type="none" w="sm" len="sm"/>
            </a:ln>
            <a:effectLst/>
          </p:spPr>
          <p:txBody>
            <a:bodyPr wrap="none" lIns="90488" tIns="44450" rIns="90488" bIns="44450">
              <a:spAutoFit/>
            </a:bodyPr>
            <a:lstStyle/>
            <a:p>
              <a:pPr algn="ctr"/>
              <a:r>
                <a:rPr lang="en-US" sz="1200" b="1" dirty="0">
                  <a:latin typeface="Arial" charset="0"/>
                </a:rPr>
                <a:t>Process Model</a:t>
              </a:r>
            </a:p>
          </p:txBody>
        </p:sp>
        <p:sp>
          <p:nvSpPr>
            <p:cNvPr id="458765" name="Text Box 13"/>
            <p:cNvSpPr txBox="1">
              <a:spLocks noChangeArrowheads="1"/>
            </p:cNvSpPr>
            <p:nvPr/>
          </p:nvSpPr>
          <p:spPr bwMode="auto">
            <a:xfrm>
              <a:off x="3190" y="3206"/>
              <a:ext cx="985" cy="173"/>
            </a:xfrm>
            <a:prstGeom prst="rect">
              <a:avLst/>
            </a:prstGeom>
            <a:noFill/>
            <a:ln w="12699">
              <a:noFill/>
              <a:miter lim="800000"/>
              <a:headEnd type="none" w="sm" len="sm"/>
              <a:tailEnd type="none" w="sm" len="sm"/>
            </a:ln>
            <a:effectLst/>
          </p:spPr>
          <p:txBody>
            <a:bodyPr wrap="none" lIns="90488" tIns="44450" rIns="90488" bIns="44450">
              <a:spAutoFit/>
            </a:bodyPr>
            <a:lstStyle/>
            <a:p>
              <a:pPr algn="ctr"/>
              <a:r>
                <a:rPr lang="en-US" sz="1200" b="1" dirty="0">
                  <a:latin typeface="Arial" charset="0"/>
                </a:rPr>
                <a:t>Tuning Parameters</a:t>
              </a:r>
            </a:p>
          </p:txBody>
        </p:sp>
        <p:sp>
          <p:nvSpPr>
            <p:cNvPr id="458766" name="Text Box 14"/>
            <p:cNvSpPr txBox="1">
              <a:spLocks noChangeArrowheads="1"/>
            </p:cNvSpPr>
            <p:nvPr/>
          </p:nvSpPr>
          <p:spPr bwMode="auto">
            <a:xfrm>
              <a:off x="4806" y="1702"/>
              <a:ext cx="707" cy="289"/>
            </a:xfrm>
            <a:prstGeom prst="rect">
              <a:avLst/>
            </a:prstGeom>
            <a:noFill/>
            <a:ln w="12699">
              <a:noFill/>
              <a:miter lim="800000"/>
              <a:headEnd type="none" w="sm" len="sm"/>
              <a:tailEnd type="none" w="sm" len="sm"/>
            </a:ln>
            <a:effectLst/>
          </p:spPr>
          <p:txBody>
            <a:bodyPr wrap="none" lIns="90488" tIns="44450" rIns="90488" bIns="44450">
              <a:spAutoFit/>
            </a:bodyPr>
            <a:lstStyle/>
            <a:p>
              <a:pPr algn="ctr"/>
              <a:r>
                <a:rPr lang="en-US" sz="1200" b="1" dirty="0">
                  <a:solidFill>
                    <a:schemeClr val="bg1"/>
                  </a:solidFill>
                  <a:latin typeface="Arial" charset="0"/>
                </a:rPr>
                <a:t>Actuator</a:t>
              </a:r>
            </a:p>
            <a:p>
              <a:pPr algn="ctr"/>
              <a:r>
                <a:rPr lang="en-US" sz="1200" b="1" dirty="0">
                  <a:solidFill>
                    <a:schemeClr val="bg1"/>
                  </a:solidFill>
                  <a:latin typeface="Arial" charset="0"/>
                </a:rPr>
                <a:t>Management</a:t>
              </a:r>
            </a:p>
          </p:txBody>
        </p:sp>
        <p:sp>
          <p:nvSpPr>
            <p:cNvPr id="458767" name="Rectangle 15"/>
            <p:cNvSpPr>
              <a:spLocks noChangeArrowheads="1"/>
            </p:cNvSpPr>
            <p:nvPr/>
          </p:nvSpPr>
          <p:spPr bwMode="auto">
            <a:xfrm>
              <a:off x="1500" y="1422"/>
              <a:ext cx="2556" cy="1086"/>
            </a:xfrm>
            <a:prstGeom prst="rect">
              <a:avLst/>
            </a:prstGeom>
            <a:noFill/>
            <a:ln w="12699">
              <a:noFill/>
              <a:miter lim="800000"/>
              <a:headEnd type="none" w="sm" len="sm"/>
              <a:tailEnd type="none" w="sm" len="sm"/>
            </a:ln>
            <a:effectLst/>
          </p:spPr>
          <p:txBody>
            <a:bodyPr wrap="none" lIns="90488" tIns="44450" rIns="90488" bIns="44450" anchor="ctr"/>
            <a:lstStyle/>
            <a:p>
              <a:endParaRPr lang="en-CA" dirty="0"/>
            </a:p>
          </p:txBody>
        </p:sp>
      </p:grpSp>
    </p:spTree>
    <p:extLst>
      <p:ext uri="{BB962C8B-B14F-4D97-AF65-F5344CB8AC3E}">
        <p14:creationId xmlns:p14="http://schemas.microsoft.com/office/powerpoint/2010/main" val="232252164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43" name="Rectangle 23"/>
          <p:cNvSpPr>
            <a:spLocks noGrp="1" noChangeArrowheads="1"/>
          </p:cNvSpPr>
          <p:nvPr>
            <p:ph type="title"/>
          </p:nvPr>
        </p:nvSpPr>
        <p:spPr/>
        <p:txBody>
          <a:bodyPr/>
          <a:lstStyle/>
          <a:p>
            <a:r>
              <a:rPr lang="en-US" dirty="0"/>
              <a:t>Process Predictions</a:t>
            </a:r>
          </a:p>
        </p:txBody>
      </p:sp>
      <p:sp>
        <p:nvSpPr>
          <p:cNvPr id="465926" name="Rectangle 6"/>
          <p:cNvSpPr>
            <a:spLocks noChangeArrowheads="1"/>
          </p:cNvSpPr>
          <p:nvPr/>
        </p:nvSpPr>
        <p:spPr bwMode="auto">
          <a:xfrm>
            <a:off x="1763713" y="1752601"/>
            <a:ext cx="8716962" cy="4246563"/>
          </a:xfrm>
          <a:prstGeom prst="rect">
            <a:avLst/>
          </a:prstGeom>
          <a:noFill/>
          <a:ln w="12699">
            <a:noFill/>
            <a:miter lim="800000"/>
            <a:headEnd/>
            <a:tailEnd/>
          </a:ln>
          <a:effectLst/>
        </p:spPr>
        <p:txBody>
          <a:bodyPr lIns="90488" tIns="44450" rIns="90488" bIns="44450"/>
          <a:lstStyle/>
          <a:p>
            <a:pPr marL="227013" indent="-227013">
              <a:spcBef>
                <a:spcPct val="20000"/>
              </a:spcBef>
              <a:buClr>
                <a:srgbClr val="0053A1"/>
              </a:buClr>
              <a:buFontTx/>
              <a:buChar char="•"/>
            </a:pPr>
            <a:r>
              <a:rPr lang="en-US" sz="2000" dirty="0">
                <a:latin typeface="Arial" charset="0"/>
              </a:rPr>
              <a:t>Performance CDMultivariable calculates optimal setpoints for every scan to minimize </a:t>
            </a:r>
            <a:r>
              <a:rPr lang="en-US" sz="2000" dirty="0">
                <a:solidFill>
                  <a:srgbClr val="D81E04"/>
                </a:solidFill>
                <a:latin typeface="Arial" charset="0"/>
              </a:rPr>
              <a:t>future predicted</a:t>
            </a:r>
            <a:r>
              <a:rPr lang="en-US" sz="2000" dirty="0">
                <a:latin typeface="Arial" charset="0"/>
              </a:rPr>
              <a:t> profile variation</a:t>
            </a:r>
          </a:p>
        </p:txBody>
      </p:sp>
      <p:sp>
        <p:nvSpPr>
          <p:cNvPr id="465927" name="Text Box 7"/>
          <p:cNvSpPr txBox="1">
            <a:spLocks noChangeArrowheads="1"/>
          </p:cNvSpPr>
          <p:nvPr/>
        </p:nvSpPr>
        <p:spPr bwMode="auto">
          <a:xfrm>
            <a:off x="7091364" y="5707063"/>
            <a:ext cx="2047875" cy="274434"/>
          </a:xfrm>
          <a:prstGeom prst="rect">
            <a:avLst/>
          </a:prstGeom>
          <a:noFill/>
          <a:ln w="12699">
            <a:noFill/>
            <a:miter lim="800000"/>
            <a:headEnd type="none" w="sm" len="sm"/>
            <a:tailEnd type="none" w="sm" len="sm"/>
          </a:ln>
          <a:effectLst/>
        </p:spPr>
        <p:txBody>
          <a:bodyPr lIns="90488" tIns="44450" rIns="90488" bIns="44450">
            <a:spAutoFit/>
          </a:bodyPr>
          <a:lstStyle/>
          <a:p>
            <a:r>
              <a:rPr lang="en-US" sz="1200" b="1" dirty="0">
                <a:latin typeface="Arial" charset="0"/>
              </a:rPr>
              <a:t>Predicted Measurement</a:t>
            </a:r>
          </a:p>
        </p:txBody>
      </p:sp>
      <p:sp>
        <p:nvSpPr>
          <p:cNvPr id="465928" name="Text Box 8"/>
          <p:cNvSpPr txBox="1">
            <a:spLocks noChangeArrowheads="1"/>
          </p:cNvSpPr>
          <p:nvPr/>
        </p:nvSpPr>
        <p:spPr bwMode="auto">
          <a:xfrm>
            <a:off x="7104064" y="6062663"/>
            <a:ext cx="2047875" cy="274434"/>
          </a:xfrm>
          <a:prstGeom prst="rect">
            <a:avLst/>
          </a:prstGeom>
          <a:noFill/>
          <a:ln w="12699">
            <a:noFill/>
            <a:miter lim="800000"/>
            <a:headEnd type="none" w="sm" len="sm"/>
            <a:tailEnd type="none" w="sm" len="sm"/>
          </a:ln>
          <a:effectLst/>
        </p:spPr>
        <p:txBody>
          <a:bodyPr lIns="90488" tIns="44450" rIns="90488" bIns="44450">
            <a:spAutoFit/>
          </a:bodyPr>
          <a:lstStyle/>
          <a:p>
            <a:r>
              <a:rPr lang="en-US" sz="1200" b="1" dirty="0">
                <a:latin typeface="Arial" charset="0"/>
              </a:rPr>
              <a:t>Future Target Profiles</a:t>
            </a:r>
          </a:p>
        </p:txBody>
      </p:sp>
      <p:sp>
        <p:nvSpPr>
          <p:cNvPr id="465929" name="Line 9"/>
          <p:cNvSpPr>
            <a:spLocks noChangeShapeType="1"/>
          </p:cNvSpPr>
          <p:nvPr/>
        </p:nvSpPr>
        <p:spPr bwMode="auto">
          <a:xfrm>
            <a:off x="6261100" y="5862638"/>
            <a:ext cx="825500" cy="0"/>
          </a:xfrm>
          <a:prstGeom prst="line">
            <a:avLst/>
          </a:prstGeom>
          <a:noFill/>
          <a:ln w="20320">
            <a:solidFill>
              <a:srgbClr val="D81E04"/>
            </a:solidFill>
            <a:round/>
            <a:headEnd type="none" w="sm" len="sm"/>
            <a:tailEnd type="none" w="sm" len="sm"/>
          </a:ln>
          <a:effectLst/>
        </p:spPr>
        <p:txBody>
          <a:bodyPr wrap="none" lIns="90488" tIns="44450" rIns="90488" bIns="44450"/>
          <a:lstStyle/>
          <a:p>
            <a:endParaRPr lang="en-CA" dirty="0"/>
          </a:p>
        </p:txBody>
      </p:sp>
      <p:sp>
        <p:nvSpPr>
          <p:cNvPr id="465930" name="Line 10"/>
          <p:cNvSpPr>
            <a:spLocks noChangeShapeType="1"/>
          </p:cNvSpPr>
          <p:nvPr/>
        </p:nvSpPr>
        <p:spPr bwMode="auto">
          <a:xfrm>
            <a:off x="6248400" y="6205538"/>
            <a:ext cx="825500" cy="0"/>
          </a:xfrm>
          <a:prstGeom prst="line">
            <a:avLst/>
          </a:prstGeom>
          <a:noFill/>
          <a:ln w="20320">
            <a:solidFill>
              <a:srgbClr val="D81E04"/>
            </a:solidFill>
            <a:prstDash val="dash"/>
            <a:round/>
            <a:headEnd type="none" w="sm" len="sm"/>
            <a:tailEnd type="none" w="sm" len="sm"/>
          </a:ln>
          <a:effectLst/>
        </p:spPr>
        <p:txBody>
          <a:bodyPr wrap="none" lIns="90488" tIns="44450" rIns="90488" bIns="44450"/>
          <a:lstStyle/>
          <a:p>
            <a:endParaRPr lang="en-CA" dirty="0"/>
          </a:p>
        </p:txBody>
      </p:sp>
      <p:grpSp>
        <p:nvGrpSpPr>
          <p:cNvPr id="465931" name="Group 11"/>
          <p:cNvGrpSpPr>
            <a:grpSpLocks/>
          </p:cNvGrpSpPr>
          <p:nvPr/>
        </p:nvGrpSpPr>
        <p:grpSpPr bwMode="auto">
          <a:xfrm>
            <a:off x="3532189" y="2544764"/>
            <a:ext cx="5630863" cy="2916237"/>
            <a:chOff x="2057" y="1230"/>
            <a:chExt cx="3547" cy="1837"/>
          </a:xfrm>
        </p:grpSpPr>
        <p:pic>
          <p:nvPicPr>
            <p:cNvPr id="465932" name="Picture 12" descr="CG-221 PerformanceCD_Multi_predicted_variation"/>
            <p:cNvPicPr>
              <a:picLocks noChangeAspect="1" noChangeArrowheads="1"/>
            </p:cNvPicPr>
            <p:nvPr/>
          </p:nvPicPr>
          <p:blipFill>
            <a:blip r:embed="rId3" cstate="print"/>
            <a:srcRect/>
            <a:stretch>
              <a:fillRect/>
            </a:stretch>
          </p:blipFill>
          <p:spPr bwMode="auto">
            <a:xfrm>
              <a:off x="2285" y="1405"/>
              <a:ext cx="3319" cy="1406"/>
            </a:xfrm>
            <a:prstGeom prst="rect">
              <a:avLst/>
            </a:prstGeom>
            <a:noFill/>
          </p:spPr>
        </p:pic>
        <p:sp>
          <p:nvSpPr>
            <p:cNvPr id="465933" name="Text Box 13"/>
            <p:cNvSpPr txBox="1">
              <a:spLocks noChangeArrowheads="1"/>
            </p:cNvSpPr>
            <p:nvPr/>
          </p:nvSpPr>
          <p:spPr bwMode="auto">
            <a:xfrm>
              <a:off x="2803" y="1254"/>
              <a:ext cx="1130" cy="406"/>
            </a:xfrm>
            <a:prstGeom prst="rect">
              <a:avLst/>
            </a:prstGeom>
            <a:noFill/>
            <a:ln w="12699">
              <a:noFill/>
              <a:miter lim="800000"/>
              <a:headEnd type="none" w="sm" len="sm"/>
              <a:tailEnd type="none" w="sm" len="sm"/>
            </a:ln>
            <a:effectLst/>
          </p:spPr>
          <p:txBody>
            <a:bodyPr lIns="90488" tIns="44450" rIns="90488" bIns="44450">
              <a:spAutoFit/>
            </a:bodyPr>
            <a:lstStyle/>
            <a:p>
              <a:r>
                <a:rPr lang="en-US" sz="1200" b="1" dirty="0">
                  <a:latin typeface="Arial" charset="0"/>
                </a:rPr>
                <a:t>Areas to be minimized by optimization</a:t>
              </a:r>
            </a:p>
          </p:txBody>
        </p:sp>
        <p:sp>
          <p:nvSpPr>
            <p:cNvPr id="465934" name="Text Box 14"/>
            <p:cNvSpPr txBox="1">
              <a:spLocks noChangeArrowheads="1"/>
            </p:cNvSpPr>
            <p:nvPr/>
          </p:nvSpPr>
          <p:spPr bwMode="auto">
            <a:xfrm>
              <a:off x="4219" y="1230"/>
              <a:ext cx="1130" cy="522"/>
            </a:xfrm>
            <a:prstGeom prst="rect">
              <a:avLst/>
            </a:prstGeom>
            <a:noFill/>
            <a:ln w="12699">
              <a:noFill/>
              <a:miter lim="800000"/>
              <a:headEnd type="none" w="sm" len="sm"/>
              <a:tailEnd type="none" w="sm" len="sm"/>
            </a:ln>
            <a:effectLst/>
          </p:spPr>
          <p:txBody>
            <a:bodyPr lIns="90488" tIns="44450" rIns="90488" bIns="44450">
              <a:spAutoFit/>
            </a:bodyPr>
            <a:lstStyle/>
            <a:p>
              <a:r>
                <a:rPr lang="en-US" sz="1200" b="1" dirty="0">
                  <a:latin typeface="Arial" charset="0"/>
                </a:rPr>
                <a:t>Predicted measurement profiles are calculated over the control horizon</a:t>
              </a:r>
            </a:p>
          </p:txBody>
        </p:sp>
        <p:sp>
          <p:nvSpPr>
            <p:cNvPr id="465935" name="Text Box 15"/>
            <p:cNvSpPr txBox="1">
              <a:spLocks noChangeArrowheads="1"/>
            </p:cNvSpPr>
            <p:nvPr/>
          </p:nvSpPr>
          <p:spPr bwMode="auto">
            <a:xfrm>
              <a:off x="3459" y="2894"/>
              <a:ext cx="1130" cy="173"/>
            </a:xfrm>
            <a:prstGeom prst="rect">
              <a:avLst/>
            </a:prstGeom>
            <a:noFill/>
            <a:ln w="12699">
              <a:noFill/>
              <a:miter lim="800000"/>
              <a:headEnd type="none" w="sm" len="sm"/>
              <a:tailEnd type="none" w="sm" len="sm"/>
            </a:ln>
            <a:effectLst/>
          </p:spPr>
          <p:txBody>
            <a:bodyPr lIns="90488" tIns="44450" rIns="90488" bIns="44450">
              <a:spAutoFit/>
            </a:bodyPr>
            <a:lstStyle/>
            <a:p>
              <a:r>
                <a:rPr lang="en-US" sz="1200" b="1" dirty="0">
                  <a:latin typeface="Arial" charset="0"/>
                </a:rPr>
                <a:t>Time (Scans)</a:t>
              </a:r>
            </a:p>
          </p:txBody>
        </p:sp>
        <p:sp>
          <p:nvSpPr>
            <p:cNvPr id="465936" name="Text Box 16"/>
            <p:cNvSpPr txBox="1">
              <a:spLocks noChangeArrowheads="1"/>
            </p:cNvSpPr>
            <p:nvPr/>
          </p:nvSpPr>
          <p:spPr bwMode="auto">
            <a:xfrm rot="16200000">
              <a:off x="1579" y="2005"/>
              <a:ext cx="1130" cy="173"/>
            </a:xfrm>
            <a:prstGeom prst="rect">
              <a:avLst/>
            </a:prstGeom>
            <a:noFill/>
            <a:ln w="12700">
              <a:noFill/>
              <a:miter lim="800000"/>
              <a:headEnd type="none" w="sm" len="sm"/>
              <a:tailEnd type="none" w="sm" len="sm"/>
            </a:ln>
            <a:effectLst/>
          </p:spPr>
          <p:txBody>
            <a:bodyPr lIns="90488" tIns="44450" rIns="90488" bIns="44450">
              <a:spAutoFit/>
            </a:bodyPr>
            <a:lstStyle/>
            <a:p>
              <a:r>
                <a:rPr lang="en-US" sz="1200" b="1" dirty="0">
                  <a:latin typeface="Arial" charset="0"/>
                </a:rPr>
                <a:t>CD Measurements</a:t>
              </a:r>
            </a:p>
          </p:txBody>
        </p:sp>
        <p:sp>
          <p:nvSpPr>
            <p:cNvPr id="465937" name="Text Box 17"/>
            <p:cNvSpPr txBox="1">
              <a:spLocks noChangeArrowheads="1"/>
            </p:cNvSpPr>
            <p:nvPr/>
          </p:nvSpPr>
          <p:spPr bwMode="auto">
            <a:xfrm>
              <a:off x="3907" y="2206"/>
              <a:ext cx="1130" cy="173"/>
            </a:xfrm>
            <a:prstGeom prst="rect">
              <a:avLst/>
            </a:prstGeom>
            <a:noFill/>
            <a:ln w="12699">
              <a:noFill/>
              <a:miter lim="800000"/>
              <a:headEnd type="none" w="sm" len="sm"/>
              <a:tailEnd type="none" w="sm" len="sm"/>
            </a:ln>
            <a:effectLst/>
          </p:spPr>
          <p:txBody>
            <a:bodyPr lIns="90488" tIns="44450" rIns="90488" bIns="44450">
              <a:spAutoFit/>
            </a:bodyPr>
            <a:lstStyle/>
            <a:p>
              <a:r>
                <a:rPr lang="en-US" sz="1200" b="1" dirty="0">
                  <a:latin typeface="Arial" charset="0"/>
                </a:rPr>
                <a:t>Prediction Horizon</a:t>
              </a:r>
            </a:p>
          </p:txBody>
        </p:sp>
        <p:sp>
          <p:nvSpPr>
            <p:cNvPr id="465938" name="Text Box 18"/>
            <p:cNvSpPr txBox="1">
              <a:spLocks noChangeArrowheads="1"/>
            </p:cNvSpPr>
            <p:nvPr/>
          </p:nvSpPr>
          <p:spPr bwMode="auto">
            <a:xfrm>
              <a:off x="2371" y="1974"/>
              <a:ext cx="1130" cy="289"/>
            </a:xfrm>
            <a:prstGeom prst="rect">
              <a:avLst/>
            </a:prstGeom>
            <a:noFill/>
            <a:ln w="12699">
              <a:noFill/>
              <a:miter lim="800000"/>
              <a:headEnd type="none" w="sm" len="sm"/>
              <a:tailEnd type="none" w="sm" len="sm"/>
            </a:ln>
            <a:effectLst/>
          </p:spPr>
          <p:txBody>
            <a:bodyPr lIns="90488" tIns="44450" rIns="90488" bIns="44450">
              <a:spAutoFit/>
            </a:bodyPr>
            <a:lstStyle/>
            <a:p>
              <a:r>
                <a:rPr lang="en-US" sz="1200" b="1" dirty="0">
                  <a:latin typeface="Arial" charset="0"/>
                </a:rPr>
                <a:t>Property </a:t>
              </a:r>
            </a:p>
            <a:p>
              <a:r>
                <a:rPr lang="en-US" sz="1200" b="1" dirty="0">
                  <a:latin typeface="Arial" charset="0"/>
                </a:rPr>
                <a:t>Measurement</a:t>
              </a:r>
            </a:p>
          </p:txBody>
        </p:sp>
        <p:sp>
          <p:nvSpPr>
            <p:cNvPr id="465939" name="Line 19"/>
            <p:cNvSpPr>
              <a:spLocks noChangeShapeType="1"/>
            </p:cNvSpPr>
            <p:nvPr/>
          </p:nvSpPr>
          <p:spPr bwMode="auto">
            <a:xfrm>
              <a:off x="3080" y="1656"/>
              <a:ext cx="344" cy="456"/>
            </a:xfrm>
            <a:prstGeom prst="line">
              <a:avLst/>
            </a:prstGeom>
            <a:noFill/>
            <a:ln w="20320">
              <a:solidFill>
                <a:schemeClr val="tx1"/>
              </a:solidFill>
              <a:round/>
              <a:headEnd type="none" w="sm" len="sm"/>
              <a:tailEnd type="stealth" w="sm" len="sm"/>
            </a:ln>
            <a:effectLst/>
          </p:spPr>
          <p:txBody>
            <a:bodyPr wrap="none" lIns="90488" tIns="44450" rIns="90488" bIns="44450"/>
            <a:lstStyle/>
            <a:p>
              <a:endParaRPr lang="en-CA" dirty="0"/>
            </a:p>
          </p:txBody>
        </p:sp>
        <p:sp>
          <p:nvSpPr>
            <p:cNvPr id="465940" name="Line 20"/>
            <p:cNvSpPr>
              <a:spLocks noChangeShapeType="1"/>
            </p:cNvSpPr>
            <p:nvPr/>
          </p:nvSpPr>
          <p:spPr bwMode="auto">
            <a:xfrm>
              <a:off x="4400" y="1728"/>
              <a:ext cx="0" cy="480"/>
            </a:xfrm>
            <a:prstGeom prst="line">
              <a:avLst/>
            </a:prstGeom>
            <a:noFill/>
            <a:ln w="20320">
              <a:solidFill>
                <a:schemeClr val="tx1"/>
              </a:solidFill>
              <a:round/>
              <a:headEnd type="none" w="sm" len="sm"/>
              <a:tailEnd type="stealth" w="sm" len="sm"/>
            </a:ln>
            <a:effectLst/>
          </p:spPr>
          <p:txBody>
            <a:bodyPr wrap="none" lIns="90488" tIns="44450" rIns="90488" bIns="44450"/>
            <a:lstStyle/>
            <a:p>
              <a:endParaRPr lang="en-CA" dirty="0"/>
            </a:p>
          </p:txBody>
        </p:sp>
        <p:sp>
          <p:nvSpPr>
            <p:cNvPr id="465941" name="Line 21"/>
            <p:cNvSpPr>
              <a:spLocks noChangeShapeType="1"/>
            </p:cNvSpPr>
            <p:nvPr/>
          </p:nvSpPr>
          <p:spPr bwMode="auto">
            <a:xfrm>
              <a:off x="2696" y="2232"/>
              <a:ext cx="224" cy="160"/>
            </a:xfrm>
            <a:prstGeom prst="line">
              <a:avLst/>
            </a:prstGeom>
            <a:noFill/>
            <a:ln w="20320">
              <a:solidFill>
                <a:schemeClr val="tx1"/>
              </a:solidFill>
              <a:round/>
              <a:headEnd type="none" w="sm" len="sm"/>
              <a:tailEnd type="stealth" w="sm" len="sm"/>
            </a:ln>
            <a:effectLst/>
          </p:spPr>
          <p:txBody>
            <a:bodyPr wrap="none" lIns="90488" tIns="44450" rIns="90488" bIns="44450"/>
            <a:lstStyle/>
            <a:p>
              <a:endParaRPr lang="en-CA" dirty="0"/>
            </a:p>
          </p:txBody>
        </p:sp>
        <p:sp>
          <p:nvSpPr>
            <p:cNvPr id="465942" name="Line 22"/>
            <p:cNvSpPr>
              <a:spLocks noChangeShapeType="1"/>
            </p:cNvSpPr>
            <p:nvPr/>
          </p:nvSpPr>
          <p:spPr bwMode="auto">
            <a:xfrm>
              <a:off x="2576" y="2256"/>
              <a:ext cx="8" cy="272"/>
            </a:xfrm>
            <a:prstGeom prst="line">
              <a:avLst/>
            </a:prstGeom>
            <a:noFill/>
            <a:ln w="20320">
              <a:solidFill>
                <a:schemeClr val="tx1"/>
              </a:solidFill>
              <a:round/>
              <a:headEnd type="none" w="sm" len="sm"/>
              <a:tailEnd type="stealth" w="sm" len="sm"/>
            </a:ln>
            <a:effectLst/>
          </p:spPr>
          <p:txBody>
            <a:bodyPr wrap="none" lIns="90488" tIns="44450" rIns="90488" bIns="44450"/>
            <a:lstStyle/>
            <a:p>
              <a:endParaRPr lang="en-CA" dirty="0"/>
            </a:p>
          </p:txBody>
        </p:sp>
      </p:grpSp>
    </p:spTree>
    <p:extLst>
      <p:ext uri="{BB962C8B-B14F-4D97-AF65-F5344CB8AC3E}">
        <p14:creationId xmlns:p14="http://schemas.microsoft.com/office/powerpoint/2010/main" val="60724081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Grp="1" noChangeArrowheads="1"/>
          </p:cNvSpPr>
          <p:nvPr>
            <p:ph type="title"/>
          </p:nvPr>
        </p:nvSpPr>
        <p:spPr>
          <a:xfrm>
            <a:off x="1955540" y="190646"/>
            <a:ext cx="7772400" cy="658812"/>
          </a:xfrm>
        </p:spPr>
        <p:txBody>
          <a:bodyPr/>
          <a:lstStyle/>
          <a:p>
            <a:r>
              <a:rPr lang="en-CA" dirty="0"/>
              <a:t>PCDMV - Benefits</a:t>
            </a:r>
          </a:p>
        </p:txBody>
      </p:sp>
      <p:sp>
        <p:nvSpPr>
          <p:cNvPr id="584707" name="Rectangle 3"/>
          <p:cNvSpPr>
            <a:spLocks noGrp="1" noChangeArrowheads="1"/>
          </p:cNvSpPr>
          <p:nvPr>
            <p:ph type="body" sz="half" idx="1"/>
          </p:nvPr>
        </p:nvSpPr>
        <p:spPr>
          <a:xfrm>
            <a:off x="966212" y="1039813"/>
            <a:ext cx="2519363" cy="3657600"/>
          </a:xfrm>
        </p:spPr>
        <p:txBody>
          <a:bodyPr/>
          <a:lstStyle/>
          <a:p>
            <a:pPr>
              <a:lnSpc>
                <a:spcPct val="80000"/>
              </a:lnSpc>
            </a:pPr>
            <a:r>
              <a:rPr lang="en-CA" sz="1600" dirty="0"/>
              <a:t>Multi Scanner Support</a:t>
            </a:r>
          </a:p>
          <a:p>
            <a:pPr lvl="1">
              <a:lnSpc>
                <a:spcPct val="80000"/>
              </a:lnSpc>
            </a:pPr>
            <a:r>
              <a:rPr lang="en-CA" sz="1100" dirty="0"/>
              <a:t>Newsprint Example with </a:t>
            </a:r>
            <a:r>
              <a:rPr lang="en-CA" sz="1100" dirty="0" err="1"/>
              <a:t>ExPress</a:t>
            </a:r>
            <a:r>
              <a:rPr lang="en-CA" sz="1100" dirty="0"/>
              <a:t> scanner</a:t>
            </a:r>
          </a:p>
          <a:p>
            <a:pPr lvl="1">
              <a:lnSpc>
                <a:spcPct val="80000"/>
              </a:lnSpc>
            </a:pPr>
            <a:r>
              <a:rPr lang="en-CA" sz="1100" dirty="0"/>
              <a:t>Easily switch between scanners</a:t>
            </a:r>
          </a:p>
          <a:p>
            <a:pPr>
              <a:lnSpc>
                <a:spcPct val="80000"/>
              </a:lnSpc>
            </a:pPr>
            <a:endParaRPr lang="en-CA" sz="1600" dirty="0"/>
          </a:p>
          <a:p>
            <a:pPr>
              <a:lnSpc>
                <a:spcPct val="80000"/>
              </a:lnSpc>
            </a:pPr>
            <a:r>
              <a:rPr lang="en-CA" sz="1600" dirty="0"/>
              <a:t>10 min reduction in time to reach sellable paper</a:t>
            </a:r>
          </a:p>
          <a:p>
            <a:pPr>
              <a:lnSpc>
                <a:spcPct val="80000"/>
              </a:lnSpc>
            </a:pPr>
            <a:endParaRPr lang="en-CA" sz="1600" dirty="0"/>
          </a:p>
          <a:p>
            <a:pPr>
              <a:lnSpc>
                <a:spcPct val="80000"/>
              </a:lnSpc>
            </a:pPr>
            <a:r>
              <a:rPr lang="en-CA" sz="1600" dirty="0"/>
              <a:t>$270K per year in additional profit</a:t>
            </a:r>
          </a:p>
          <a:p>
            <a:pPr>
              <a:lnSpc>
                <a:spcPct val="80000"/>
              </a:lnSpc>
            </a:pPr>
            <a:endParaRPr lang="en-CA" sz="1600" dirty="0"/>
          </a:p>
          <a:p>
            <a:pPr lvl="1">
              <a:lnSpc>
                <a:spcPct val="80000"/>
              </a:lnSpc>
            </a:pPr>
            <a:endParaRPr lang="en-CA" sz="1100" dirty="0"/>
          </a:p>
          <a:p>
            <a:pPr>
              <a:lnSpc>
                <a:spcPct val="80000"/>
              </a:lnSpc>
            </a:pPr>
            <a:r>
              <a:rPr lang="en-CA" sz="1600" dirty="0"/>
              <a:t>Significantly improved uniformity of moisture profile going into the dryer section</a:t>
            </a:r>
          </a:p>
          <a:p>
            <a:pPr lvl="1">
              <a:lnSpc>
                <a:spcPct val="80000"/>
              </a:lnSpc>
            </a:pPr>
            <a:r>
              <a:rPr lang="en-CA" sz="1100" dirty="0"/>
              <a:t>Improved runnability</a:t>
            </a:r>
          </a:p>
          <a:p>
            <a:pPr lvl="1">
              <a:lnSpc>
                <a:spcPct val="80000"/>
              </a:lnSpc>
            </a:pPr>
            <a:r>
              <a:rPr lang="en-CA" sz="1100" dirty="0"/>
              <a:t>Less tension rejects</a:t>
            </a:r>
          </a:p>
          <a:p>
            <a:pPr lvl="1">
              <a:lnSpc>
                <a:spcPct val="80000"/>
              </a:lnSpc>
            </a:pPr>
            <a:r>
              <a:rPr lang="en-CA" sz="1100" dirty="0"/>
              <a:t>Less shrinkage reject</a:t>
            </a:r>
          </a:p>
          <a:p>
            <a:pPr lvl="1">
              <a:lnSpc>
                <a:spcPct val="80000"/>
              </a:lnSpc>
            </a:pPr>
            <a:r>
              <a:rPr lang="en-CA" sz="1100" dirty="0"/>
              <a:t>Can translate to lots of $$$</a:t>
            </a:r>
          </a:p>
        </p:txBody>
      </p:sp>
      <p:pic>
        <p:nvPicPr>
          <p:cNvPr id="584708" name="Picture 4"/>
          <p:cNvPicPr>
            <a:picLocks noChangeAspect="1" noChangeArrowheads="1"/>
          </p:cNvPicPr>
          <p:nvPr/>
        </p:nvPicPr>
        <p:blipFill>
          <a:blip r:embed="rId2" cstate="print"/>
          <a:srcRect/>
          <a:stretch>
            <a:fillRect/>
          </a:stretch>
        </p:blipFill>
        <p:spPr bwMode="auto">
          <a:xfrm>
            <a:off x="7265412" y="774702"/>
            <a:ext cx="3455987" cy="2592387"/>
          </a:xfrm>
          <a:prstGeom prst="rect">
            <a:avLst/>
          </a:prstGeom>
          <a:noFill/>
          <a:ln w="12699">
            <a:noFill/>
            <a:miter lim="800000"/>
            <a:headEnd type="none" w="sm" len="sm"/>
            <a:tailEnd type="none" w="sm" len="sm"/>
          </a:ln>
          <a:effectLst/>
        </p:spPr>
      </p:pic>
      <p:pic>
        <p:nvPicPr>
          <p:cNvPr id="584709" name="Picture 5"/>
          <p:cNvPicPr>
            <a:picLocks noChangeAspect="1" noChangeArrowheads="1"/>
          </p:cNvPicPr>
          <p:nvPr/>
        </p:nvPicPr>
        <p:blipFill>
          <a:blip r:embed="rId3" cstate="print"/>
          <a:srcRect/>
          <a:stretch>
            <a:fillRect/>
          </a:stretch>
        </p:blipFill>
        <p:spPr bwMode="auto">
          <a:xfrm>
            <a:off x="3737986" y="774701"/>
            <a:ext cx="3600450" cy="2571750"/>
          </a:xfrm>
          <a:prstGeom prst="rect">
            <a:avLst/>
          </a:prstGeom>
          <a:noFill/>
          <a:ln w="12699">
            <a:noFill/>
            <a:miter lim="800000"/>
            <a:headEnd type="none" w="sm" len="sm"/>
            <a:tailEnd type="none" w="sm" len="sm"/>
          </a:ln>
          <a:effectLst/>
        </p:spPr>
      </p:pic>
      <p:sp>
        <p:nvSpPr>
          <p:cNvPr id="584710" name="Rectangle 6"/>
          <p:cNvSpPr>
            <a:spLocks noChangeArrowheads="1"/>
          </p:cNvSpPr>
          <p:nvPr/>
        </p:nvSpPr>
        <p:spPr bwMode="auto">
          <a:xfrm>
            <a:off x="8308398" y="3222627"/>
            <a:ext cx="1296988" cy="288925"/>
          </a:xfrm>
          <a:prstGeom prst="rect">
            <a:avLst/>
          </a:prstGeom>
          <a:solidFill>
            <a:schemeClr val="bg1"/>
          </a:solidFill>
          <a:ln w="12700">
            <a:noFill/>
            <a:miter lim="800000"/>
            <a:headEnd type="none" w="sm" len="sm"/>
            <a:tailEnd type="none" w="sm" len="sm"/>
          </a:ln>
          <a:effectLst/>
        </p:spPr>
        <p:txBody>
          <a:bodyPr wrap="none" lIns="90488" tIns="44450" rIns="90488" bIns="44450" anchor="ctr"/>
          <a:lstStyle/>
          <a:p>
            <a:endParaRPr lang="en-CA" dirty="0"/>
          </a:p>
        </p:txBody>
      </p:sp>
      <p:pic>
        <p:nvPicPr>
          <p:cNvPr id="584711" name="Picture 7"/>
          <p:cNvPicPr>
            <a:picLocks noChangeAspect="1" noChangeArrowheads="1"/>
          </p:cNvPicPr>
          <p:nvPr/>
        </p:nvPicPr>
        <p:blipFill>
          <a:blip r:embed="rId4" cstate="print"/>
          <a:srcRect/>
          <a:stretch>
            <a:fillRect/>
          </a:stretch>
        </p:blipFill>
        <p:spPr bwMode="auto">
          <a:xfrm>
            <a:off x="7265412" y="3367089"/>
            <a:ext cx="3348037" cy="2511425"/>
          </a:xfrm>
          <a:prstGeom prst="rect">
            <a:avLst/>
          </a:prstGeom>
          <a:noFill/>
          <a:ln w="12699">
            <a:noFill/>
            <a:miter lim="800000"/>
            <a:headEnd type="none" w="sm" len="sm"/>
            <a:tailEnd type="none" w="sm" len="sm"/>
          </a:ln>
          <a:effectLst/>
        </p:spPr>
      </p:pic>
      <p:sp>
        <p:nvSpPr>
          <p:cNvPr id="584712" name="Rectangle 8"/>
          <p:cNvSpPr>
            <a:spLocks noChangeArrowheads="1"/>
          </p:cNvSpPr>
          <p:nvPr/>
        </p:nvSpPr>
        <p:spPr bwMode="auto">
          <a:xfrm>
            <a:off x="4996873" y="3151189"/>
            <a:ext cx="1296988" cy="288925"/>
          </a:xfrm>
          <a:prstGeom prst="rect">
            <a:avLst/>
          </a:prstGeom>
          <a:solidFill>
            <a:schemeClr val="bg1"/>
          </a:solidFill>
          <a:ln w="12700">
            <a:noFill/>
            <a:miter lim="800000"/>
            <a:headEnd type="none" w="sm" len="sm"/>
            <a:tailEnd type="none" w="sm" len="sm"/>
          </a:ln>
          <a:effectLst/>
        </p:spPr>
        <p:txBody>
          <a:bodyPr wrap="none" lIns="90488" tIns="44450" rIns="90488" bIns="44450" anchor="ctr"/>
          <a:lstStyle/>
          <a:p>
            <a:endParaRPr lang="en-CA" dirty="0"/>
          </a:p>
        </p:txBody>
      </p:sp>
      <p:pic>
        <p:nvPicPr>
          <p:cNvPr id="584713" name="Picture 9"/>
          <p:cNvPicPr>
            <a:picLocks noChangeAspect="1" noChangeArrowheads="1"/>
          </p:cNvPicPr>
          <p:nvPr/>
        </p:nvPicPr>
        <p:blipFill>
          <a:blip r:embed="rId5" cstate="print"/>
          <a:srcRect/>
          <a:stretch>
            <a:fillRect/>
          </a:stretch>
        </p:blipFill>
        <p:spPr bwMode="auto">
          <a:xfrm>
            <a:off x="3809424" y="3240088"/>
            <a:ext cx="3527425" cy="2647950"/>
          </a:xfrm>
          <a:prstGeom prst="rect">
            <a:avLst/>
          </a:prstGeom>
          <a:noFill/>
          <a:ln w="12699">
            <a:noFill/>
            <a:miter lim="800000"/>
            <a:headEnd type="none" w="sm" len="sm"/>
            <a:tailEnd type="none" w="sm" len="sm"/>
          </a:ln>
          <a:effectLst/>
        </p:spPr>
      </p:pic>
      <p:sp>
        <p:nvSpPr>
          <p:cNvPr id="584714" name="Line 10"/>
          <p:cNvSpPr>
            <a:spLocks noChangeShapeType="1"/>
          </p:cNvSpPr>
          <p:nvPr/>
        </p:nvSpPr>
        <p:spPr bwMode="auto">
          <a:xfrm>
            <a:off x="4673023" y="989853"/>
            <a:ext cx="0" cy="4824412"/>
          </a:xfrm>
          <a:prstGeom prst="line">
            <a:avLst/>
          </a:prstGeom>
          <a:noFill/>
          <a:ln w="28575">
            <a:solidFill>
              <a:schemeClr val="accent1"/>
            </a:solidFill>
            <a:round/>
            <a:headEnd type="none" w="sm" len="sm"/>
            <a:tailEnd type="none" w="sm" len="sm"/>
          </a:ln>
          <a:effectLst/>
        </p:spPr>
        <p:txBody>
          <a:bodyPr wrap="none" lIns="90488" tIns="44450" rIns="90488" bIns="44450"/>
          <a:lstStyle/>
          <a:p>
            <a:endParaRPr lang="en-CA" dirty="0"/>
          </a:p>
        </p:txBody>
      </p:sp>
      <p:sp>
        <p:nvSpPr>
          <p:cNvPr id="584715" name="Line 11"/>
          <p:cNvSpPr>
            <a:spLocks noChangeShapeType="1"/>
          </p:cNvSpPr>
          <p:nvPr/>
        </p:nvSpPr>
        <p:spPr bwMode="auto">
          <a:xfrm>
            <a:off x="8057573" y="989853"/>
            <a:ext cx="0" cy="4824412"/>
          </a:xfrm>
          <a:prstGeom prst="line">
            <a:avLst/>
          </a:prstGeom>
          <a:noFill/>
          <a:ln w="28575">
            <a:solidFill>
              <a:schemeClr val="accent1"/>
            </a:solidFill>
            <a:round/>
            <a:headEnd type="none" w="sm" len="sm"/>
            <a:tailEnd type="none" w="sm" len="sm"/>
          </a:ln>
          <a:effectLst/>
        </p:spPr>
        <p:txBody>
          <a:bodyPr wrap="none" lIns="90488" tIns="44450" rIns="90488" bIns="44450"/>
          <a:lstStyle/>
          <a:p>
            <a:endParaRPr lang="en-CA" dirty="0"/>
          </a:p>
        </p:txBody>
      </p:sp>
      <p:sp>
        <p:nvSpPr>
          <p:cNvPr id="584716" name="Text Box 12"/>
          <p:cNvSpPr txBox="1">
            <a:spLocks noChangeArrowheads="1"/>
          </p:cNvSpPr>
          <p:nvPr/>
        </p:nvSpPr>
        <p:spPr bwMode="auto">
          <a:xfrm>
            <a:off x="1720273" y="5240338"/>
            <a:ext cx="2520950" cy="577850"/>
          </a:xfrm>
          <a:prstGeom prst="rect">
            <a:avLst/>
          </a:prstGeom>
          <a:noFill/>
          <a:ln w="12699">
            <a:noFill/>
            <a:miter lim="800000"/>
            <a:headEnd type="none" w="sm" len="sm"/>
            <a:tailEnd type="none" w="sm" len="sm"/>
          </a:ln>
          <a:effectLst/>
        </p:spPr>
        <p:txBody>
          <a:bodyPr lIns="90488" tIns="44450" rIns="90488" bIns="44450">
            <a:spAutoFit/>
          </a:bodyPr>
          <a:lstStyle/>
          <a:p>
            <a:r>
              <a:rPr lang="en-CA" sz="1600" b="1" dirty="0">
                <a:solidFill>
                  <a:schemeClr val="accent1"/>
                </a:solidFill>
                <a:latin typeface="Arial" charset="0"/>
              </a:rPr>
              <a:t>Paper threaded after </a:t>
            </a:r>
          </a:p>
          <a:p>
            <a:r>
              <a:rPr lang="en-CA" sz="1600" b="1" dirty="0">
                <a:solidFill>
                  <a:schemeClr val="accent1"/>
                </a:solidFill>
                <a:latin typeface="Arial" charset="0"/>
              </a:rPr>
              <a:t>sheet break</a:t>
            </a:r>
          </a:p>
        </p:txBody>
      </p:sp>
      <p:sp>
        <p:nvSpPr>
          <p:cNvPr id="584717" name="Line 13"/>
          <p:cNvSpPr>
            <a:spLocks noChangeShapeType="1"/>
          </p:cNvSpPr>
          <p:nvPr/>
        </p:nvSpPr>
        <p:spPr bwMode="auto">
          <a:xfrm flipV="1">
            <a:off x="3953887" y="5022851"/>
            <a:ext cx="719137" cy="360362"/>
          </a:xfrm>
          <a:prstGeom prst="line">
            <a:avLst/>
          </a:prstGeom>
          <a:noFill/>
          <a:ln w="28575">
            <a:solidFill>
              <a:schemeClr val="accent1"/>
            </a:solidFill>
            <a:round/>
            <a:headEnd type="none" w="sm" len="sm"/>
            <a:tailEnd type="triangle" w="med" len="lg"/>
          </a:ln>
          <a:effectLst/>
        </p:spPr>
        <p:txBody>
          <a:bodyPr wrap="none" lIns="90488" tIns="44450" rIns="90488" bIns="44450"/>
          <a:lstStyle/>
          <a:p>
            <a:endParaRPr lang="en-CA" dirty="0"/>
          </a:p>
        </p:txBody>
      </p:sp>
      <p:sp>
        <p:nvSpPr>
          <p:cNvPr id="584718" name="Line 14"/>
          <p:cNvSpPr>
            <a:spLocks noChangeShapeType="1"/>
          </p:cNvSpPr>
          <p:nvPr/>
        </p:nvSpPr>
        <p:spPr bwMode="auto">
          <a:xfrm flipV="1">
            <a:off x="3953887" y="4806951"/>
            <a:ext cx="4103687" cy="576262"/>
          </a:xfrm>
          <a:prstGeom prst="line">
            <a:avLst/>
          </a:prstGeom>
          <a:noFill/>
          <a:ln w="28575">
            <a:solidFill>
              <a:schemeClr val="accent1"/>
            </a:solidFill>
            <a:round/>
            <a:headEnd type="none" w="sm" len="sm"/>
            <a:tailEnd type="triangle" w="med" len="lg"/>
          </a:ln>
          <a:effectLst/>
        </p:spPr>
        <p:txBody>
          <a:bodyPr wrap="none" lIns="90488" tIns="44450" rIns="90488" bIns="44450"/>
          <a:lstStyle/>
          <a:p>
            <a:endParaRPr lang="en-CA" dirty="0"/>
          </a:p>
        </p:txBody>
      </p:sp>
    </p:spTree>
    <p:extLst>
      <p:ext uri="{BB962C8B-B14F-4D97-AF65-F5344CB8AC3E}">
        <p14:creationId xmlns:p14="http://schemas.microsoft.com/office/powerpoint/2010/main" val="128159650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a:t>Enabling Digital Transformation Today</a:t>
            </a:r>
            <a:endParaRPr lang="en-SG" dirty="0"/>
          </a:p>
        </p:txBody>
      </p:sp>
      <p:sp>
        <p:nvSpPr>
          <p:cNvPr id="43010" name="Title 1"/>
          <p:cNvSpPr>
            <a:spLocks noGrp="1"/>
          </p:cNvSpPr>
          <p:nvPr>
            <p:ph type="title"/>
          </p:nvPr>
        </p:nvSpPr>
        <p:spPr>
          <a:xfrm>
            <a:off x="315384" y="176203"/>
            <a:ext cx="8907462" cy="373531"/>
          </a:xfrm>
        </p:spPr>
        <p:txBody>
          <a:bodyPr/>
          <a:lstStyle/>
          <a:p>
            <a:r>
              <a:rPr lang="en-US" altLang="en-US" sz="2000" dirty="0"/>
              <a:t>Quality Optimizer: </a:t>
            </a:r>
            <a:r>
              <a:rPr altLang="en-US" sz="2000" dirty="0"/>
              <a:t>On Premise Quality Management Solution</a:t>
            </a:r>
            <a:endParaRPr lang="en-SG" altLang="en-US" sz="2000" dirty="0"/>
          </a:p>
        </p:txBody>
      </p:sp>
      <p:pic>
        <p:nvPicPr>
          <p:cNvPr id="4301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103" y="597366"/>
            <a:ext cx="5173017" cy="32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noChangeArrowheads="1"/>
          </p:cNvPicPr>
          <p:nvPr/>
        </p:nvPicPr>
        <p:blipFill rotWithShape="1">
          <a:blip r:embed="rId3" cstate="print"/>
          <a:srcRect r="-25"/>
          <a:stretch/>
        </p:blipFill>
        <p:spPr bwMode="auto">
          <a:xfrm>
            <a:off x="6680638" y="1682349"/>
            <a:ext cx="3384539" cy="4274758"/>
          </a:xfrm>
          <a:prstGeom prst="rect">
            <a:avLst/>
          </a:prstGeom>
          <a:noFill/>
          <a:ln w="9525">
            <a:noFill/>
            <a:miter lim="800000"/>
            <a:headEnd/>
            <a:tailEnd/>
          </a:ln>
        </p:spPr>
      </p:pic>
      <p:grpSp>
        <p:nvGrpSpPr>
          <p:cNvPr id="6" name="Group 5"/>
          <p:cNvGrpSpPr/>
          <p:nvPr/>
        </p:nvGrpSpPr>
        <p:grpSpPr>
          <a:xfrm>
            <a:off x="8346251" y="4468973"/>
            <a:ext cx="2467119" cy="2181179"/>
            <a:chOff x="4929624" y="987064"/>
            <a:chExt cx="3810758" cy="2975751"/>
          </a:xfrm>
        </p:grpSpPr>
        <p:pic>
          <p:nvPicPr>
            <p:cNvPr id="7" name="Picture 6" descr="ipad_border.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929624" y="987064"/>
              <a:ext cx="3586963" cy="2773128"/>
            </a:xfrm>
            <a:prstGeom prst="rect">
              <a:avLst/>
            </a:prstGeom>
          </p:spPr>
        </p:pic>
        <p:pic>
          <p:nvPicPr>
            <p:cNvPr id="8" name="Picture 7" descr="uniformance-light_v2_11-3.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60806" y="1352803"/>
              <a:ext cx="3165775" cy="1820723"/>
            </a:xfrm>
            <a:prstGeom prst="rect">
              <a:avLst/>
            </a:prstGeom>
          </p:spPr>
        </p:pic>
        <p:pic>
          <p:nvPicPr>
            <p:cNvPr id="9" name="Picture 8" descr="touch-hand.png"/>
            <p:cNvPicPr>
              <a:picLocks noChangeAspect="1"/>
            </p:cNvPicPr>
            <p:nvPr/>
          </p:nvPicPr>
          <p:blipFill>
            <a:blip r:embed="rId6" cstate="print"/>
            <a:stretch>
              <a:fillRect/>
            </a:stretch>
          </p:blipFill>
          <p:spPr>
            <a:xfrm>
              <a:off x="7276453" y="2213544"/>
              <a:ext cx="1463929" cy="1749271"/>
            </a:xfrm>
            <a:prstGeom prst="rect">
              <a:avLst/>
            </a:prstGeom>
          </p:spPr>
        </p:pic>
      </p:grpSp>
      <p:sp>
        <p:nvSpPr>
          <p:cNvPr id="3" name="TextBox 2"/>
          <p:cNvSpPr txBox="1"/>
          <p:nvPr/>
        </p:nvSpPr>
        <p:spPr>
          <a:xfrm>
            <a:off x="587711" y="3961492"/>
            <a:ext cx="5498878" cy="2246769"/>
          </a:xfrm>
          <a:prstGeom prst="rect">
            <a:avLst/>
          </a:prstGeom>
          <a:noFill/>
        </p:spPr>
        <p:txBody>
          <a:bodyPr wrap="none" rtlCol="0">
            <a:spAutoFit/>
          </a:bodyPr>
          <a:lstStyle/>
          <a:p>
            <a:pPr marL="342900" indent="-342900">
              <a:buFont typeface="Arial" panose="020B0604020202020204" pitchFamily="34" charset="0"/>
              <a:buChar char="•"/>
            </a:pPr>
            <a:r>
              <a:rPr lang="en-US" sz="2000" dirty="0"/>
              <a:t>Collect data in real time: QCS, DCS, Lab</a:t>
            </a:r>
          </a:p>
          <a:p>
            <a:pPr marL="342900" indent="-342900">
              <a:buFont typeface="Arial" panose="020B0604020202020204" pitchFamily="34" charset="0"/>
              <a:buChar char="•"/>
            </a:pPr>
            <a:r>
              <a:rPr lang="en-US" sz="2000" dirty="0" err="1"/>
              <a:t>Fibre</a:t>
            </a:r>
            <a:r>
              <a:rPr lang="en-US" sz="2000" dirty="0"/>
              <a:t>, chemicals, water, steam, gas, electric</a:t>
            </a:r>
          </a:p>
          <a:p>
            <a:pPr marL="342900" indent="-342900">
              <a:buFont typeface="Arial" panose="020B0604020202020204" pitchFamily="34" charset="0"/>
              <a:buChar char="•"/>
            </a:pPr>
            <a:r>
              <a:rPr lang="en-US" sz="2000" dirty="0"/>
              <a:t>Consumables (blades, felts, cores, </a:t>
            </a:r>
            <a:r>
              <a:rPr lang="en-US" sz="2000" dirty="0" err="1"/>
              <a:t>etc</a:t>
            </a:r>
            <a:r>
              <a:rPr lang="en-US" sz="2000" dirty="0"/>
              <a:t>)</a:t>
            </a:r>
          </a:p>
          <a:p>
            <a:pPr marL="342900" indent="-342900">
              <a:buFont typeface="Arial" panose="020B0604020202020204" pitchFamily="34" charset="0"/>
              <a:buChar char="•"/>
            </a:pPr>
            <a:r>
              <a:rPr lang="en-US" sz="2000" dirty="0"/>
              <a:t>Down-time, transfers, sheet-breaks</a:t>
            </a:r>
          </a:p>
          <a:p>
            <a:pPr marL="342900" indent="-342900">
              <a:buFont typeface="Arial" panose="020B0604020202020204" pitchFamily="34" charset="0"/>
              <a:buChar char="•"/>
            </a:pPr>
            <a:r>
              <a:rPr lang="en-US" sz="2000" dirty="0"/>
              <a:t>Standard cost data</a:t>
            </a:r>
          </a:p>
          <a:p>
            <a:pPr marL="342900" indent="-342900">
              <a:buFont typeface="Arial" panose="020B0604020202020204" pitchFamily="34" charset="0"/>
              <a:buChar char="•"/>
            </a:pPr>
            <a:r>
              <a:rPr lang="en-US" sz="2000" dirty="0"/>
              <a:t>Thin client (HTML5) </a:t>
            </a:r>
            <a:r>
              <a:rPr lang="en-US" sz="2000" dirty="0" err="1"/>
              <a:t>visualisation</a:t>
            </a:r>
            <a:endParaRPr lang="en-US" sz="2000" dirty="0"/>
          </a:p>
          <a:p>
            <a:pPr marL="342900" indent="-342900">
              <a:buFont typeface="Arial" panose="020B0604020202020204" pitchFamily="34" charset="0"/>
              <a:buChar char="•"/>
            </a:pPr>
            <a:endParaRPr lang="en-SG" sz="2000" dirty="0"/>
          </a:p>
        </p:txBody>
      </p:sp>
      <p:sp>
        <p:nvSpPr>
          <p:cNvPr id="11" name="TextBox 10"/>
          <p:cNvSpPr txBox="1"/>
          <p:nvPr/>
        </p:nvSpPr>
        <p:spPr>
          <a:xfrm>
            <a:off x="7095011" y="625517"/>
            <a:ext cx="3094117" cy="1323439"/>
          </a:xfrm>
          <a:prstGeom prst="rect">
            <a:avLst/>
          </a:prstGeom>
          <a:noFill/>
        </p:spPr>
        <p:txBody>
          <a:bodyPr wrap="none" rtlCol="0">
            <a:spAutoFit/>
          </a:bodyPr>
          <a:lstStyle/>
          <a:p>
            <a:pPr marL="342900" indent="-342900">
              <a:buFont typeface="Arial" panose="020B0604020202020204" pitchFamily="34" charset="0"/>
              <a:buChar char="•"/>
            </a:pPr>
            <a:r>
              <a:rPr lang="en-US" sz="2000" dirty="0"/>
              <a:t>Quality measurements</a:t>
            </a:r>
          </a:p>
          <a:p>
            <a:pPr marL="342900" indent="-342900">
              <a:buFont typeface="Arial" panose="020B0604020202020204" pitchFamily="34" charset="0"/>
              <a:buChar char="•"/>
            </a:pPr>
            <a:r>
              <a:rPr lang="en-US" sz="2000" dirty="0"/>
              <a:t>Defects</a:t>
            </a:r>
          </a:p>
          <a:p>
            <a:pPr marL="342900" indent="-342900">
              <a:buFont typeface="Arial" panose="020B0604020202020204" pitchFamily="34" charset="0"/>
              <a:buChar char="•"/>
            </a:pPr>
            <a:r>
              <a:rPr lang="en-US" sz="2000" dirty="0"/>
              <a:t>Traceability</a:t>
            </a:r>
          </a:p>
          <a:p>
            <a:pPr marL="342900" indent="-342900">
              <a:buFont typeface="Arial" panose="020B0604020202020204" pitchFamily="34" charset="0"/>
              <a:buChar char="•"/>
            </a:pPr>
            <a:endParaRPr lang="en-SG" sz="2000" dirty="0"/>
          </a:p>
        </p:txBody>
      </p:sp>
    </p:spTree>
    <p:extLst>
      <p:ext uri="{BB962C8B-B14F-4D97-AF65-F5344CB8AC3E}">
        <p14:creationId xmlns:p14="http://schemas.microsoft.com/office/powerpoint/2010/main" val="3279121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Grafik 6"/>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265890" y="2029645"/>
            <a:ext cx="941603" cy="444631"/>
          </a:xfrm>
          <a:prstGeom prst="rect">
            <a:avLst/>
          </a:prstGeom>
        </p:spPr>
      </p:pic>
      <p:pic>
        <p:nvPicPr>
          <p:cNvPr id="80" name="Picture 9" descr="141-083-1"/>
          <p:cNvPicPr>
            <a:picLocks noChangeAspect="1" noChangeArrowheads="1"/>
          </p:cNvPicPr>
          <p:nvPr/>
        </p:nvPicPr>
        <p:blipFill>
          <a:blip r:embed="rId4" cstate="screen"/>
          <a:srcRect/>
          <a:stretch>
            <a:fillRect/>
          </a:stretch>
        </p:blipFill>
        <p:spPr bwMode="auto">
          <a:xfrm>
            <a:off x="3446646" y="5386649"/>
            <a:ext cx="1642359" cy="592403"/>
          </a:xfrm>
          <a:prstGeom prst="rect">
            <a:avLst/>
          </a:prstGeom>
          <a:noFill/>
        </p:spPr>
      </p:pic>
      <p:pic>
        <p:nvPicPr>
          <p:cNvPr id="69" name="Picture 6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0900" y="3522947"/>
            <a:ext cx="2060538" cy="965152"/>
          </a:xfrm>
          <a:prstGeom prst="rect">
            <a:avLst/>
          </a:prstGeom>
        </p:spPr>
      </p:pic>
      <p:sp>
        <p:nvSpPr>
          <p:cNvPr id="2" name="Title 1"/>
          <p:cNvSpPr>
            <a:spLocks noGrp="1"/>
          </p:cNvSpPr>
          <p:nvPr>
            <p:ph type="title"/>
          </p:nvPr>
        </p:nvSpPr>
        <p:spPr>
          <a:xfrm>
            <a:off x="327461" y="128157"/>
            <a:ext cx="10480675" cy="498475"/>
          </a:xfrm>
        </p:spPr>
        <p:txBody>
          <a:bodyPr/>
          <a:lstStyle/>
          <a:p>
            <a:r>
              <a:rPr lang="en-SG" dirty="0" err="1"/>
              <a:t>Experion</a:t>
            </a:r>
            <a:r>
              <a:rPr lang="en-SG" dirty="0"/>
              <a:t> MX : All-in-One Integrated Solution for Tissue</a:t>
            </a:r>
            <a:endParaRPr lang="en-US" dirty="0"/>
          </a:p>
        </p:txBody>
      </p:sp>
      <p:sp>
        <p:nvSpPr>
          <p:cNvPr id="4" name="Slide Number Placeholder 3"/>
          <p:cNvSpPr>
            <a:spLocks noGrp="1"/>
          </p:cNvSpPr>
          <p:nvPr>
            <p:ph type="sldNum" sz="quarter" idx="13"/>
          </p:nvPr>
        </p:nvSpPr>
        <p:spPr/>
        <p:txBody>
          <a:bodyPr/>
          <a:lstStyle/>
          <a:p>
            <a:pPr>
              <a:defRPr/>
            </a:pPr>
            <a:fld id="{1003F90B-D5F1-418E-9FD2-4BB9F7D68687}" type="slidenum">
              <a:rPr lang="en-US" smtClean="0"/>
              <a:pPr>
                <a:defRPr/>
              </a:pPr>
              <a:t>3</a:t>
            </a:fld>
            <a:endParaRPr lang="en-US" dirty="0"/>
          </a:p>
        </p:txBody>
      </p:sp>
      <p:grpSp>
        <p:nvGrpSpPr>
          <p:cNvPr id="5" name="Group 74"/>
          <p:cNvGrpSpPr>
            <a:grpSpLocks/>
          </p:cNvGrpSpPr>
          <p:nvPr/>
        </p:nvGrpSpPr>
        <p:grpSpPr bwMode="auto">
          <a:xfrm>
            <a:off x="5656974" y="3130311"/>
            <a:ext cx="25004" cy="151210"/>
            <a:chOff x="4115" y="2645"/>
            <a:chExt cx="38" cy="151"/>
          </a:xfrm>
        </p:grpSpPr>
        <p:sp>
          <p:nvSpPr>
            <p:cNvPr id="6" name="Line 75"/>
            <p:cNvSpPr>
              <a:spLocks noChangeShapeType="1"/>
            </p:cNvSpPr>
            <p:nvPr/>
          </p:nvSpPr>
          <p:spPr bwMode="auto">
            <a:xfrm flipV="1">
              <a:off x="4115" y="2645"/>
              <a:ext cx="0" cy="151"/>
            </a:xfrm>
            <a:prstGeom prst="line">
              <a:avLst/>
            </a:prstGeom>
            <a:noFill/>
            <a:ln w="28575">
              <a:solidFill>
                <a:srgbClr val="1566D3"/>
              </a:solidFill>
              <a:round/>
              <a:headEnd/>
              <a:tailEnd/>
            </a:ln>
            <a:extLst>
              <a:ext uri="{909E8E84-426E-40DD-AFC4-6F175D3DCCD1}">
                <a14:hiddenFill xmlns:a14="http://schemas.microsoft.com/office/drawing/2010/main">
                  <a:noFill/>
                </a14:hiddenFill>
              </a:ext>
            </a:extLst>
          </p:spPr>
          <p:txBody>
            <a:bodyPr/>
            <a:lstStyle/>
            <a:p>
              <a:endParaRPr lang="en-SG" sz="1800">
                <a:solidFill>
                  <a:srgbClr val="000000"/>
                </a:solidFill>
              </a:endParaRPr>
            </a:p>
          </p:txBody>
        </p:sp>
        <p:sp>
          <p:nvSpPr>
            <p:cNvPr id="7" name="Line 76"/>
            <p:cNvSpPr>
              <a:spLocks noChangeShapeType="1"/>
            </p:cNvSpPr>
            <p:nvPr/>
          </p:nvSpPr>
          <p:spPr bwMode="auto">
            <a:xfrm flipV="1">
              <a:off x="4153" y="2645"/>
              <a:ext cx="0" cy="151"/>
            </a:xfrm>
            <a:prstGeom prst="line">
              <a:avLst/>
            </a:prstGeom>
            <a:noFill/>
            <a:ln w="28575">
              <a:solidFill>
                <a:srgbClr val="3A86EC"/>
              </a:solidFill>
              <a:round/>
              <a:headEnd/>
              <a:tailEnd/>
            </a:ln>
            <a:extLst>
              <a:ext uri="{909E8E84-426E-40DD-AFC4-6F175D3DCCD1}">
                <a14:hiddenFill xmlns:a14="http://schemas.microsoft.com/office/drawing/2010/main">
                  <a:noFill/>
                </a14:hiddenFill>
              </a:ext>
            </a:extLst>
          </p:spPr>
          <p:txBody>
            <a:bodyPr/>
            <a:lstStyle/>
            <a:p>
              <a:endParaRPr lang="en-SG" sz="1800">
                <a:solidFill>
                  <a:srgbClr val="000000"/>
                </a:solidFill>
              </a:endParaRPr>
            </a:p>
          </p:txBody>
        </p:sp>
      </p:grpSp>
      <p:pic>
        <p:nvPicPr>
          <p:cNvPr id="12" name="Picture 4" descr="Tissue Mach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9865" y="2457419"/>
            <a:ext cx="32766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9"/>
          <p:cNvSpPr>
            <a:spLocks noChangeArrowheads="1"/>
          </p:cNvSpPr>
          <p:nvPr/>
        </p:nvSpPr>
        <p:spPr bwMode="auto">
          <a:xfrm>
            <a:off x="2950794" y="5904147"/>
            <a:ext cx="1944442" cy="55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sz="1100">
                <a:solidFill>
                  <a:schemeClr val="tx1"/>
                </a:solidFill>
                <a:latin typeface="Times New Roman" panose="02020603050405020304" pitchFamily="18" charset="0"/>
                <a:ea typeface="標楷體" panose="03000509000000000000" pitchFamily="65" charset="-120"/>
              </a:defRPr>
            </a:lvl1pPr>
            <a:lvl2pPr marL="742950" indent="-285750">
              <a:defRPr sz="1100">
                <a:solidFill>
                  <a:schemeClr val="tx1"/>
                </a:solidFill>
                <a:latin typeface="Times New Roman" panose="02020603050405020304" pitchFamily="18" charset="0"/>
                <a:ea typeface="標楷體" panose="03000509000000000000" pitchFamily="65" charset="-120"/>
              </a:defRPr>
            </a:lvl2pPr>
            <a:lvl3pPr marL="1143000" indent="-228600">
              <a:defRPr sz="1100">
                <a:solidFill>
                  <a:schemeClr val="tx1"/>
                </a:solidFill>
                <a:latin typeface="Times New Roman" panose="02020603050405020304" pitchFamily="18" charset="0"/>
                <a:ea typeface="標楷體" panose="03000509000000000000" pitchFamily="65" charset="-120"/>
              </a:defRPr>
            </a:lvl3pPr>
            <a:lvl4pPr marL="1600200" indent="-228600">
              <a:defRPr sz="1100">
                <a:solidFill>
                  <a:schemeClr val="tx1"/>
                </a:solidFill>
                <a:latin typeface="Times New Roman" panose="02020603050405020304" pitchFamily="18" charset="0"/>
                <a:ea typeface="標楷體" panose="03000509000000000000" pitchFamily="65" charset="-120"/>
              </a:defRPr>
            </a:lvl4pPr>
            <a:lvl5pPr marL="2057400" indent="-228600">
              <a:defRPr sz="1100">
                <a:solidFill>
                  <a:schemeClr val="tx1"/>
                </a:solidFill>
                <a:latin typeface="Times New Roman" panose="02020603050405020304" pitchFamily="18" charset="0"/>
                <a:ea typeface="標楷體" panose="03000509000000000000" pitchFamily="65" charset="-120"/>
              </a:defRPr>
            </a:lvl5pPr>
            <a:lvl6pPr marL="25146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6pPr>
            <a:lvl7pPr marL="29718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7pPr>
            <a:lvl8pPr marL="34290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8pPr>
            <a:lvl9pPr marL="38862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9pPr>
          </a:lstStyle>
          <a:p>
            <a:r>
              <a:rPr lang="en-US" altLang="zh-TW" sz="1050" b="1" dirty="0">
                <a:solidFill>
                  <a:srgbClr val="000000"/>
                </a:solidFill>
                <a:latin typeface="Arial" panose="020B0604020202020204" pitchFamily="34" charset="0"/>
              </a:rPr>
              <a:t>Moisture CD Control</a:t>
            </a:r>
          </a:p>
          <a:p>
            <a:pPr marL="171450" indent="-171450">
              <a:buFontTx/>
              <a:buChar char="-"/>
            </a:pPr>
            <a:r>
              <a:rPr lang="en-US" altLang="zh-TW" sz="1050" b="1" dirty="0">
                <a:solidFill>
                  <a:srgbClr val="000000"/>
                </a:solidFill>
                <a:latin typeface="Arial" panose="020B0604020202020204" pitchFamily="34" charset="0"/>
              </a:rPr>
              <a:t>Crepe profile control</a:t>
            </a:r>
          </a:p>
          <a:p>
            <a:pPr marL="171450" indent="-171450">
              <a:buFontTx/>
              <a:buChar char="-"/>
            </a:pPr>
            <a:r>
              <a:rPr lang="en-US" altLang="zh-TW" sz="1050" b="1" dirty="0" err="1">
                <a:solidFill>
                  <a:srgbClr val="000000"/>
                </a:solidFill>
                <a:latin typeface="Arial" panose="020B0604020202020204" pitchFamily="34" charset="0"/>
              </a:rPr>
              <a:t>Magibox</a:t>
            </a:r>
            <a:r>
              <a:rPr lang="en-US" altLang="zh-TW" sz="1050" b="1" dirty="0">
                <a:solidFill>
                  <a:srgbClr val="000000"/>
                </a:solidFill>
                <a:latin typeface="Arial" panose="020B0604020202020204" pitchFamily="34" charset="0"/>
              </a:rPr>
              <a:t> steam generator</a:t>
            </a:r>
            <a:endParaRPr lang="zh-TW" altLang="en-US" sz="1050" b="1" dirty="0">
              <a:solidFill>
                <a:srgbClr val="000000"/>
              </a:solidFill>
              <a:latin typeface="Arial" panose="020B0604020202020204" pitchFamily="34" charset="0"/>
            </a:endParaRPr>
          </a:p>
        </p:txBody>
      </p:sp>
      <p:sp>
        <p:nvSpPr>
          <p:cNvPr id="14" name="Line 12"/>
          <p:cNvSpPr>
            <a:spLocks noChangeShapeType="1"/>
          </p:cNvSpPr>
          <p:nvPr/>
        </p:nvSpPr>
        <p:spPr bwMode="auto">
          <a:xfrm flipV="1">
            <a:off x="4781414" y="3639897"/>
            <a:ext cx="952953" cy="1766727"/>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SG" sz="1800">
              <a:solidFill>
                <a:srgbClr val="000000"/>
              </a:solidFill>
            </a:endParaRPr>
          </a:p>
        </p:txBody>
      </p:sp>
      <p:sp>
        <p:nvSpPr>
          <p:cNvPr id="15" name="Line 14"/>
          <p:cNvSpPr>
            <a:spLocks noChangeShapeType="1"/>
          </p:cNvSpPr>
          <p:nvPr/>
        </p:nvSpPr>
        <p:spPr bwMode="auto">
          <a:xfrm flipH="1" flipV="1">
            <a:off x="6329759" y="3429157"/>
            <a:ext cx="978814" cy="481376"/>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SG" sz="1800">
              <a:solidFill>
                <a:srgbClr val="000000"/>
              </a:solidFill>
            </a:endParaRPr>
          </a:p>
        </p:txBody>
      </p:sp>
      <p:grpSp>
        <p:nvGrpSpPr>
          <p:cNvPr id="16" name="Group 46"/>
          <p:cNvGrpSpPr>
            <a:grpSpLocks/>
          </p:cNvGrpSpPr>
          <p:nvPr/>
        </p:nvGrpSpPr>
        <p:grpSpPr bwMode="auto">
          <a:xfrm>
            <a:off x="9415961" y="3420242"/>
            <a:ext cx="1707357" cy="1274653"/>
            <a:chOff x="4342" y="1959"/>
            <a:chExt cx="1434" cy="1988"/>
          </a:xfrm>
        </p:grpSpPr>
        <p:sp>
          <p:nvSpPr>
            <p:cNvPr id="17" name="Text Box 47"/>
            <p:cNvSpPr txBox="1">
              <a:spLocks noChangeArrowheads="1"/>
            </p:cNvSpPr>
            <p:nvPr/>
          </p:nvSpPr>
          <p:spPr bwMode="auto">
            <a:xfrm>
              <a:off x="4400" y="2064"/>
              <a:ext cx="1376" cy="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67866" tIns="33338" rIns="67866" bIns="33338">
              <a:spAutoFit/>
            </a:bodyPr>
            <a:lstStyle>
              <a:lvl1pPr marL="114300" indent="-114300">
                <a:tabLst>
                  <a:tab pos="796925" algn="l"/>
                  <a:tab pos="6632575" algn="l"/>
                </a:tabLst>
                <a:defRPr sz="1100">
                  <a:solidFill>
                    <a:schemeClr val="tx1"/>
                  </a:solidFill>
                  <a:latin typeface="Times New Roman" panose="02020603050405020304" pitchFamily="18" charset="0"/>
                  <a:ea typeface="標楷體" panose="03000509000000000000" pitchFamily="65" charset="-120"/>
                </a:defRPr>
              </a:lvl1pPr>
              <a:lvl2pPr marL="742950" indent="-285750">
                <a:tabLst>
                  <a:tab pos="796925" algn="l"/>
                  <a:tab pos="6632575" algn="l"/>
                </a:tabLst>
                <a:defRPr sz="1100">
                  <a:solidFill>
                    <a:schemeClr val="tx1"/>
                  </a:solidFill>
                  <a:latin typeface="Times New Roman" panose="02020603050405020304" pitchFamily="18" charset="0"/>
                  <a:ea typeface="標楷體" panose="03000509000000000000" pitchFamily="65" charset="-120"/>
                </a:defRPr>
              </a:lvl2pPr>
              <a:lvl3pPr marL="1143000" indent="-228600">
                <a:tabLst>
                  <a:tab pos="796925" algn="l"/>
                  <a:tab pos="6632575" algn="l"/>
                </a:tabLst>
                <a:defRPr sz="1100">
                  <a:solidFill>
                    <a:schemeClr val="tx1"/>
                  </a:solidFill>
                  <a:latin typeface="Times New Roman" panose="02020603050405020304" pitchFamily="18" charset="0"/>
                  <a:ea typeface="標楷體" panose="03000509000000000000" pitchFamily="65" charset="-120"/>
                </a:defRPr>
              </a:lvl3pPr>
              <a:lvl4pPr marL="1600200" indent="-228600">
                <a:tabLst>
                  <a:tab pos="796925" algn="l"/>
                  <a:tab pos="6632575" algn="l"/>
                </a:tabLst>
                <a:defRPr sz="1100">
                  <a:solidFill>
                    <a:schemeClr val="tx1"/>
                  </a:solidFill>
                  <a:latin typeface="Times New Roman" panose="02020603050405020304" pitchFamily="18" charset="0"/>
                  <a:ea typeface="標楷體" panose="03000509000000000000" pitchFamily="65" charset="-120"/>
                </a:defRPr>
              </a:lvl4pPr>
              <a:lvl5pPr marL="2057400" indent="-228600">
                <a:tabLst>
                  <a:tab pos="796925" algn="l"/>
                  <a:tab pos="6632575" algn="l"/>
                </a:tabLst>
                <a:defRPr sz="1100">
                  <a:solidFill>
                    <a:schemeClr val="tx1"/>
                  </a:solidFill>
                  <a:latin typeface="Times New Roman" panose="02020603050405020304" pitchFamily="18" charset="0"/>
                  <a:ea typeface="標楷體" panose="03000509000000000000" pitchFamily="65" charset="-120"/>
                </a:defRPr>
              </a:lvl5pPr>
              <a:lvl6pPr marL="2514600" indent="-228600" algn="ctr" eaLnBrk="0" fontAlgn="base" hangingPunct="0">
                <a:lnSpc>
                  <a:spcPct val="90000"/>
                </a:lnSpc>
                <a:spcBef>
                  <a:spcPct val="30000"/>
                </a:spcBef>
                <a:spcAft>
                  <a:spcPct val="0"/>
                </a:spcAft>
                <a:buClr>
                  <a:schemeClr val="hlink"/>
                </a:buClr>
                <a:tabLst>
                  <a:tab pos="796925" algn="l"/>
                  <a:tab pos="6632575" algn="l"/>
                </a:tabLst>
                <a:defRPr sz="1100">
                  <a:solidFill>
                    <a:schemeClr val="tx1"/>
                  </a:solidFill>
                  <a:latin typeface="Times New Roman" panose="02020603050405020304" pitchFamily="18" charset="0"/>
                  <a:ea typeface="標楷體" panose="03000509000000000000" pitchFamily="65" charset="-120"/>
                </a:defRPr>
              </a:lvl6pPr>
              <a:lvl7pPr marL="2971800" indent="-228600" algn="ctr" eaLnBrk="0" fontAlgn="base" hangingPunct="0">
                <a:lnSpc>
                  <a:spcPct val="90000"/>
                </a:lnSpc>
                <a:spcBef>
                  <a:spcPct val="30000"/>
                </a:spcBef>
                <a:spcAft>
                  <a:spcPct val="0"/>
                </a:spcAft>
                <a:buClr>
                  <a:schemeClr val="hlink"/>
                </a:buClr>
                <a:tabLst>
                  <a:tab pos="796925" algn="l"/>
                  <a:tab pos="6632575" algn="l"/>
                </a:tabLst>
                <a:defRPr sz="1100">
                  <a:solidFill>
                    <a:schemeClr val="tx1"/>
                  </a:solidFill>
                  <a:latin typeface="Times New Roman" panose="02020603050405020304" pitchFamily="18" charset="0"/>
                  <a:ea typeface="標楷體" panose="03000509000000000000" pitchFamily="65" charset="-120"/>
                </a:defRPr>
              </a:lvl7pPr>
              <a:lvl8pPr marL="3429000" indent="-228600" algn="ctr" eaLnBrk="0" fontAlgn="base" hangingPunct="0">
                <a:lnSpc>
                  <a:spcPct val="90000"/>
                </a:lnSpc>
                <a:spcBef>
                  <a:spcPct val="30000"/>
                </a:spcBef>
                <a:spcAft>
                  <a:spcPct val="0"/>
                </a:spcAft>
                <a:buClr>
                  <a:schemeClr val="hlink"/>
                </a:buClr>
                <a:tabLst>
                  <a:tab pos="796925" algn="l"/>
                  <a:tab pos="6632575" algn="l"/>
                </a:tabLst>
                <a:defRPr sz="1100">
                  <a:solidFill>
                    <a:schemeClr val="tx1"/>
                  </a:solidFill>
                  <a:latin typeface="Times New Roman" panose="02020603050405020304" pitchFamily="18" charset="0"/>
                  <a:ea typeface="標楷體" panose="03000509000000000000" pitchFamily="65" charset="-120"/>
                </a:defRPr>
              </a:lvl8pPr>
              <a:lvl9pPr marL="3886200" indent="-228600" algn="ctr" eaLnBrk="0" fontAlgn="base" hangingPunct="0">
                <a:lnSpc>
                  <a:spcPct val="90000"/>
                </a:lnSpc>
                <a:spcBef>
                  <a:spcPct val="30000"/>
                </a:spcBef>
                <a:spcAft>
                  <a:spcPct val="0"/>
                </a:spcAft>
                <a:buClr>
                  <a:schemeClr val="hlink"/>
                </a:buClr>
                <a:tabLst>
                  <a:tab pos="796925" algn="l"/>
                  <a:tab pos="6632575" algn="l"/>
                </a:tabLst>
                <a:defRPr sz="1100">
                  <a:solidFill>
                    <a:schemeClr val="tx1"/>
                  </a:solidFill>
                  <a:latin typeface="Times New Roman" panose="02020603050405020304" pitchFamily="18" charset="0"/>
                  <a:ea typeface="標楷體" panose="03000509000000000000" pitchFamily="65" charset="-120"/>
                </a:defRPr>
              </a:lvl9pPr>
            </a:lstStyle>
            <a:p>
              <a:pPr>
                <a:spcBef>
                  <a:spcPct val="5000"/>
                </a:spcBef>
              </a:pPr>
              <a:r>
                <a:rPr lang="en-US" altLang="zh-TW" sz="1050" b="1" u="sng" dirty="0">
                  <a:solidFill>
                    <a:srgbClr val="000000"/>
                  </a:solidFill>
                  <a:latin typeface="Arial" panose="020B0604020202020204" pitchFamily="34" charset="0"/>
                </a:rPr>
                <a:t>Reel Scanner:</a:t>
              </a:r>
            </a:p>
            <a:p>
              <a:pPr marL="128588" indent="-128588">
                <a:spcBef>
                  <a:spcPct val="5000"/>
                </a:spcBef>
                <a:buFontTx/>
                <a:buChar char="-"/>
              </a:pPr>
              <a:r>
                <a:rPr lang="en-US" altLang="zh-TW" sz="900" b="1" dirty="0">
                  <a:solidFill>
                    <a:srgbClr val="000000"/>
                  </a:solidFill>
                  <a:latin typeface="Arial" panose="020B0604020202020204" pitchFamily="34" charset="0"/>
                </a:rPr>
                <a:t>Q6088 Scanner</a:t>
              </a:r>
            </a:p>
            <a:p>
              <a:pPr>
                <a:spcBef>
                  <a:spcPct val="5000"/>
                </a:spcBef>
              </a:pPr>
              <a:r>
                <a:rPr lang="en-US" altLang="zh-TW" sz="1050" b="1" u="sng" dirty="0">
                  <a:solidFill>
                    <a:srgbClr val="000000"/>
                  </a:solidFill>
                  <a:latin typeface="Arial" panose="020B0604020202020204" pitchFamily="34" charset="0"/>
                </a:rPr>
                <a:t>Sensors:</a:t>
              </a:r>
            </a:p>
            <a:p>
              <a:pPr>
                <a:spcBef>
                  <a:spcPct val="5000"/>
                </a:spcBef>
                <a:buFontTx/>
                <a:buChar char="-"/>
              </a:pPr>
              <a:r>
                <a:rPr lang="en-US" altLang="zh-TW" sz="900" b="1" dirty="0">
                  <a:solidFill>
                    <a:srgbClr val="000000"/>
                  </a:solidFill>
                  <a:latin typeface="Arial" panose="020B0604020202020204" pitchFamily="34" charset="0"/>
                </a:rPr>
                <a:t>IR weight / moisture Sensor</a:t>
              </a:r>
            </a:p>
            <a:p>
              <a:pPr>
                <a:spcBef>
                  <a:spcPct val="5000"/>
                </a:spcBef>
                <a:buFontTx/>
                <a:buChar char="-"/>
              </a:pPr>
              <a:r>
                <a:rPr lang="en-US" altLang="zh-TW" sz="900" b="1" dirty="0">
                  <a:solidFill>
                    <a:srgbClr val="000000"/>
                  </a:solidFill>
                  <a:latin typeface="Arial" panose="020B0604020202020204" pitchFamily="34" charset="0"/>
                </a:rPr>
                <a:t>Kr85 &amp; Pm147 (recycle)</a:t>
              </a:r>
            </a:p>
            <a:p>
              <a:pPr>
                <a:spcBef>
                  <a:spcPct val="5000"/>
                </a:spcBef>
                <a:buFontTx/>
                <a:buChar char="-"/>
              </a:pPr>
              <a:r>
                <a:rPr lang="en-US" altLang="zh-TW" sz="900" b="1" dirty="0">
                  <a:solidFill>
                    <a:srgbClr val="000000"/>
                  </a:solidFill>
                  <a:latin typeface="Arial" panose="020B0604020202020204" pitchFamily="34" charset="0"/>
                </a:rPr>
                <a:t>Crepe</a:t>
              </a:r>
            </a:p>
          </p:txBody>
        </p:sp>
        <p:sp>
          <p:nvSpPr>
            <p:cNvPr id="18" name="Rectangle 48"/>
            <p:cNvSpPr>
              <a:spLocks noChangeArrowheads="1"/>
            </p:cNvSpPr>
            <p:nvPr/>
          </p:nvSpPr>
          <p:spPr bwMode="auto">
            <a:xfrm>
              <a:off x="4342" y="1959"/>
              <a:ext cx="1392" cy="1988"/>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67866" tIns="33338" rIns="67866" bIns="33338" anchor="ctr"/>
            <a:lstStyle>
              <a:lvl1pPr>
                <a:defRPr sz="1100">
                  <a:solidFill>
                    <a:schemeClr val="tx1"/>
                  </a:solidFill>
                  <a:latin typeface="Times New Roman" panose="02020603050405020304" pitchFamily="18" charset="0"/>
                  <a:ea typeface="標楷體" panose="03000509000000000000" pitchFamily="65" charset="-120"/>
                </a:defRPr>
              </a:lvl1pPr>
              <a:lvl2pPr marL="742950" indent="-285750">
                <a:defRPr sz="1100">
                  <a:solidFill>
                    <a:schemeClr val="tx1"/>
                  </a:solidFill>
                  <a:latin typeface="Times New Roman" panose="02020603050405020304" pitchFamily="18" charset="0"/>
                  <a:ea typeface="標楷體" panose="03000509000000000000" pitchFamily="65" charset="-120"/>
                </a:defRPr>
              </a:lvl2pPr>
              <a:lvl3pPr marL="1143000" indent="-228600">
                <a:defRPr sz="1100">
                  <a:solidFill>
                    <a:schemeClr val="tx1"/>
                  </a:solidFill>
                  <a:latin typeface="Times New Roman" panose="02020603050405020304" pitchFamily="18" charset="0"/>
                  <a:ea typeface="標楷體" panose="03000509000000000000" pitchFamily="65" charset="-120"/>
                </a:defRPr>
              </a:lvl3pPr>
              <a:lvl4pPr marL="1600200" indent="-228600">
                <a:defRPr sz="1100">
                  <a:solidFill>
                    <a:schemeClr val="tx1"/>
                  </a:solidFill>
                  <a:latin typeface="Times New Roman" panose="02020603050405020304" pitchFamily="18" charset="0"/>
                  <a:ea typeface="標楷體" panose="03000509000000000000" pitchFamily="65" charset="-120"/>
                </a:defRPr>
              </a:lvl4pPr>
              <a:lvl5pPr marL="2057400" indent="-228600">
                <a:defRPr sz="1100">
                  <a:solidFill>
                    <a:schemeClr val="tx1"/>
                  </a:solidFill>
                  <a:latin typeface="Times New Roman" panose="02020603050405020304" pitchFamily="18" charset="0"/>
                  <a:ea typeface="標楷體" panose="03000509000000000000" pitchFamily="65" charset="-120"/>
                </a:defRPr>
              </a:lvl5pPr>
              <a:lvl6pPr marL="25146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6pPr>
              <a:lvl7pPr marL="29718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7pPr>
              <a:lvl8pPr marL="34290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8pPr>
              <a:lvl9pPr marL="38862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9pPr>
            </a:lstStyle>
            <a:p>
              <a:endParaRPr lang="zh-TW" altLang="en-US" sz="825">
                <a:solidFill>
                  <a:srgbClr val="000000"/>
                </a:solidFill>
              </a:endParaRPr>
            </a:p>
          </p:txBody>
        </p:sp>
      </p:grpSp>
      <p:sp>
        <p:nvSpPr>
          <p:cNvPr id="19" name="Text Box 50"/>
          <p:cNvSpPr txBox="1">
            <a:spLocks noChangeArrowheads="1"/>
          </p:cNvSpPr>
          <p:nvPr/>
        </p:nvSpPr>
        <p:spPr bwMode="auto">
          <a:xfrm>
            <a:off x="5424284" y="784500"/>
            <a:ext cx="2148903" cy="1069140"/>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67866" tIns="33338" rIns="67866" bIns="33338">
            <a:spAutoFit/>
          </a:bodyPr>
          <a:lstStyle>
            <a:lvl1pPr>
              <a:tabLst>
                <a:tab pos="173038" algn="l"/>
                <a:tab pos="6632575" algn="l"/>
              </a:tabLst>
              <a:defRPr sz="1100">
                <a:solidFill>
                  <a:schemeClr val="tx1"/>
                </a:solidFill>
                <a:latin typeface="Times New Roman" panose="02020603050405020304" pitchFamily="18" charset="0"/>
                <a:ea typeface="標楷體" panose="03000509000000000000" pitchFamily="65" charset="-120"/>
              </a:defRPr>
            </a:lvl1pPr>
            <a:lvl2pPr marL="742950" indent="-285750">
              <a:tabLst>
                <a:tab pos="173038" algn="l"/>
                <a:tab pos="6632575" algn="l"/>
              </a:tabLst>
              <a:defRPr sz="1100">
                <a:solidFill>
                  <a:schemeClr val="tx1"/>
                </a:solidFill>
                <a:latin typeface="Times New Roman" panose="02020603050405020304" pitchFamily="18" charset="0"/>
                <a:ea typeface="標楷體" panose="03000509000000000000" pitchFamily="65" charset="-120"/>
              </a:defRPr>
            </a:lvl2pPr>
            <a:lvl3pPr marL="1143000" indent="-228600">
              <a:tabLst>
                <a:tab pos="173038" algn="l"/>
                <a:tab pos="6632575" algn="l"/>
              </a:tabLst>
              <a:defRPr sz="1100">
                <a:solidFill>
                  <a:schemeClr val="tx1"/>
                </a:solidFill>
                <a:latin typeface="Times New Roman" panose="02020603050405020304" pitchFamily="18" charset="0"/>
                <a:ea typeface="標楷體" panose="03000509000000000000" pitchFamily="65" charset="-120"/>
              </a:defRPr>
            </a:lvl3pPr>
            <a:lvl4pPr marL="1600200" indent="-228600">
              <a:tabLst>
                <a:tab pos="173038" algn="l"/>
                <a:tab pos="6632575" algn="l"/>
              </a:tabLst>
              <a:defRPr sz="1100">
                <a:solidFill>
                  <a:schemeClr val="tx1"/>
                </a:solidFill>
                <a:latin typeface="Times New Roman" panose="02020603050405020304" pitchFamily="18" charset="0"/>
                <a:ea typeface="標楷體" panose="03000509000000000000" pitchFamily="65" charset="-120"/>
              </a:defRPr>
            </a:lvl4pPr>
            <a:lvl5pPr marL="2057400" indent="-228600">
              <a:tabLst>
                <a:tab pos="173038" algn="l"/>
                <a:tab pos="6632575" algn="l"/>
              </a:tabLst>
              <a:defRPr sz="1100">
                <a:solidFill>
                  <a:schemeClr val="tx1"/>
                </a:solidFill>
                <a:latin typeface="Times New Roman" panose="02020603050405020304" pitchFamily="18" charset="0"/>
                <a:ea typeface="標楷體" panose="03000509000000000000" pitchFamily="65" charset="-120"/>
              </a:defRPr>
            </a:lvl5pPr>
            <a:lvl6pPr marL="2514600" indent="-228600" algn="ctr" eaLnBrk="0" fontAlgn="base" hangingPunct="0">
              <a:lnSpc>
                <a:spcPct val="90000"/>
              </a:lnSpc>
              <a:spcBef>
                <a:spcPct val="30000"/>
              </a:spcBef>
              <a:spcAft>
                <a:spcPct val="0"/>
              </a:spcAft>
              <a:buClr>
                <a:schemeClr val="hlink"/>
              </a:buClr>
              <a:tabLst>
                <a:tab pos="173038" algn="l"/>
                <a:tab pos="6632575" algn="l"/>
              </a:tabLst>
              <a:defRPr sz="1100">
                <a:solidFill>
                  <a:schemeClr val="tx1"/>
                </a:solidFill>
                <a:latin typeface="Times New Roman" panose="02020603050405020304" pitchFamily="18" charset="0"/>
                <a:ea typeface="標楷體" panose="03000509000000000000" pitchFamily="65" charset="-120"/>
              </a:defRPr>
            </a:lvl6pPr>
            <a:lvl7pPr marL="2971800" indent="-228600" algn="ctr" eaLnBrk="0" fontAlgn="base" hangingPunct="0">
              <a:lnSpc>
                <a:spcPct val="90000"/>
              </a:lnSpc>
              <a:spcBef>
                <a:spcPct val="30000"/>
              </a:spcBef>
              <a:spcAft>
                <a:spcPct val="0"/>
              </a:spcAft>
              <a:buClr>
                <a:schemeClr val="hlink"/>
              </a:buClr>
              <a:tabLst>
                <a:tab pos="173038" algn="l"/>
                <a:tab pos="6632575" algn="l"/>
              </a:tabLst>
              <a:defRPr sz="1100">
                <a:solidFill>
                  <a:schemeClr val="tx1"/>
                </a:solidFill>
                <a:latin typeface="Times New Roman" panose="02020603050405020304" pitchFamily="18" charset="0"/>
                <a:ea typeface="標楷體" panose="03000509000000000000" pitchFamily="65" charset="-120"/>
              </a:defRPr>
            </a:lvl7pPr>
            <a:lvl8pPr marL="3429000" indent="-228600" algn="ctr" eaLnBrk="0" fontAlgn="base" hangingPunct="0">
              <a:lnSpc>
                <a:spcPct val="90000"/>
              </a:lnSpc>
              <a:spcBef>
                <a:spcPct val="30000"/>
              </a:spcBef>
              <a:spcAft>
                <a:spcPct val="0"/>
              </a:spcAft>
              <a:buClr>
                <a:schemeClr val="hlink"/>
              </a:buClr>
              <a:tabLst>
                <a:tab pos="173038" algn="l"/>
                <a:tab pos="6632575" algn="l"/>
              </a:tabLst>
              <a:defRPr sz="1100">
                <a:solidFill>
                  <a:schemeClr val="tx1"/>
                </a:solidFill>
                <a:latin typeface="Times New Roman" panose="02020603050405020304" pitchFamily="18" charset="0"/>
                <a:ea typeface="標楷體" panose="03000509000000000000" pitchFamily="65" charset="-120"/>
              </a:defRPr>
            </a:lvl8pPr>
            <a:lvl9pPr marL="3886200" indent="-228600" algn="ctr" eaLnBrk="0" fontAlgn="base" hangingPunct="0">
              <a:lnSpc>
                <a:spcPct val="90000"/>
              </a:lnSpc>
              <a:spcBef>
                <a:spcPct val="30000"/>
              </a:spcBef>
              <a:spcAft>
                <a:spcPct val="0"/>
              </a:spcAft>
              <a:buClr>
                <a:schemeClr val="hlink"/>
              </a:buClr>
              <a:tabLst>
                <a:tab pos="173038" algn="l"/>
                <a:tab pos="6632575" algn="l"/>
              </a:tabLst>
              <a:defRPr sz="1100">
                <a:solidFill>
                  <a:schemeClr val="tx1"/>
                </a:solidFill>
                <a:latin typeface="Times New Roman" panose="02020603050405020304" pitchFamily="18" charset="0"/>
                <a:ea typeface="標楷體" panose="03000509000000000000" pitchFamily="65" charset="-120"/>
              </a:defRPr>
            </a:lvl9pPr>
          </a:lstStyle>
          <a:p>
            <a:pPr>
              <a:spcBef>
                <a:spcPct val="5000"/>
              </a:spcBef>
            </a:pPr>
            <a:r>
              <a:rPr lang="en-US" altLang="zh-TW" sz="1050" b="1" u="sng" dirty="0">
                <a:solidFill>
                  <a:srgbClr val="000000"/>
                </a:solidFill>
                <a:latin typeface="Arial" panose="020B0604020202020204" pitchFamily="34" charset="0"/>
              </a:rPr>
              <a:t>Multivariable Controls</a:t>
            </a:r>
            <a:r>
              <a:rPr lang="en-US" altLang="zh-TW" sz="1050" b="1" dirty="0">
                <a:solidFill>
                  <a:srgbClr val="000000"/>
                </a:solidFill>
                <a:latin typeface="Arial" panose="020B0604020202020204" pitchFamily="34" charset="0"/>
              </a:rPr>
              <a:t>:</a:t>
            </a:r>
          </a:p>
          <a:p>
            <a:pPr>
              <a:spcBef>
                <a:spcPct val="5000"/>
              </a:spcBef>
            </a:pPr>
            <a:r>
              <a:rPr lang="en-US" altLang="zh-TW" sz="1050" b="1" dirty="0">
                <a:solidFill>
                  <a:srgbClr val="000000"/>
                </a:solidFill>
                <a:latin typeface="Arial" panose="020B0604020202020204" pitchFamily="34" charset="0"/>
              </a:rPr>
              <a:t>	- MD &amp; CD Weight Control</a:t>
            </a:r>
            <a:endParaRPr lang="zh-TW" altLang="en-US" sz="1050" b="1" dirty="0">
              <a:solidFill>
                <a:srgbClr val="000000"/>
              </a:solidFill>
              <a:latin typeface="Arial" panose="020B0604020202020204" pitchFamily="34" charset="0"/>
            </a:endParaRPr>
          </a:p>
          <a:p>
            <a:pPr>
              <a:spcBef>
                <a:spcPct val="5000"/>
              </a:spcBef>
            </a:pPr>
            <a:r>
              <a:rPr lang="en-US" altLang="zh-TW" sz="1050" b="1" dirty="0">
                <a:solidFill>
                  <a:srgbClr val="000000"/>
                </a:solidFill>
                <a:latin typeface="Arial" panose="020B0604020202020204" pitchFamily="34" charset="0"/>
              </a:rPr>
              <a:t>	- MD &amp; CD Moisture Control</a:t>
            </a:r>
          </a:p>
          <a:p>
            <a:pPr>
              <a:spcBef>
                <a:spcPct val="5000"/>
              </a:spcBef>
            </a:pPr>
            <a:r>
              <a:rPr lang="en-US" altLang="zh-TW" sz="1050" b="1" dirty="0">
                <a:solidFill>
                  <a:srgbClr val="000000"/>
                </a:solidFill>
                <a:latin typeface="Arial" panose="020B0604020202020204" pitchFamily="34" charset="0"/>
              </a:rPr>
              <a:t>	- Coordinated Yankee /   	   Hood Energy Control</a:t>
            </a:r>
            <a:endParaRPr lang="zh-TW" altLang="en-US" sz="1050" b="1" dirty="0">
              <a:solidFill>
                <a:srgbClr val="000000"/>
              </a:solidFill>
              <a:latin typeface="Arial" panose="020B0604020202020204" pitchFamily="34" charset="0"/>
            </a:endParaRPr>
          </a:p>
          <a:p>
            <a:pPr>
              <a:spcBef>
                <a:spcPct val="5000"/>
              </a:spcBef>
            </a:pPr>
            <a:r>
              <a:rPr lang="zh-TW" altLang="en-US" sz="1050" b="1" dirty="0">
                <a:solidFill>
                  <a:srgbClr val="000000"/>
                </a:solidFill>
                <a:latin typeface="Arial" panose="020B0604020202020204" pitchFamily="34" charset="0"/>
              </a:rPr>
              <a:t>	</a:t>
            </a:r>
            <a:r>
              <a:rPr lang="en-US" altLang="zh-TW" sz="1050" b="1" dirty="0">
                <a:solidFill>
                  <a:srgbClr val="000000"/>
                </a:solidFill>
                <a:latin typeface="Arial" panose="020B0604020202020204" pitchFamily="34" charset="0"/>
              </a:rPr>
              <a:t>- Grade Change Control</a:t>
            </a:r>
          </a:p>
        </p:txBody>
      </p:sp>
      <p:sp>
        <p:nvSpPr>
          <p:cNvPr id="20" name="Text Box 56"/>
          <p:cNvSpPr txBox="1">
            <a:spLocks noChangeArrowheads="1"/>
          </p:cNvSpPr>
          <p:nvPr/>
        </p:nvSpPr>
        <p:spPr bwMode="auto">
          <a:xfrm rot="21575629">
            <a:off x="9233613" y="4083225"/>
            <a:ext cx="35956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38225">
              <a:defRPr sz="1100">
                <a:solidFill>
                  <a:schemeClr val="tx1"/>
                </a:solidFill>
                <a:latin typeface="Times New Roman" panose="02020603050405020304" pitchFamily="18" charset="0"/>
                <a:ea typeface="標楷體" panose="03000509000000000000" pitchFamily="65" charset="-120"/>
              </a:defRPr>
            </a:lvl1pPr>
            <a:lvl2pPr marL="742950" indent="-285750" defTabSz="1038225">
              <a:defRPr sz="1100">
                <a:solidFill>
                  <a:schemeClr val="tx1"/>
                </a:solidFill>
                <a:latin typeface="Times New Roman" panose="02020603050405020304" pitchFamily="18" charset="0"/>
                <a:ea typeface="標楷體" panose="03000509000000000000" pitchFamily="65" charset="-120"/>
              </a:defRPr>
            </a:lvl2pPr>
            <a:lvl3pPr marL="1143000" indent="-228600" defTabSz="1038225">
              <a:defRPr sz="1100">
                <a:solidFill>
                  <a:schemeClr val="tx1"/>
                </a:solidFill>
                <a:latin typeface="Times New Roman" panose="02020603050405020304" pitchFamily="18" charset="0"/>
                <a:ea typeface="標楷體" panose="03000509000000000000" pitchFamily="65" charset="-120"/>
              </a:defRPr>
            </a:lvl3pPr>
            <a:lvl4pPr marL="1600200" indent="-228600" defTabSz="1038225">
              <a:defRPr sz="1100">
                <a:solidFill>
                  <a:schemeClr val="tx1"/>
                </a:solidFill>
                <a:latin typeface="Times New Roman" panose="02020603050405020304" pitchFamily="18" charset="0"/>
                <a:ea typeface="標楷體" panose="03000509000000000000" pitchFamily="65" charset="-120"/>
              </a:defRPr>
            </a:lvl4pPr>
            <a:lvl5pPr marL="2057400" indent="-228600" defTabSz="1038225">
              <a:defRPr sz="1100">
                <a:solidFill>
                  <a:schemeClr val="tx1"/>
                </a:solidFill>
                <a:latin typeface="Times New Roman" panose="02020603050405020304" pitchFamily="18" charset="0"/>
                <a:ea typeface="標楷體" panose="03000509000000000000" pitchFamily="65" charset="-120"/>
              </a:defRPr>
            </a:lvl5pPr>
            <a:lvl6pPr marL="2514600" indent="-228600" algn="ctr" defTabSz="1038225"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6pPr>
            <a:lvl7pPr marL="2971800" indent="-228600" algn="ctr" defTabSz="1038225"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7pPr>
            <a:lvl8pPr marL="3429000" indent="-228600" algn="ctr" defTabSz="1038225"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8pPr>
            <a:lvl9pPr marL="3886200" indent="-228600" algn="ctr" defTabSz="1038225"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9pPr>
          </a:lstStyle>
          <a:p>
            <a:pPr>
              <a:lnSpc>
                <a:spcPct val="80000"/>
              </a:lnSpc>
            </a:pPr>
            <a:r>
              <a:rPr lang="en-US" altLang="zh-TW" sz="750" b="1">
                <a:solidFill>
                  <a:srgbClr val="000099"/>
                </a:solidFill>
                <a:latin typeface="Arial" panose="020B0604020202020204" pitchFamily="34" charset="0"/>
                <a:ea typeface="新細明體" panose="02020500000000000000" pitchFamily="18" charset="-120"/>
              </a:rPr>
              <a:t>  </a:t>
            </a:r>
          </a:p>
        </p:txBody>
      </p:sp>
      <p:grpSp>
        <p:nvGrpSpPr>
          <p:cNvPr id="22" name="Group 999"/>
          <p:cNvGrpSpPr>
            <a:grpSpLocks/>
          </p:cNvGrpSpPr>
          <p:nvPr/>
        </p:nvGrpSpPr>
        <p:grpSpPr bwMode="auto">
          <a:xfrm rot="15687056">
            <a:off x="5887361" y="3628588"/>
            <a:ext cx="90488" cy="41672"/>
            <a:chOff x="1229" y="974"/>
            <a:chExt cx="76" cy="35"/>
          </a:xfrm>
        </p:grpSpPr>
        <p:sp>
          <p:nvSpPr>
            <p:cNvPr id="23" name="Rectangle 1000"/>
            <p:cNvSpPr>
              <a:spLocks noChangeArrowheads="1"/>
            </p:cNvSpPr>
            <p:nvPr/>
          </p:nvSpPr>
          <p:spPr bwMode="auto">
            <a:xfrm>
              <a:off x="1229" y="974"/>
              <a:ext cx="56" cy="35"/>
            </a:xfrm>
            <a:prstGeom prst="rect">
              <a:avLst/>
            </a:prstGeom>
            <a:solidFill>
              <a:srgbClr val="FF0000"/>
            </a:solidFill>
            <a:ln w="9525">
              <a:solidFill>
                <a:schemeClr val="tx1"/>
              </a:solidFill>
              <a:miter lim="800000"/>
              <a:headEnd/>
              <a:tailEnd/>
            </a:ln>
          </p:spPr>
          <p:txBody>
            <a:bodyPr vert="eaVert" wrap="none" anchor="ctr"/>
            <a:lstStyle>
              <a:lvl1pPr>
                <a:defRPr sz="1100">
                  <a:solidFill>
                    <a:schemeClr val="tx1"/>
                  </a:solidFill>
                  <a:latin typeface="Times New Roman" panose="02020603050405020304" pitchFamily="18" charset="0"/>
                  <a:ea typeface="標楷體" panose="03000509000000000000" pitchFamily="65" charset="-120"/>
                </a:defRPr>
              </a:lvl1pPr>
              <a:lvl2pPr marL="742950" indent="-285750">
                <a:defRPr sz="1100">
                  <a:solidFill>
                    <a:schemeClr val="tx1"/>
                  </a:solidFill>
                  <a:latin typeface="Times New Roman" panose="02020603050405020304" pitchFamily="18" charset="0"/>
                  <a:ea typeface="標楷體" panose="03000509000000000000" pitchFamily="65" charset="-120"/>
                </a:defRPr>
              </a:lvl2pPr>
              <a:lvl3pPr marL="1143000" indent="-228600">
                <a:defRPr sz="1100">
                  <a:solidFill>
                    <a:schemeClr val="tx1"/>
                  </a:solidFill>
                  <a:latin typeface="Times New Roman" panose="02020603050405020304" pitchFamily="18" charset="0"/>
                  <a:ea typeface="標楷體" panose="03000509000000000000" pitchFamily="65" charset="-120"/>
                </a:defRPr>
              </a:lvl3pPr>
              <a:lvl4pPr marL="1600200" indent="-228600">
                <a:defRPr sz="1100">
                  <a:solidFill>
                    <a:schemeClr val="tx1"/>
                  </a:solidFill>
                  <a:latin typeface="Times New Roman" panose="02020603050405020304" pitchFamily="18" charset="0"/>
                  <a:ea typeface="標楷體" panose="03000509000000000000" pitchFamily="65" charset="-120"/>
                </a:defRPr>
              </a:lvl4pPr>
              <a:lvl5pPr marL="2057400" indent="-228600">
                <a:defRPr sz="1100">
                  <a:solidFill>
                    <a:schemeClr val="tx1"/>
                  </a:solidFill>
                  <a:latin typeface="Times New Roman" panose="02020603050405020304" pitchFamily="18" charset="0"/>
                  <a:ea typeface="標楷體" panose="03000509000000000000" pitchFamily="65" charset="-120"/>
                </a:defRPr>
              </a:lvl5pPr>
              <a:lvl6pPr marL="25146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6pPr>
              <a:lvl7pPr marL="29718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7pPr>
              <a:lvl8pPr marL="34290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8pPr>
              <a:lvl9pPr marL="38862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9pPr>
            </a:lstStyle>
            <a:p>
              <a:pPr eaLnBrk="1" hangingPunct="1"/>
              <a:endParaRPr lang="zh-TW" altLang="zh-TW" sz="1800">
                <a:solidFill>
                  <a:srgbClr val="000000"/>
                </a:solidFill>
              </a:endParaRPr>
            </a:p>
          </p:txBody>
        </p:sp>
        <p:sp>
          <p:nvSpPr>
            <p:cNvPr id="24" name="Rectangle 1001"/>
            <p:cNvSpPr>
              <a:spLocks noChangeArrowheads="1"/>
            </p:cNvSpPr>
            <p:nvPr/>
          </p:nvSpPr>
          <p:spPr bwMode="auto">
            <a:xfrm>
              <a:off x="1288" y="983"/>
              <a:ext cx="17" cy="17"/>
            </a:xfrm>
            <a:prstGeom prst="rect">
              <a:avLst/>
            </a:prstGeom>
            <a:solidFill>
              <a:srgbClr val="FF0000"/>
            </a:solidFill>
            <a:ln w="9525">
              <a:solidFill>
                <a:schemeClr val="tx1"/>
              </a:solidFill>
              <a:miter lim="800000"/>
              <a:headEnd/>
              <a:tailEnd/>
            </a:ln>
          </p:spPr>
          <p:txBody>
            <a:bodyPr vert="eaVert" wrap="none" anchor="ctr"/>
            <a:lstStyle>
              <a:lvl1pPr>
                <a:defRPr sz="1100">
                  <a:solidFill>
                    <a:schemeClr val="tx1"/>
                  </a:solidFill>
                  <a:latin typeface="Times New Roman" panose="02020603050405020304" pitchFamily="18" charset="0"/>
                  <a:ea typeface="標楷體" panose="03000509000000000000" pitchFamily="65" charset="-120"/>
                </a:defRPr>
              </a:lvl1pPr>
              <a:lvl2pPr marL="742950" indent="-285750">
                <a:defRPr sz="1100">
                  <a:solidFill>
                    <a:schemeClr val="tx1"/>
                  </a:solidFill>
                  <a:latin typeface="Times New Roman" panose="02020603050405020304" pitchFamily="18" charset="0"/>
                  <a:ea typeface="標楷體" panose="03000509000000000000" pitchFamily="65" charset="-120"/>
                </a:defRPr>
              </a:lvl2pPr>
              <a:lvl3pPr marL="1143000" indent="-228600">
                <a:defRPr sz="1100">
                  <a:solidFill>
                    <a:schemeClr val="tx1"/>
                  </a:solidFill>
                  <a:latin typeface="Times New Roman" panose="02020603050405020304" pitchFamily="18" charset="0"/>
                  <a:ea typeface="標楷體" panose="03000509000000000000" pitchFamily="65" charset="-120"/>
                </a:defRPr>
              </a:lvl3pPr>
              <a:lvl4pPr marL="1600200" indent="-228600">
                <a:defRPr sz="1100">
                  <a:solidFill>
                    <a:schemeClr val="tx1"/>
                  </a:solidFill>
                  <a:latin typeface="Times New Roman" panose="02020603050405020304" pitchFamily="18" charset="0"/>
                  <a:ea typeface="標楷體" panose="03000509000000000000" pitchFamily="65" charset="-120"/>
                </a:defRPr>
              </a:lvl4pPr>
              <a:lvl5pPr marL="2057400" indent="-228600">
                <a:defRPr sz="1100">
                  <a:solidFill>
                    <a:schemeClr val="tx1"/>
                  </a:solidFill>
                  <a:latin typeface="Times New Roman" panose="02020603050405020304" pitchFamily="18" charset="0"/>
                  <a:ea typeface="標楷體" panose="03000509000000000000" pitchFamily="65" charset="-120"/>
                </a:defRPr>
              </a:lvl5pPr>
              <a:lvl6pPr marL="25146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6pPr>
              <a:lvl7pPr marL="29718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7pPr>
              <a:lvl8pPr marL="34290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8pPr>
              <a:lvl9pPr marL="38862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9pPr>
            </a:lstStyle>
            <a:p>
              <a:pPr eaLnBrk="1" hangingPunct="1"/>
              <a:endParaRPr lang="zh-TW" altLang="zh-TW" sz="1800">
                <a:solidFill>
                  <a:srgbClr val="000000"/>
                </a:solidFill>
              </a:endParaRPr>
            </a:p>
          </p:txBody>
        </p:sp>
      </p:grpSp>
      <p:grpSp>
        <p:nvGrpSpPr>
          <p:cNvPr id="25" name="Group 1002"/>
          <p:cNvGrpSpPr>
            <a:grpSpLocks/>
          </p:cNvGrpSpPr>
          <p:nvPr/>
        </p:nvGrpSpPr>
        <p:grpSpPr bwMode="auto">
          <a:xfrm rot="15687056">
            <a:off x="5951655" y="3569056"/>
            <a:ext cx="90488" cy="41672"/>
            <a:chOff x="1229" y="974"/>
            <a:chExt cx="76" cy="35"/>
          </a:xfrm>
        </p:grpSpPr>
        <p:sp>
          <p:nvSpPr>
            <p:cNvPr id="26" name="Rectangle 1003"/>
            <p:cNvSpPr>
              <a:spLocks noChangeArrowheads="1"/>
            </p:cNvSpPr>
            <p:nvPr/>
          </p:nvSpPr>
          <p:spPr bwMode="auto">
            <a:xfrm>
              <a:off x="1229" y="974"/>
              <a:ext cx="56" cy="35"/>
            </a:xfrm>
            <a:prstGeom prst="rect">
              <a:avLst/>
            </a:prstGeom>
            <a:solidFill>
              <a:srgbClr val="FF0000"/>
            </a:solidFill>
            <a:ln w="9525">
              <a:solidFill>
                <a:schemeClr val="tx1"/>
              </a:solidFill>
              <a:miter lim="800000"/>
              <a:headEnd/>
              <a:tailEnd/>
            </a:ln>
          </p:spPr>
          <p:txBody>
            <a:bodyPr vert="eaVert" wrap="none" anchor="ctr"/>
            <a:lstStyle>
              <a:lvl1pPr>
                <a:defRPr sz="1100">
                  <a:solidFill>
                    <a:schemeClr val="tx1"/>
                  </a:solidFill>
                  <a:latin typeface="Times New Roman" panose="02020603050405020304" pitchFamily="18" charset="0"/>
                  <a:ea typeface="標楷體" panose="03000509000000000000" pitchFamily="65" charset="-120"/>
                </a:defRPr>
              </a:lvl1pPr>
              <a:lvl2pPr marL="742950" indent="-285750">
                <a:defRPr sz="1100">
                  <a:solidFill>
                    <a:schemeClr val="tx1"/>
                  </a:solidFill>
                  <a:latin typeface="Times New Roman" panose="02020603050405020304" pitchFamily="18" charset="0"/>
                  <a:ea typeface="標楷體" panose="03000509000000000000" pitchFamily="65" charset="-120"/>
                </a:defRPr>
              </a:lvl2pPr>
              <a:lvl3pPr marL="1143000" indent="-228600">
                <a:defRPr sz="1100">
                  <a:solidFill>
                    <a:schemeClr val="tx1"/>
                  </a:solidFill>
                  <a:latin typeface="Times New Roman" panose="02020603050405020304" pitchFamily="18" charset="0"/>
                  <a:ea typeface="標楷體" panose="03000509000000000000" pitchFamily="65" charset="-120"/>
                </a:defRPr>
              </a:lvl3pPr>
              <a:lvl4pPr marL="1600200" indent="-228600">
                <a:defRPr sz="1100">
                  <a:solidFill>
                    <a:schemeClr val="tx1"/>
                  </a:solidFill>
                  <a:latin typeface="Times New Roman" panose="02020603050405020304" pitchFamily="18" charset="0"/>
                  <a:ea typeface="標楷體" panose="03000509000000000000" pitchFamily="65" charset="-120"/>
                </a:defRPr>
              </a:lvl4pPr>
              <a:lvl5pPr marL="2057400" indent="-228600">
                <a:defRPr sz="1100">
                  <a:solidFill>
                    <a:schemeClr val="tx1"/>
                  </a:solidFill>
                  <a:latin typeface="Times New Roman" panose="02020603050405020304" pitchFamily="18" charset="0"/>
                  <a:ea typeface="標楷體" panose="03000509000000000000" pitchFamily="65" charset="-120"/>
                </a:defRPr>
              </a:lvl5pPr>
              <a:lvl6pPr marL="25146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6pPr>
              <a:lvl7pPr marL="29718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7pPr>
              <a:lvl8pPr marL="34290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8pPr>
              <a:lvl9pPr marL="38862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9pPr>
            </a:lstStyle>
            <a:p>
              <a:pPr eaLnBrk="1" hangingPunct="1"/>
              <a:endParaRPr lang="zh-TW" altLang="zh-TW" sz="1800">
                <a:solidFill>
                  <a:srgbClr val="000000"/>
                </a:solidFill>
              </a:endParaRPr>
            </a:p>
          </p:txBody>
        </p:sp>
        <p:sp>
          <p:nvSpPr>
            <p:cNvPr id="27" name="Rectangle 1004"/>
            <p:cNvSpPr>
              <a:spLocks noChangeArrowheads="1"/>
            </p:cNvSpPr>
            <p:nvPr/>
          </p:nvSpPr>
          <p:spPr bwMode="auto">
            <a:xfrm>
              <a:off x="1288" y="983"/>
              <a:ext cx="17" cy="17"/>
            </a:xfrm>
            <a:prstGeom prst="rect">
              <a:avLst/>
            </a:prstGeom>
            <a:solidFill>
              <a:srgbClr val="FF0000"/>
            </a:solidFill>
            <a:ln w="9525">
              <a:solidFill>
                <a:schemeClr val="tx1"/>
              </a:solidFill>
              <a:miter lim="800000"/>
              <a:headEnd/>
              <a:tailEnd/>
            </a:ln>
          </p:spPr>
          <p:txBody>
            <a:bodyPr vert="eaVert" wrap="none" anchor="ctr"/>
            <a:lstStyle>
              <a:lvl1pPr>
                <a:defRPr sz="1100">
                  <a:solidFill>
                    <a:schemeClr val="tx1"/>
                  </a:solidFill>
                  <a:latin typeface="Times New Roman" panose="02020603050405020304" pitchFamily="18" charset="0"/>
                  <a:ea typeface="標楷體" panose="03000509000000000000" pitchFamily="65" charset="-120"/>
                </a:defRPr>
              </a:lvl1pPr>
              <a:lvl2pPr marL="742950" indent="-285750">
                <a:defRPr sz="1100">
                  <a:solidFill>
                    <a:schemeClr val="tx1"/>
                  </a:solidFill>
                  <a:latin typeface="Times New Roman" panose="02020603050405020304" pitchFamily="18" charset="0"/>
                  <a:ea typeface="標楷體" panose="03000509000000000000" pitchFamily="65" charset="-120"/>
                </a:defRPr>
              </a:lvl2pPr>
              <a:lvl3pPr marL="1143000" indent="-228600">
                <a:defRPr sz="1100">
                  <a:solidFill>
                    <a:schemeClr val="tx1"/>
                  </a:solidFill>
                  <a:latin typeface="Times New Roman" panose="02020603050405020304" pitchFamily="18" charset="0"/>
                  <a:ea typeface="標楷體" panose="03000509000000000000" pitchFamily="65" charset="-120"/>
                </a:defRPr>
              </a:lvl3pPr>
              <a:lvl4pPr marL="1600200" indent="-228600">
                <a:defRPr sz="1100">
                  <a:solidFill>
                    <a:schemeClr val="tx1"/>
                  </a:solidFill>
                  <a:latin typeface="Times New Roman" panose="02020603050405020304" pitchFamily="18" charset="0"/>
                  <a:ea typeface="標楷體" panose="03000509000000000000" pitchFamily="65" charset="-120"/>
                </a:defRPr>
              </a:lvl4pPr>
              <a:lvl5pPr marL="2057400" indent="-228600">
                <a:defRPr sz="1100">
                  <a:solidFill>
                    <a:schemeClr val="tx1"/>
                  </a:solidFill>
                  <a:latin typeface="Times New Roman" panose="02020603050405020304" pitchFamily="18" charset="0"/>
                  <a:ea typeface="標楷體" panose="03000509000000000000" pitchFamily="65" charset="-120"/>
                </a:defRPr>
              </a:lvl5pPr>
              <a:lvl6pPr marL="25146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6pPr>
              <a:lvl7pPr marL="29718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7pPr>
              <a:lvl8pPr marL="34290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8pPr>
              <a:lvl9pPr marL="38862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9pPr>
            </a:lstStyle>
            <a:p>
              <a:pPr eaLnBrk="1" hangingPunct="1"/>
              <a:endParaRPr lang="zh-TW" altLang="zh-TW" sz="1800">
                <a:solidFill>
                  <a:srgbClr val="000000"/>
                </a:solidFill>
              </a:endParaRPr>
            </a:p>
          </p:txBody>
        </p:sp>
      </p:grpSp>
      <p:sp>
        <p:nvSpPr>
          <p:cNvPr id="28" name="Line 1005"/>
          <p:cNvSpPr>
            <a:spLocks noChangeShapeType="1"/>
          </p:cNvSpPr>
          <p:nvPr/>
        </p:nvSpPr>
        <p:spPr bwMode="auto">
          <a:xfrm flipH="1" flipV="1">
            <a:off x="5656972" y="2841237"/>
            <a:ext cx="1190303" cy="2037691"/>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SG" sz="1800">
              <a:solidFill>
                <a:srgbClr val="000000"/>
              </a:solidFill>
            </a:endParaRPr>
          </a:p>
        </p:txBody>
      </p:sp>
      <p:sp>
        <p:nvSpPr>
          <p:cNvPr id="29" name="Line 1006"/>
          <p:cNvSpPr>
            <a:spLocks noChangeShapeType="1"/>
          </p:cNvSpPr>
          <p:nvPr/>
        </p:nvSpPr>
        <p:spPr bwMode="auto">
          <a:xfrm flipV="1">
            <a:off x="5899796" y="3767353"/>
            <a:ext cx="32147" cy="1262261"/>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SG" sz="1800">
              <a:solidFill>
                <a:srgbClr val="000000"/>
              </a:solidFill>
            </a:endParaRPr>
          </a:p>
        </p:txBody>
      </p:sp>
      <p:sp>
        <p:nvSpPr>
          <p:cNvPr id="34" name="Text Box 1025"/>
          <p:cNvSpPr txBox="1">
            <a:spLocks noChangeArrowheads="1"/>
          </p:cNvSpPr>
          <p:nvPr/>
        </p:nvSpPr>
        <p:spPr bwMode="auto">
          <a:xfrm rot="21575629">
            <a:off x="6847601" y="4518994"/>
            <a:ext cx="35956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38225">
              <a:defRPr sz="1100">
                <a:solidFill>
                  <a:schemeClr val="tx1"/>
                </a:solidFill>
                <a:latin typeface="Times New Roman" panose="02020603050405020304" pitchFamily="18" charset="0"/>
                <a:ea typeface="標楷體" panose="03000509000000000000" pitchFamily="65" charset="-120"/>
              </a:defRPr>
            </a:lvl1pPr>
            <a:lvl2pPr marL="742950" indent="-285750" defTabSz="1038225">
              <a:defRPr sz="1100">
                <a:solidFill>
                  <a:schemeClr val="tx1"/>
                </a:solidFill>
                <a:latin typeface="Times New Roman" panose="02020603050405020304" pitchFamily="18" charset="0"/>
                <a:ea typeface="標楷體" panose="03000509000000000000" pitchFamily="65" charset="-120"/>
              </a:defRPr>
            </a:lvl2pPr>
            <a:lvl3pPr marL="1143000" indent="-228600" defTabSz="1038225">
              <a:defRPr sz="1100">
                <a:solidFill>
                  <a:schemeClr val="tx1"/>
                </a:solidFill>
                <a:latin typeface="Times New Roman" panose="02020603050405020304" pitchFamily="18" charset="0"/>
                <a:ea typeface="標楷體" panose="03000509000000000000" pitchFamily="65" charset="-120"/>
              </a:defRPr>
            </a:lvl3pPr>
            <a:lvl4pPr marL="1600200" indent="-228600" defTabSz="1038225">
              <a:defRPr sz="1100">
                <a:solidFill>
                  <a:schemeClr val="tx1"/>
                </a:solidFill>
                <a:latin typeface="Times New Roman" panose="02020603050405020304" pitchFamily="18" charset="0"/>
                <a:ea typeface="標楷體" panose="03000509000000000000" pitchFamily="65" charset="-120"/>
              </a:defRPr>
            </a:lvl4pPr>
            <a:lvl5pPr marL="2057400" indent="-228600" defTabSz="1038225">
              <a:defRPr sz="1100">
                <a:solidFill>
                  <a:schemeClr val="tx1"/>
                </a:solidFill>
                <a:latin typeface="Times New Roman" panose="02020603050405020304" pitchFamily="18" charset="0"/>
                <a:ea typeface="標楷體" panose="03000509000000000000" pitchFamily="65" charset="-120"/>
              </a:defRPr>
            </a:lvl5pPr>
            <a:lvl6pPr marL="2514600" indent="-228600" algn="ctr" defTabSz="1038225"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6pPr>
            <a:lvl7pPr marL="2971800" indent="-228600" algn="ctr" defTabSz="1038225"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7pPr>
            <a:lvl8pPr marL="3429000" indent="-228600" algn="ctr" defTabSz="1038225"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8pPr>
            <a:lvl9pPr marL="3886200" indent="-228600" algn="ctr" defTabSz="1038225"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9pPr>
          </a:lstStyle>
          <a:p>
            <a:pPr>
              <a:lnSpc>
                <a:spcPct val="80000"/>
              </a:lnSpc>
            </a:pPr>
            <a:r>
              <a:rPr lang="en-US" altLang="zh-TW" sz="750" b="1">
                <a:solidFill>
                  <a:srgbClr val="000099"/>
                </a:solidFill>
                <a:latin typeface="Arial" panose="020B0604020202020204" pitchFamily="34" charset="0"/>
                <a:ea typeface="新細明體" panose="02020500000000000000" pitchFamily="18" charset="-120"/>
              </a:rPr>
              <a:t>  </a:t>
            </a:r>
          </a:p>
        </p:txBody>
      </p:sp>
      <p:sp>
        <p:nvSpPr>
          <p:cNvPr id="36" name="Text Box 1033"/>
          <p:cNvSpPr txBox="1">
            <a:spLocks noChangeArrowheads="1"/>
          </p:cNvSpPr>
          <p:nvPr/>
        </p:nvSpPr>
        <p:spPr bwMode="auto">
          <a:xfrm rot="21575629">
            <a:off x="5933201" y="5493375"/>
            <a:ext cx="35956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38225">
              <a:defRPr sz="1100">
                <a:solidFill>
                  <a:schemeClr val="tx1"/>
                </a:solidFill>
                <a:latin typeface="Times New Roman" panose="02020603050405020304" pitchFamily="18" charset="0"/>
                <a:ea typeface="標楷體" panose="03000509000000000000" pitchFamily="65" charset="-120"/>
              </a:defRPr>
            </a:lvl1pPr>
            <a:lvl2pPr marL="742950" indent="-285750" defTabSz="1038225">
              <a:defRPr sz="1100">
                <a:solidFill>
                  <a:schemeClr val="tx1"/>
                </a:solidFill>
                <a:latin typeface="Times New Roman" panose="02020603050405020304" pitchFamily="18" charset="0"/>
                <a:ea typeface="標楷體" panose="03000509000000000000" pitchFamily="65" charset="-120"/>
              </a:defRPr>
            </a:lvl2pPr>
            <a:lvl3pPr marL="1143000" indent="-228600" defTabSz="1038225">
              <a:defRPr sz="1100">
                <a:solidFill>
                  <a:schemeClr val="tx1"/>
                </a:solidFill>
                <a:latin typeface="Times New Roman" panose="02020603050405020304" pitchFamily="18" charset="0"/>
                <a:ea typeface="標楷體" panose="03000509000000000000" pitchFamily="65" charset="-120"/>
              </a:defRPr>
            </a:lvl3pPr>
            <a:lvl4pPr marL="1600200" indent="-228600" defTabSz="1038225">
              <a:defRPr sz="1100">
                <a:solidFill>
                  <a:schemeClr val="tx1"/>
                </a:solidFill>
                <a:latin typeface="Times New Roman" panose="02020603050405020304" pitchFamily="18" charset="0"/>
                <a:ea typeface="標楷體" panose="03000509000000000000" pitchFamily="65" charset="-120"/>
              </a:defRPr>
            </a:lvl4pPr>
            <a:lvl5pPr marL="2057400" indent="-228600" defTabSz="1038225">
              <a:defRPr sz="1100">
                <a:solidFill>
                  <a:schemeClr val="tx1"/>
                </a:solidFill>
                <a:latin typeface="Times New Roman" panose="02020603050405020304" pitchFamily="18" charset="0"/>
                <a:ea typeface="標楷體" panose="03000509000000000000" pitchFamily="65" charset="-120"/>
              </a:defRPr>
            </a:lvl5pPr>
            <a:lvl6pPr marL="2514600" indent="-228600" algn="ctr" defTabSz="1038225"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6pPr>
            <a:lvl7pPr marL="2971800" indent="-228600" algn="ctr" defTabSz="1038225"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7pPr>
            <a:lvl8pPr marL="3429000" indent="-228600" algn="ctr" defTabSz="1038225"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8pPr>
            <a:lvl9pPr marL="3886200" indent="-228600" algn="ctr" defTabSz="1038225"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9pPr>
          </a:lstStyle>
          <a:p>
            <a:pPr>
              <a:lnSpc>
                <a:spcPct val="80000"/>
              </a:lnSpc>
            </a:pPr>
            <a:r>
              <a:rPr lang="en-US" altLang="zh-TW" sz="750" b="1">
                <a:solidFill>
                  <a:srgbClr val="000099"/>
                </a:solidFill>
                <a:latin typeface="Arial" panose="020B0604020202020204" pitchFamily="34" charset="0"/>
                <a:ea typeface="新細明體" panose="02020500000000000000" pitchFamily="18" charset="-120"/>
              </a:rPr>
              <a:t>  </a:t>
            </a:r>
          </a:p>
        </p:txBody>
      </p:sp>
      <p:sp>
        <p:nvSpPr>
          <p:cNvPr id="40" name="Text Box 1041"/>
          <p:cNvSpPr txBox="1">
            <a:spLocks noChangeArrowheads="1"/>
          </p:cNvSpPr>
          <p:nvPr/>
        </p:nvSpPr>
        <p:spPr bwMode="auto">
          <a:xfrm rot="21575629">
            <a:off x="4535344" y="5313018"/>
            <a:ext cx="35956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38225">
              <a:defRPr sz="1100">
                <a:solidFill>
                  <a:schemeClr val="tx1"/>
                </a:solidFill>
                <a:latin typeface="Times New Roman" panose="02020603050405020304" pitchFamily="18" charset="0"/>
                <a:ea typeface="標楷體" panose="03000509000000000000" pitchFamily="65" charset="-120"/>
              </a:defRPr>
            </a:lvl1pPr>
            <a:lvl2pPr marL="742950" indent="-285750" defTabSz="1038225">
              <a:defRPr sz="1100">
                <a:solidFill>
                  <a:schemeClr val="tx1"/>
                </a:solidFill>
                <a:latin typeface="Times New Roman" panose="02020603050405020304" pitchFamily="18" charset="0"/>
                <a:ea typeface="標楷體" panose="03000509000000000000" pitchFamily="65" charset="-120"/>
              </a:defRPr>
            </a:lvl2pPr>
            <a:lvl3pPr marL="1143000" indent="-228600" defTabSz="1038225">
              <a:defRPr sz="1100">
                <a:solidFill>
                  <a:schemeClr val="tx1"/>
                </a:solidFill>
                <a:latin typeface="Times New Roman" panose="02020603050405020304" pitchFamily="18" charset="0"/>
                <a:ea typeface="標楷體" panose="03000509000000000000" pitchFamily="65" charset="-120"/>
              </a:defRPr>
            </a:lvl3pPr>
            <a:lvl4pPr marL="1600200" indent="-228600" defTabSz="1038225">
              <a:defRPr sz="1100">
                <a:solidFill>
                  <a:schemeClr val="tx1"/>
                </a:solidFill>
                <a:latin typeface="Times New Roman" panose="02020603050405020304" pitchFamily="18" charset="0"/>
                <a:ea typeface="標楷體" panose="03000509000000000000" pitchFamily="65" charset="-120"/>
              </a:defRPr>
            </a:lvl4pPr>
            <a:lvl5pPr marL="2057400" indent="-228600" defTabSz="1038225">
              <a:defRPr sz="1100">
                <a:solidFill>
                  <a:schemeClr val="tx1"/>
                </a:solidFill>
                <a:latin typeface="Times New Roman" panose="02020603050405020304" pitchFamily="18" charset="0"/>
                <a:ea typeface="標楷體" panose="03000509000000000000" pitchFamily="65" charset="-120"/>
              </a:defRPr>
            </a:lvl5pPr>
            <a:lvl6pPr marL="2514600" indent="-228600" algn="ctr" defTabSz="1038225"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6pPr>
            <a:lvl7pPr marL="2971800" indent="-228600" algn="ctr" defTabSz="1038225"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7pPr>
            <a:lvl8pPr marL="3429000" indent="-228600" algn="ctr" defTabSz="1038225"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8pPr>
            <a:lvl9pPr marL="3886200" indent="-228600" algn="ctr" defTabSz="1038225"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9pPr>
          </a:lstStyle>
          <a:p>
            <a:pPr>
              <a:lnSpc>
                <a:spcPct val="80000"/>
              </a:lnSpc>
            </a:pPr>
            <a:r>
              <a:rPr lang="en-US" altLang="zh-TW" sz="750" b="1">
                <a:solidFill>
                  <a:srgbClr val="000099"/>
                </a:solidFill>
                <a:latin typeface="Arial" panose="020B0604020202020204" pitchFamily="34" charset="0"/>
                <a:ea typeface="新細明體" panose="02020500000000000000" pitchFamily="18" charset="-120"/>
              </a:rPr>
              <a:t>  </a:t>
            </a:r>
          </a:p>
        </p:txBody>
      </p:sp>
      <p:sp>
        <p:nvSpPr>
          <p:cNvPr id="41" name="Rectangle 1046"/>
          <p:cNvSpPr>
            <a:spLocks noChangeArrowheads="1"/>
          </p:cNvSpPr>
          <p:nvPr/>
        </p:nvSpPr>
        <p:spPr bwMode="auto">
          <a:xfrm>
            <a:off x="4851119" y="6143772"/>
            <a:ext cx="2204129" cy="39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sz="1100">
                <a:solidFill>
                  <a:schemeClr val="tx1"/>
                </a:solidFill>
                <a:latin typeface="Times New Roman" panose="02020603050405020304" pitchFamily="18" charset="0"/>
                <a:ea typeface="標楷體" panose="03000509000000000000" pitchFamily="65" charset="-120"/>
              </a:defRPr>
            </a:lvl1pPr>
            <a:lvl2pPr marL="742950" indent="-285750">
              <a:defRPr sz="1100">
                <a:solidFill>
                  <a:schemeClr val="tx1"/>
                </a:solidFill>
                <a:latin typeface="Times New Roman" panose="02020603050405020304" pitchFamily="18" charset="0"/>
                <a:ea typeface="標楷體" panose="03000509000000000000" pitchFamily="65" charset="-120"/>
              </a:defRPr>
            </a:lvl2pPr>
            <a:lvl3pPr marL="1143000" indent="-228600">
              <a:defRPr sz="1100">
                <a:solidFill>
                  <a:schemeClr val="tx1"/>
                </a:solidFill>
                <a:latin typeface="Times New Roman" panose="02020603050405020304" pitchFamily="18" charset="0"/>
                <a:ea typeface="標楷體" panose="03000509000000000000" pitchFamily="65" charset="-120"/>
              </a:defRPr>
            </a:lvl3pPr>
            <a:lvl4pPr marL="1600200" indent="-228600">
              <a:defRPr sz="1100">
                <a:solidFill>
                  <a:schemeClr val="tx1"/>
                </a:solidFill>
                <a:latin typeface="Times New Roman" panose="02020603050405020304" pitchFamily="18" charset="0"/>
                <a:ea typeface="標楷體" panose="03000509000000000000" pitchFamily="65" charset="-120"/>
              </a:defRPr>
            </a:lvl4pPr>
            <a:lvl5pPr marL="2057400" indent="-228600">
              <a:defRPr sz="1100">
                <a:solidFill>
                  <a:schemeClr val="tx1"/>
                </a:solidFill>
                <a:latin typeface="Times New Roman" panose="02020603050405020304" pitchFamily="18" charset="0"/>
                <a:ea typeface="標楷體" panose="03000509000000000000" pitchFamily="65" charset="-120"/>
              </a:defRPr>
            </a:lvl5pPr>
            <a:lvl6pPr marL="25146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6pPr>
            <a:lvl7pPr marL="29718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7pPr>
            <a:lvl8pPr marL="34290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8pPr>
            <a:lvl9pPr marL="38862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9pPr>
          </a:lstStyle>
          <a:p>
            <a:r>
              <a:rPr lang="en-US" altLang="zh-TW" sz="1050" b="1" dirty="0">
                <a:solidFill>
                  <a:srgbClr val="000000"/>
                </a:solidFill>
                <a:latin typeface="Arial" panose="020B0604020202020204" pitchFamily="34" charset="0"/>
              </a:rPr>
              <a:t>Web Defect Monitoring</a:t>
            </a:r>
          </a:p>
          <a:p>
            <a:r>
              <a:rPr lang="en-US" altLang="zh-TW" sz="1050" b="1" dirty="0">
                <a:solidFill>
                  <a:srgbClr val="000000"/>
                </a:solidFill>
                <a:latin typeface="Arial" panose="020B0604020202020204" pitchFamily="34" charset="0"/>
              </a:rPr>
              <a:t>- 2 or sets of high-speed camera</a:t>
            </a:r>
          </a:p>
        </p:txBody>
      </p:sp>
      <p:sp>
        <p:nvSpPr>
          <p:cNvPr id="46" name="Rectangle 9"/>
          <p:cNvSpPr>
            <a:spLocks noChangeArrowheads="1"/>
          </p:cNvSpPr>
          <p:nvPr/>
        </p:nvSpPr>
        <p:spPr bwMode="auto">
          <a:xfrm>
            <a:off x="2843467" y="3083696"/>
            <a:ext cx="849592" cy="39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sz="1100">
                <a:solidFill>
                  <a:schemeClr val="tx1"/>
                </a:solidFill>
                <a:latin typeface="Times New Roman" panose="02020603050405020304" pitchFamily="18" charset="0"/>
                <a:ea typeface="標楷體" panose="03000509000000000000" pitchFamily="65" charset="-120"/>
              </a:defRPr>
            </a:lvl1pPr>
            <a:lvl2pPr marL="742950" indent="-285750">
              <a:defRPr sz="1100">
                <a:solidFill>
                  <a:schemeClr val="tx1"/>
                </a:solidFill>
                <a:latin typeface="Times New Roman" panose="02020603050405020304" pitchFamily="18" charset="0"/>
                <a:ea typeface="標楷體" panose="03000509000000000000" pitchFamily="65" charset="-120"/>
              </a:defRPr>
            </a:lvl2pPr>
            <a:lvl3pPr marL="1143000" indent="-228600">
              <a:defRPr sz="1100">
                <a:solidFill>
                  <a:schemeClr val="tx1"/>
                </a:solidFill>
                <a:latin typeface="Times New Roman" panose="02020603050405020304" pitchFamily="18" charset="0"/>
                <a:ea typeface="標楷體" panose="03000509000000000000" pitchFamily="65" charset="-120"/>
              </a:defRPr>
            </a:lvl3pPr>
            <a:lvl4pPr marL="1600200" indent="-228600">
              <a:defRPr sz="1100">
                <a:solidFill>
                  <a:schemeClr val="tx1"/>
                </a:solidFill>
                <a:latin typeface="Times New Roman" panose="02020603050405020304" pitchFamily="18" charset="0"/>
                <a:ea typeface="標楷體" panose="03000509000000000000" pitchFamily="65" charset="-120"/>
              </a:defRPr>
            </a:lvl4pPr>
            <a:lvl5pPr marL="2057400" indent="-228600">
              <a:defRPr sz="1100">
                <a:solidFill>
                  <a:schemeClr val="tx1"/>
                </a:solidFill>
                <a:latin typeface="Times New Roman" panose="02020603050405020304" pitchFamily="18" charset="0"/>
                <a:ea typeface="標楷體" panose="03000509000000000000" pitchFamily="65" charset="-120"/>
              </a:defRPr>
            </a:lvl5pPr>
            <a:lvl6pPr marL="25146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6pPr>
            <a:lvl7pPr marL="29718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7pPr>
            <a:lvl8pPr marL="34290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8pPr>
            <a:lvl9pPr marL="38862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9pPr>
          </a:lstStyle>
          <a:p>
            <a:pPr algn="ctr"/>
            <a:r>
              <a:rPr lang="en-US" altLang="zh-TW" sz="1050" b="1" dirty="0">
                <a:solidFill>
                  <a:srgbClr val="000000"/>
                </a:solidFill>
                <a:latin typeface="Arial" panose="020B0604020202020204" pitchFamily="34" charset="0"/>
              </a:rPr>
              <a:t>Weight </a:t>
            </a:r>
            <a:br>
              <a:rPr lang="en-US" altLang="zh-TW" sz="1050" b="1" dirty="0">
                <a:solidFill>
                  <a:srgbClr val="000000"/>
                </a:solidFill>
                <a:latin typeface="Arial" panose="020B0604020202020204" pitchFamily="34" charset="0"/>
              </a:rPr>
            </a:br>
            <a:r>
              <a:rPr lang="en-US" altLang="zh-TW" sz="1050" b="1" dirty="0">
                <a:solidFill>
                  <a:srgbClr val="000000"/>
                </a:solidFill>
                <a:latin typeface="Arial" panose="020B0604020202020204" pitchFamily="34" charset="0"/>
              </a:rPr>
              <a:t>CD Control</a:t>
            </a:r>
          </a:p>
        </p:txBody>
      </p:sp>
      <p:sp>
        <p:nvSpPr>
          <p:cNvPr id="47" name="Line 12"/>
          <p:cNvSpPr>
            <a:spLocks noChangeShapeType="1"/>
          </p:cNvSpPr>
          <p:nvPr/>
        </p:nvSpPr>
        <p:spPr bwMode="auto">
          <a:xfrm>
            <a:off x="3624044" y="3130311"/>
            <a:ext cx="377505" cy="151210"/>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SG" sz="1800">
              <a:solidFill>
                <a:srgbClr val="000000"/>
              </a:solidFill>
            </a:endParaRPr>
          </a:p>
        </p:txBody>
      </p:sp>
      <p:pic>
        <p:nvPicPr>
          <p:cNvPr id="49" name="Picture 3094" descr="logo_myriam"/>
          <p:cNvPicPr>
            <a:picLocks noChangeAspect="1" noChangeArrowheads="1"/>
          </p:cNvPicPr>
          <p:nvPr/>
        </p:nvPicPr>
        <p:blipFill>
          <a:blip r:embed="rId7" cstate="print"/>
          <a:srcRect/>
          <a:stretch>
            <a:fillRect/>
          </a:stretch>
        </p:blipFill>
        <p:spPr bwMode="auto">
          <a:xfrm>
            <a:off x="6329759" y="2268582"/>
            <a:ext cx="933289" cy="347094"/>
          </a:xfrm>
          <a:prstGeom prst="rect">
            <a:avLst/>
          </a:prstGeom>
          <a:noFill/>
        </p:spPr>
      </p:pic>
      <p:sp>
        <p:nvSpPr>
          <p:cNvPr id="50" name="Rectangle 9"/>
          <p:cNvSpPr>
            <a:spLocks noChangeArrowheads="1"/>
          </p:cNvSpPr>
          <p:nvPr/>
        </p:nvSpPr>
        <p:spPr bwMode="auto">
          <a:xfrm>
            <a:off x="6295318" y="2633536"/>
            <a:ext cx="1620635" cy="39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sz="1100">
                <a:solidFill>
                  <a:schemeClr val="tx1"/>
                </a:solidFill>
                <a:latin typeface="Times New Roman" panose="02020603050405020304" pitchFamily="18" charset="0"/>
                <a:ea typeface="標楷體" panose="03000509000000000000" pitchFamily="65" charset="-120"/>
              </a:defRPr>
            </a:lvl1pPr>
            <a:lvl2pPr marL="742950" indent="-285750">
              <a:defRPr sz="1100">
                <a:solidFill>
                  <a:schemeClr val="tx1"/>
                </a:solidFill>
                <a:latin typeface="Times New Roman" panose="02020603050405020304" pitchFamily="18" charset="0"/>
                <a:ea typeface="標楷體" panose="03000509000000000000" pitchFamily="65" charset="-120"/>
              </a:defRPr>
            </a:lvl2pPr>
            <a:lvl3pPr marL="1143000" indent="-228600">
              <a:defRPr sz="1100">
                <a:solidFill>
                  <a:schemeClr val="tx1"/>
                </a:solidFill>
                <a:latin typeface="Times New Roman" panose="02020603050405020304" pitchFamily="18" charset="0"/>
                <a:ea typeface="標楷體" panose="03000509000000000000" pitchFamily="65" charset="-120"/>
              </a:defRPr>
            </a:lvl3pPr>
            <a:lvl4pPr marL="1600200" indent="-228600">
              <a:defRPr sz="1100">
                <a:solidFill>
                  <a:schemeClr val="tx1"/>
                </a:solidFill>
                <a:latin typeface="Times New Roman" panose="02020603050405020304" pitchFamily="18" charset="0"/>
                <a:ea typeface="標楷體" panose="03000509000000000000" pitchFamily="65" charset="-120"/>
              </a:defRPr>
            </a:lvl4pPr>
            <a:lvl5pPr marL="2057400" indent="-228600">
              <a:defRPr sz="1100">
                <a:solidFill>
                  <a:schemeClr val="tx1"/>
                </a:solidFill>
                <a:latin typeface="Times New Roman" panose="02020603050405020304" pitchFamily="18" charset="0"/>
                <a:ea typeface="標楷體" panose="03000509000000000000" pitchFamily="65" charset="-120"/>
              </a:defRPr>
            </a:lvl5pPr>
            <a:lvl6pPr marL="25146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6pPr>
            <a:lvl7pPr marL="29718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7pPr>
            <a:lvl8pPr marL="34290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8pPr>
            <a:lvl9pPr marL="38862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9pPr>
          </a:lstStyle>
          <a:p>
            <a:r>
              <a:rPr lang="en-US" altLang="zh-TW" sz="1050" b="1" dirty="0" err="1">
                <a:solidFill>
                  <a:srgbClr val="000000"/>
                </a:solidFill>
                <a:latin typeface="Arial" panose="020B0604020202020204" pitchFamily="34" charset="0"/>
              </a:rPr>
              <a:t>MegaFire</a:t>
            </a:r>
            <a:r>
              <a:rPr lang="en-US" altLang="zh-TW" sz="1050" b="1" dirty="0">
                <a:solidFill>
                  <a:srgbClr val="000000"/>
                </a:solidFill>
                <a:latin typeface="Arial" panose="020B0604020202020204" pitchFamily="34" charset="0"/>
              </a:rPr>
              <a:t> Yankee Hood</a:t>
            </a:r>
            <a:br>
              <a:rPr lang="en-US" altLang="zh-TW" sz="1050" b="1" dirty="0">
                <a:solidFill>
                  <a:srgbClr val="000000"/>
                </a:solidFill>
                <a:latin typeface="Arial" panose="020B0604020202020204" pitchFamily="34" charset="0"/>
              </a:rPr>
            </a:br>
            <a:r>
              <a:rPr lang="en-US" altLang="zh-TW" sz="1050" b="1" dirty="0">
                <a:solidFill>
                  <a:srgbClr val="000000"/>
                </a:solidFill>
                <a:latin typeface="Arial" panose="020B0604020202020204" pitchFamily="34" charset="0"/>
              </a:rPr>
              <a:t>Burners</a:t>
            </a:r>
            <a:endParaRPr lang="zh-TW" altLang="en-US" sz="1050" b="1" dirty="0">
              <a:solidFill>
                <a:srgbClr val="000000"/>
              </a:solidFill>
              <a:latin typeface="Arial" panose="020B0604020202020204" pitchFamily="34" charset="0"/>
            </a:endParaRPr>
          </a:p>
        </p:txBody>
      </p:sp>
      <p:grpSp>
        <p:nvGrpSpPr>
          <p:cNvPr id="53" name="Group 5"/>
          <p:cNvGrpSpPr/>
          <p:nvPr/>
        </p:nvGrpSpPr>
        <p:grpSpPr>
          <a:xfrm>
            <a:off x="8321775" y="4977640"/>
            <a:ext cx="1494859" cy="1093113"/>
            <a:chOff x="971600" y="806450"/>
            <a:chExt cx="7788275" cy="5791200"/>
          </a:xfrm>
          <a:effectLst/>
        </p:grpSpPr>
        <p:pic>
          <p:nvPicPr>
            <p:cNvPr id="54" name="Picture 2" descr="D:\PROJECTS\QCS Tissue\GP Rincon\2013-10-03\14-Folds per inch color map after blade change.bmp"/>
            <p:cNvPicPr>
              <a:picLocks noChangeAspect="1" noChangeArrowheads="1"/>
            </p:cNvPicPr>
            <p:nvPr/>
          </p:nvPicPr>
          <p:blipFill>
            <a:blip r:embed="rId8" cstate="print"/>
            <a:srcRect/>
            <a:stretch>
              <a:fillRect/>
            </a:stretch>
          </p:blipFill>
          <p:spPr bwMode="auto">
            <a:xfrm>
              <a:off x="971600" y="806450"/>
              <a:ext cx="7788275" cy="5791200"/>
            </a:xfrm>
            <a:prstGeom prst="rect">
              <a:avLst/>
            </a:prstGeom>
            <a:noFill/>
            <a:ln w="9525">
              <a:noFill/>
              <a:miter lim="800000"/>
              <a:headEnd/>
              <a:tailEnd/>
            </a:ln>
            <a:effectLst>
              <a:softEdge rad="127000"/>
            </a:effectLst>
          </p:spPr>
        </p:pic>
        <p:cxnSp>
          <p:nvCxnSpPr>
            <p:cNvPr id="55" name="Straight Connector 54"/>
            <p:cNvCxnSpPr/>
            <p:nvPr/>
          </p:nvCxnSpPr>
          <p:spPr>
            <a:xfrm>
              <a:off x="1547664" y="2524426"/>
              <a:ext cx="5616624" cy="0"/>
            </a:xfrm>
            <a:prstGeom prst="line">
              <a:avLst/>
            </a:prstGeom>
            <a:ln w="38100">
              <a:solidFill>
                <a:srgbClr val="FF0000"/>
              </a:solidFill>
              <a:prstDash val="dashDot"/>
            </a:ln>
          </p:spPr>
          <p:style>
            <a:lnRef idx="1">
              <a:schemeClr val="accent1"/>
            </a:lnRef>
            <a:fillRef idx="0">
              <a:schemeClr val="accent1"/>
            </a:fillRef>
            <a:effectRef idx="0">
              <a:schemeClr val="accent1"/>
            </a:effectRef>
            <a:fontRef idx="minor">
              <a:schemeClr val="tx1"/>
            </a:fontRef>
          </p:style>
        </p:cxnSp>
      </p:grpSp>
      <p:sp>
        <p:nvSpPr>
          <p:cNvPr id="56" name="Rectangle 9"/>
          <p:cNvSpPr>
            <a:spLocks noChangeArrowheads="1"/>
          </p:cNvSpPr>
          <p:nvPr/>
        </p:nvSpPr>
        <p:spPr bwMode="auto">
          <a:xfrm>
            <a:off x="8303399" y="4798300"/>
            <a:ext cx="1513235" cy="23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sz="1100">
                <a:solidFill>
                  <a:schemeClr val="tx1"/>
                </a:solidFill>
                <a:latin typeface="Times New Roman" panose="02020603050405020304" pitchFamily="18" charset="0"/>
                <a:ea typeface="標楷體" panose="03000509000000000000" pitchFamily="65" charset="-120"/>
              </a:defRPr>
            </a:lvl1pPr>
            <a:lvl2pPr marL="742950" indent="-285750">
              <a:defRPr sz="1100">
                <a:solidFill>
                  <a:schemeClr val="tx1"/>
                </a:solidFill>
                <a:latin typeface="Times New Roman" panose="02020603050405020304" pitchFamily="18" charset="0"/>
                <a:ea typeface="標楷體" panose="03000509000000000000" pitchFamily="65" charset="-120"/>
              </a:defRPr>
            </a:lvl2pPr>
            <a:lvl3pPr marL="1143000" indent="-228600">
              <a:defRPr sz="1100">
                <a:solidFill>
                  <a:schemeClr val="tx1"/>
                </a:solidFill>
                <a:latin typeface="Times New Roman" panose="02020603050405020304" pitchFamily="18" charset="0"/>
                <a:ea typeface="標楷體" panose="03000509000000000000" pitchFamily="65" charset="-120"/>
              </a:defRPr>
            </a:lvl3pPr>
            <a:lvl4pPr marL="1600200" indent="-228600">
              <a:defRPr sz="1100">
                <a:solidFill>
                  <a:schemeClr val="tx1"/>
                </a:solidFill>
                <a:latin typeface="Times New Roman" panose="02020603050405020304" pitchFamily="18" charset="0"/>
                <a:ea typeface="標楷體" panose="03000509000000000000" pitchFamily="65" charset="-120"/>
              </a:defRPr>
            </a:lvl4pPr>
            <a:lvl5pPr marL="2057400" indent="-228600">
              <a:defRPr sz="1100">
                <a:solidFill>
                  <a:schemeClr val="tx1"/>
                </a:solidFill>
                <a:latin typeface="Times New Roman" panose="02020603050405020304" pitchFamily="18" charset="0"/>
                <a:ea typeface="標楷體" panose="03000509000000000000" pitchFamily="65" charset="-120"/>
              </a:defRPr>
            </a:lvl5pPr>
            <a:lvl6pPr marL="25146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6pPr>
            <a:lvl7pPr marL="29718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7pPr>
            <a:lvl8pPr marL="34290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8pPr>
            <a:lvl9pPr marL="38862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9pPr>
          </a:lstStyle>
          <a:p>
            <a:pPr algn="ctr"/>
            <a:r>
              <a:rPr lang="en-US" altLang="zh-TW" sz="1050" b="1" dirty="0">
                <a:solidFill>
                  <a:srgbClr val="000000"/>
                </a:solidFill>
                <a:latin typeface="Arial" panose="020B0604020202020204" pitchFamily="34" charset="0"/>
              </a:rPr>
              <a:t>Crepe Quality On-line</a:t>
            </a:r>
          </a:p>
        </p:txBody>
      </p:sp>
      <p:sp>
        <p:nvSpPr>
          <p:cNvPr id="58" name="Rectangle 9"/>
          <p:cNvSpPr>
            <a:spLocks noChangeArrowheads="1"/>
          </p:cNvSpPr>
          <p:nvPr/>
        </p:nvSpPr>
        <p:spPr bwMode="auto">
          <a:xfrm>
            <a:off x="8518807" y="2302014"/>
            <a:ext cx="1131720" cy="23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sz="1100">
                <a:solidFill>
                  <a:schemeClr val="tx1"/>
                </a:solidFill>
                <a:latin typeface="Times New Roman" panose="02020603050405020304" pitchFamily="18" charset="0"/>
                <a:ea typeface="標楷體" panose="03000509000000000000" pitchFamily="65" charset="-120"/>
              </a:defRPr>
            </a:lvl1pPr>
            <a:lvl2pPr marL="742950" indent="-285750">
              <a:defRPr sz="1100">
                <a:solidFill>
                  <a:schemeClr val="tx1"/>
                </a:solidFill>
                <a:latin typeface="Times New Roman" panose="02020603050405020304" pitchFamily="18" charset="0"/>
                <a:ea typeface="標楷體" panose="03000509000000000000" pitchFamily="65" charset="-120"/>
              </a:defRPr>
            </a:lvl2pPr>
            <a:lvl3pPr marL="1143000" indent="-228600">
              <a:defRPr sz="1100">
                <a:solidFill>
                  <a:schemeClr val="tx1"/>
                </a:solidFill>
                <a:latin typeface="Times New Roman" panose="02020603050405020304" pitchFamily="18" charset="0"/>
                <a:ea typeface="標楷體" panose="03000509000000000000" pitchFamily="65" charset="-120"/>
              </a:defRPr>
            </a:lvl3pPr>
            <a:lvl4pPr marL="1600200" indent="-228600">
              <a:defRPr sz="1100">
                <a:solidFill>
                  <a:schemeClr val="tx1"/>
                </a:solidFill>
                <a:latin typeface="Times New Roman" panose="02020603050405020304" pitchFamily="18" charset="0"/>
                <a:ea typeface="標楷體" panose="03000509000000000000" pitchFamily="65" charset="-120"/>
              </a:defRPr>
            </a:lvl4pPr>
            <a:lvl5pPr marL="2057400" indent="-228600">
              <a:defRPr sz="1100">
                <a:solidFill>
                  <a:schemeClr val="tx1"/>
                </a:solidFill>
                <a:latin typeface="Times New Roman" panose="02020603050405020304" pitchFamily="18" charset="0"/>
                <a:ea typeface="標楷體" panose="03000509000000000000" pitchFamily="65" charset="-120"/>
              </a:defRPr>
            </a:lvl5pPr>
            <a:lvl6pPr marL="25146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6pPr>
            <a:lvl7pPr marL="29718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7pPr>
            <a:lvl8pPr marL="34290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8pPr>
            <a:lvl9pPr marL="38862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9pPr>
          </a:lstStyle>
          <a:p>
            <a:pPr algn="ctr"/>
            <a:r>
              <a:rPr lang="en-US" altLang="zh-TW" sz="1050" b="1" dirty="0">
                <a:solidFill>
                  <a:srgbClr val="000000"/>
                </a:solidFill>
                <a:latin typeface="Arial" panose="020B0604020202020204" pitchFamily="34" charset="0"/>
              </a:rPr>
              <a:t>Web Inspection</a:t>
            </a:r>
          </a:p>
        </p:txBody>
      </p:sp>
      <p:pic>
        <p:nvPicPr>
          <p:cNvPr id="59" name="Picture 9" descr="MD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3617579" flipH="1">
            <a:off x="3602094" y="4338523"/>
            <a:ext cx="855584" cy="8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Line 12"/>
          <p:cNvSpPr>
            <a:spLocks noChangeShapeType="1"/>
          </p:cNvSpPr>
          <p:nvPr/>
        </p:nvSpPr>
        <p:spPr bwMode="auto">
          <a:xfrm flipV="1">
            <a:off x="4523529" y="3910533"/>
            <a:ext cx="717920" cy="784362"/>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SG" sz="1800">
              <a:solidFill>
                <a:srgbClr val="000000"/>
              </a:solidFill>
            </a:endParaRPr>
          </a:p>
        </p:txBody>
      </p:sp>
      <p:sp>
        <p:nvSpPr>
          <p:cNvPr id="65" name="Rectangle 9"/>
          <p:cNvSpPr>
            <a:spLocks noChangeArrowheads="1"/>
          </p:cNvSpPr>
          <p:nvPr/>
        </p:nvSpPr>
        <p:spPr bwMode="auto">
          <a:xfrm>
            <a:off x="2985012" y="4841751"/>
            <a:ext cx="1697580" cy="39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sz="1100">
                <a:solidFill>
                  <a:schemeClr val="tx1"/>
                </a:solidFill>
                <a:latin typeface="Times New Roman" panose="02020603050405020304" pitchFamily="18" charset="0"/>
                <a:ea typeface="標楷體" panose="03000509000000000000" pitchFamily="65" charset="-120"/>
              </a:defRPr>
            </a:lvl1pPr>
            <a:lvl2pPr marL="742950" indent="-285750">
              <a:defRPr sz="1100">
                <a:solidFill>
                  <a:schemeClr val="tx1"/>
                </a:solidFill>
                <a:latin typeface="Times New Roman" panose="02020603050405020304" pitchFamily="18" charset="0"/>
                <a:ea typeface="標楷體" panose="03000509000000000000" pitchFamily="65" charset="-120"/>
              </a:defRPr>
            </a:lvl2pPr>
            <a:lvl3pPr marL="1143000" indent="-228600">
              <a:defRPr sz="1100">
                <a:solidFill>
                  <a:schemeClr val="tx1"/>
                </a:solidFill>
                <a:latin typeface="Times New Roman" panose="02020603050405020304" pitchFamily="18" charset="0"/>
                <a:ea typeface="標楷體" panose="03000509000000000000" pitchFamily="65" charset="-120"/>
              </a:defRPr>
            </a:lvl3pPr>
            <a:lvl4pPr marL="1600200" indent="-228600">
              <a:defRPr sz="1100">
                <a:solidFill>
                  <a:schemeClr val="tx1"/>
                </a:solidFill>
                <a:latin typeface="Times New Roman" panose="02020603050405020304" pitchFamily="18" charset="0"/>
                <a:ea typeface="標楷體" panose="03000509000000000000" pitchFamily="65" charset="-120"/>
              </a:defRPr>
            </a:lvl4pPr>
            <a:lvl5pPr marL="2057400" indent="-228600">
              <a:defRPr sz="1100">
                <a:solidFill>
                  <a:schemeClr val="tx1"/>
                </a:solidFill>
                <a:latin typeface="Times New Roman" panose="02020603050405020304" pitchFamily="18" charset="0"/>
                <a:ea typeface="標楷體" panose="03000509000000000000" pitchFamily="65" charset="-120"/>
              </a:defRPr>
            </a:lvl5pPr>
            <a:lvl6pPr marL="25146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6pPr>
            <a:lvl7pPr marL="29718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7pPr>
            <a:lvl8pPr marL="34290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8pPr>
            <a:lvl9pPr marL="38862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9pPr>
          </a:lstStyle>
          <a:p>
            <a:r>
              <a:rPr lang="en-US" altLang="zh-TW" sz="1050" b="1" dirty="0">
                <a:solidFill>
                  <a:srgbClr val="000000"/>
                </a:solidFill>
                <a:latin typeface="Arial" panose="020B0604020202020204" pitchFamily="34" charset="0"/>
              </a:rPr>
              <a:t>Express CD scanner</a:t>
            </a:r>
          </a:p>
          <a:p>
            <a:r>
              <a:rPr lang="en-US" altLang="zh-TW" sz="1050" b="1" dirty="0">
                <a:solidFill>
                  <a:srgbClr val="000000"/>
                </a:solidFill>
                <a:latin typeface="Arial" panose="020B0604020202020204" pitchFamily="34" charset="0"/>
              </a:rPr>
              <a:t>- Moisture measurement</a:t>
            </a:r>
            <a:endParaRPr lang="zh-TW" altLang="en-US" sz="1050" b="1" dirty="0">
              <a:solidFill>
                <a:srgbClr val="000000"/>
              </a:solidFill>
              <a:latin typeface="Arial" panose="020B0604020202020204" pitchFamily="34" charset="0"/>
            </a:endParaRPr>
          </a:p>
        </p:txBody>
      </p:sp>
      <p:pic>
        <p:nvPicPr>
          <p:cNvPr id="70" name="Picture 69"/>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525811" y="5208823"/>
            <a:ext cx="923957" cy="599608"/>
          </a:xfrm>
          <a:prstGeom prst="rect">
            <a:avLst/>
          </a:prstGeom>
        </p:spPr>
      </p:pic>
      <p:sp>
        <p:nvSpPr>
          <p:cNvPr id="71" name="TextBox 70"/>
          <p:cNvSpPr txBox="1"/>
          <p:nvPr/>
        </p:nvSpPr>
        <p:spPr>
          <a:xfrm>
            <a:off x="365217" y="4571041"/>
            <a:ext cx="2016271" cy="1785104"/>
          </a:xfrm>
          <a:prstGeom prst="rect">
            <a:avLst/>
          </a:prstGeom>
          <a:noFill/>
        </p:spPr>
        <p:txBody>
          <a:bodyPr wrap="square" rtlCol="0">
            <a:spAutoFit/>
          </a:bodyPr>
          <a:lstStyle/>
          <a:p>
            <a:pPr marL="171450" indent="-171450">
              <a:buFont typeface="Arial" panose="020B0604020202020204" pitchFamily="34" charset="0"/>
              <a:buChar char="•"/>
            </a:pPr>
            <a:r>
              <a:rPr lang="en-US" sz="1000" b="1" dirty="0"/>
              <a:t>EPKS full integration</a:t>
            </a:r>
          </a:p>
          <a:p>
            <a:pPr marL="171450" indent="-171450">
              <a:buFont typeface="Arial" panose="020B0604020202020204" pitchFamily="34" charset="0"/>
              <a:buChar char="•"/>
            </a:pPr>
            <a:r>
              <a:rPr lang="en-US" sz="1000" b="1" dirty="0"/>
              <a:t>Control Builder &amp; Consoles</a:t>
            </a:r>
          </a:p>
          <a:p>
            <a:pPr marL="628650" lvl="1" indent="-171450">
              <a:buFont typeface="Wingdings" panose="05000000000000000000" pitchFamily="2" charset="2"/>
              <a:buChar char="Ø"/>
            </a:pPr>
            <a:r>
              <a:rPr lang="en-US" sz="1000" b="1" dirty="0">
                <a:solidFill>
                  <a:srgbClr val="C00000"/>
                </a:solidFill>
              </a:rPr>
              <a:t>FTE / DSA / CEE</a:t>
            </a:r>
          </a:p>
          <a:p>
            <a:pPr marL="171450" indent="-171450">
              <a:buFont typeface="Arial" panose="020B0604020202020204" pitchFamily="34" charset="0"/>
              <a:buChar char="•"/>
            </a:pPr>
            <a:r>
              <a:rPr lang="en-US" sz="1000" b="1" dirty="0"/>
              <a:t>SIL2 &amp; SOE</a:t>
            </a:r>
          </a:p>
          <a:p>
            <a:pPr marL="171450" indent="-171450">
              <a:buFont typeface="Arial" panose="020B0604020202020204" pitchFamily="34" charset="0"/>
              <a:buChar char="•"/>
            </a:pPr>
            <a:r>
              <a:rPr lang="en-US" sz="1000" b="1" dirty="0" err="1"/>
              <a:t>ISASecure</a:t>
            </a:r>
            <a:r>
              <a:rPr lang="en-US" sz="1000" b="1" dirty="0"/>
              <a:t> L2</a:t>
            </a:r>
          </a:p>
          <a:p>
            <a:pPr marL="171450" indent="-171450">
              <a:buFont typeface="Arial" panose="020B0604020202020204" pitchFamily="34" charset="0"/>
              <a:buChar char="•"/>
            </a:pPr>
            <a:r>
              <a:rPr lang="en-US" sz="1000" b="1" dirty="0"/>
              <a:t>Ethernet/IP</a:t>
            </a:r>
          </a:p>
          <a:p>
            <a:pPr marL="171450" indent="-171450">
              <a:buFont typeface="Arial" panose="020B0604020202020204" pitchFamily="34" charset="0"/>
              <a:buChar char="•"/>
            </a:pPr>
            <a:r>
              <a:rPr lang="en-US" sz="1000" b="1" dirty="0"/>
              <a:t>OPC UA/</a:t>
            </a:r>
          </a:p>
          <a:p>
            <a:pPr marL="171450" indent="-171450">
              <a:buFont typeface="Arial" panose="020B0604020202020204" pitchFamily="34" charset="0"/>
              <a:buChar char="•"/>
            </a:pPr>
            <a:r>
              <a:rPr lang="en-US" sz="1000" b="1" dirty="0"/>
              <a:t>Modbus TCP</a:t>
            </a:r>
          </a:p>
          <a:p>
            <a:pPr marL="171450" indent="-171450">
              <a:buFont typeface="Arial" panose="020B0604020202020204" pitchFamily="34" charset="0"/>
              <a:buChar char="•"/>
            </a:pPr>
            <a:r>
              <a:rPr lang="en-US" sz="1000" b="1" dirty="0" err="1"/>
              <a:t>ProfiNet</a:t>
            </a:r>
            <a:endParaRPr lang="en-US" sz="1000" b="1" dirty="0"/>
          </a:p>
          <a:p>
            <a:pPr marL="171450" indent="-171450">
              <a:buFont typeface="Arial" panose="020B0604020202020204" pitchFamily="34" charset="0"/>
              <a:buChar char="•"/>
            </a:pPr>
            <a:r>
              <a:rPr lang="en-US" sz="1000" b="1" dirty="0"/>
              <a:t>Universal I/O</a:t>
            </a:r>
          </a:p>
          <a:p>
            <a:pPr marL="171450" indent="-171450">
              <a:buFont typeface="Arial" panose="020B0604020202020204" pitchFamily="34" charset="0"/>
              <a:buChar char="•"/>
            </a:pPr>
            <a:r>
              <a:rPr lang="en-US" sz="1000" b="1" dirty="0"/>
              <a:t>Ring I/O network</a:t>
            </a:r>
          </a:p>
        </p:txBody>
      </p:sp>
      <p:sp>
        <p:nvSpPr>
          <p:cNvPr id="72" name="Rectangle 71"/>
          <p:cNvSpPr/>
          <p:nvPr/>
        </p:nvSpPr>
        <p:spPr>
          <a:xfrm>
            <a:off x="667470" y="3104589"/>
            <a:ext cx="1997385" cy="430887"/>
          </a:xfrm>
          <a:prstGeom prst="rect">
            <a:avLst/>
          </a:prstGeom>
        </p:spPr>
        <p:txBody>
          <a:bodyPr wrap="square">
            <a:spAutoFit/>
          </a:bodyPr>
          <a:lstStyle/>
          <a:p>
            <a:pPr defTabSz="609585"/>
            <a:r>
              <a:rPr lang="en-US" sz="1100" b="1" dirty="0"/>
              <a:t>Process &amp; Safety Control with Control Edge™</a:t>
            </a:r>
            <a:endParaRPr lang="en-US" sz="1100" b="1" dirty="0">
              <a:solidFill>
                <a:schemeClr val="accent6">
                  <a:lumMod val="50000"/>
                </a:schemeClr>
              </a:solidFill>
              <a:cs typeface="Arial" pitchFamily="34" charset="0"/>
            </a:endParaRPr>
          </a:p>
        </p:txBody>
      </p:sp>
      <p:pic>
        <p:nvPicPr>
          <p:cNvPr id="75" name="Picture 74"/>
          <p:cNvPicPr>
            <a:picLocks noChangeAspect="1"/>
          </p:cNvPicPr>
          <p:nvPr/>
        </p:nvPicPr>
        <p:blipFill>
          <a:blip r:embed="rId11"/>
          <a:stretch>
            <a:fillRect/>
          </a:stretch>
        </p:blipFill>
        <p:spPr>
          <a:xfrm>
            <a:off x="313368" y="784500"/>
            <a:ext cx="2898154" cy="1962292"/>
          </a:xfrm>
          <a:prstGeom prst="rect">
            <a:avLst/>
          </a:prstGeom>
          <a:ln>
            <a:solidFill>
              <a:schemeClr val="tx1"/>
            </a:solidFill>
          </a:ln>
        </p:spPr>
      </p:pic>
      <p:sp>
        <p:nvSpPr>
          <p:cNvPr id="3" name="TextBox 2"/>
          <p:cNvSpPr txBox="1"/>
          <p:nvPr/>
        </p:nvSpPr>
        <p:spPr>
          <a:xfrm>
            <a:off x="3394787" y="848959"/>
            <a:ext cx="1590498" cy="923330"/>
          </a:xfrm>
          <a:prstGeom prst="rect">
            <a:avLst/>
          </a:prstGeom>
          <a:solidFill>
            <a:schemeClr val="bg1"/>
          </a:solidFill>
          <a:ln>
            <a:solidFill>
              <a:schemeClr val="tx1"/>
            </a:solidFill>
          </a:ln>
        </p:spPr>
        <p:txBody>
          <a:bodyPr wrap="square" rtlCol="0">
            <a:spAutoFit/>
          </a:bodyPr>
          <a:lstStyle/>
          <a:p>
            <a:pPr algn="ctr"/>
            <a:r>
              <a:rPr lang="en-US" dirty="0">
                <a:solidFill>
                  <a:srgbClr val="C00000"/>
                </a:solidFill>
              </a:rPr>
              <a:t>86% is fiber,</a:t>
            </a:r>
          </a:p>
          <a:p>
            <a:pPr algn="ctr"/>
            <a:r>
              <a:rPr lang="en-US" dirty="0">
                <a:solidFill>
                  <a:srgbClr val="C00000"/>
                </a:solidFill>
              </a:rPr>
              <a:t>energy, &amp; chemicals</a:t>
            </a:r>
          </a:p>
        </p:txBody>
      </p:sp>
      <p:cxnSp>
        <p:nvCxnSpPr>
          <p:cNvPr id="73" name="Straight Arrow Connector 72"/>
          <p:cNvCxnSpPr>
            <a:endCxn id="3" idx="1"/>
          </p:cNvCxnSpPr>
          <p:nvPr/>
        </p:nvCxnSpPr>
        <p:spPr>
          <a:xfrm flipV="1">
            <a:off x="2661438" y="1310624"/>
            <a:ext cx="733349" cy="234950"/>
          </a:xfrm>
          <a:prstGeom prst="straightConnector1">
            <a:avLst/>
          </a:prstGeom>
          <a:ln w="38100" cmpd="sng">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V="1">
            <a:off x="4814451" y="1310624"/>
            <a:ext cx="769512" cy="1"/>
          </a:xfrm>
          <a:prstGeom prst="straightConnector1">
            <a:avLst/>
          </a:prstGeom>
          <a:ln w="38100" cmpd="sng">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flipV="1">
            <a:off x="7573187" y="1175311"/>
            <a:ext cx="589417" cy="12298"/>
          </a:xfrm>
          <a:prstGeom prst="straightConnector1">
            <a:avLst/>
          </a:prstGeom>
          <a:ln w="38100" cmpd="sng">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78" name="Picture 77"/>
          <p:cNvPicPr>
            <a:picLocks noChangeAspect="1"/>
          </p:cNvPicPr>
          <p:nvPr/>
        </p:nvPicPr>
        <p:blipFill>
          <a:blip r:embed="rId12"/>
          <a:stretch>
            <a:fillRect/>
          </a:stretch>
        </p:blipFill>
        <p:spPr>
          <a:xfrm>
            <a:off x="7263048" y="3487565"/>
            <a:ext cx="2013857" cy="981356"/>
          </a:xfrm>
          <a:prstGeom prst="rect">
            <a:avLst/>
          </a:prstGeom>
        </p:spPr>
      </p:pic>
      <p:pic>
        <p:nvPicPr>
          <p:cNvPr id="79" name="Picture 131" descr="ANd9GcRbTN13Musr2Em3avci4TV-hbRxtxFKM5VncpZ_BGJg_-khNAfkNJqpYgg2"/>
          <p:cNvPicPr>
            <a:picLocks noChangeAspect="1" noChangeArrowheads="1"/>
          </p:cNvPicPr>
          <p:nvPr/>
        </p:nvPicPr>
        <p:blipFill>
          <a:blip r:embed="rId13" cstate="screen"/>
          <a:srcRect/>
          <a:stretch>
            <a:fillRect/>
          </a:stretch>
        </p:blipFill>
        <p:spPr bwMode="auto">
          <a:xfrm>
            <a:off x="7791262" y="4321506"/>
            <a:ext cx="333184" cy="333185"/>
          </a:xfrm>
          <a:prstGeom prst="rect">
            <a:avLst/>
          </a:prstGeom>
          <a:noFill/>
        </p:spPr>
      </p:pic>
      <p:sp>
        <p:nvSpPr>
          <p:cNvPr id="74" name="Rectangle 9"/>
          <p:cNvSpPr>
            <a:spLocks noChangeArrowheads="1"/>
          </p:cNvSpPr>
          <p:nvPr/>
        </p:nvSpPr>
        <p:spPr bwMode="auto">
          <a:xfrm>
            <a:off x="7308573" y="4372441"/>
            <a:ext cx="431208" cy="23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sz="1100">
                <a:solidFill>
                  <a:schemeClr val="tx1"/>
                </a:solidFill>
                <a:latin typeface="Times New Roman" panose="02020603050405020304" pitchFamily="18" charset="0"/>
                <a:ea typeface="標楷體" panose="03000509000000000000" pitchFamily="65" charset="-120"/>
              </a:defRPr>
            </a:lvl1pPr>
            <a:lvl2pPr marL="742950" indent="-285750">
              <a:defRPr sz="1100">
                <a:solidFill>
                  <a:schemeClr val="tx1"/>
                </a:solidFill>
                <a:latin typeface="Times New Roman" panose="02020603050405020304" pitchFamily="18" charset="0"/>
                <a:ea typeface="標楷體" panose="03000509000000000000" pitchFamily="65" charset="-120"/>
              </a:defRPr>
            </a:lvl2pPr>
            <a:lvl3pPr marL="1143000" indent="-228600">
              <a:defRPr sz="1100">
                <a:solidFill>
                  <a:schemeClr val="tx1"/>
                </a:solidFill>
                <a:latin typeface="Times New Roman" panose="02020603050405020304" pitchFamily="18" charset="0"/>
                <a:ea typeface="標楷體" panose="03000509000000000000" pitchFamily="65" charset="-120"/>
              </a:defRPr>
            </a:lvl3pPr>
            <a:lvl4pPr marL="1600200" indent="-228600">
              <a:defRPr sz="1100">
                <a:solidFill>
                  <a:schemeClr val="tx1"/>
                </a:solidFill>
                <a:latin typeface="Times New Roman" panose="02020603050405020304" pitchFamily="18" charset="0"/>
                <a:ea typeface="標楷體" panose="03000509000000000000" pitchFamily="65" charset="-120"/>
              </a:defRPr>
            </a:lvl4pPr>
            <a:lvl5pPr marL="2057400" indent="-228600">
              <a:defRPr sz="1100">
                <a:solidFill>
                  <a:schemeClr val="tx1"/>
                </a:solidFill>
                <a:latin typeface="Times New Roman" panose="02020603050405020304" pitchFamily="18" charset="0"/>
                <a:ea typeface="標楷體" panose="03000509000000000000" pitchFamily="65" charset="-120"/>
              </a:defRPr>
            </a:lvl5pPr>
            <a:lvl6pPr marL="25146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6pPr>
            <a:lvl7pPr marL="29718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7pPr>
            <a:lvl8pPr marL="34290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8pPr>
            <a:lvl9pPr marL="38862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9pPr>
          </a:lstStyle>
          <a:p>
            <a:pPr algn="ctr"/>
            <a:r>
              <a:rPr lang="en-US" altLang="zh-TW" sz="1050" b="1" dirty="0">
                <a:solidFill>
                  <a:srgbClr val="000000"/>
                </a:solidFill>
                <a:latin typeface="Arial" panose="020B0604020202020204" pitchFamily="34" charset="0"/>
              </a:rPr>
              <a:t>QCS</a:t>
            </a:r>
          </a:p>
        </p:txBody>
      </p:sp>
      <p:pic>
        <p:nvPicPr>
          <p:cNvPr id="84" name="Picture 83"/>
          <p:cNvPicPr>
            <a:picLocks noChangeAspect="1"/>
          </p:cNvPicPr>
          <p:nvPr/>
        </p:nvPicPr>
        <p:blipFill>
          <a:blip r:embed="rId14"/>
          <a:stretch>
            <a:fillRect/>
          </a:stretch>
        </p:blipFill>
        <p:spPr>
          <a:xfrm>
            <a:off x="5550926" y="5029615"/>
            <a:ext cx="738320" cy="926591"/>
          </a:xfrm>
          <a:prstGeom prst="rect">
            <a:avLst/>
          </a:prstGeom>
        </p:spPr>
      </p:pic>
      <p:pic>
        <p:nvPicPr>
          <p:cNvPr id="30" name="Picture 29"/>
          <p:cNvPicPr>
            <a:picLocks noChangeAspect="1"/>
          </p:cNvPicPr>
          <p:nvPr/>
        </p:nvPicPr>
        <p:blipFill>
          <a:blip r:embed="rId15"/>
          <a:stretch>
            <a:fillRect/>
          </a:stretch>
        </p:blipFill>
        <p:spPr>
          <a:xfrm>
            <a:off x="3463474" y="2500650"/>
            <a:ext cx="370328" cy="492283"/>
          </a:xfrm>
          <a:prstGeom prst="rect">
            <a:avLst/>
          </a:prstGeom>
        </p:spPr>
      </p:pic>
      <p:pic>
        <p:nvPicPr>
          <p:cNvPr id="85" name="Picture 84"/>
          <p:cNvPicPr>
            <a:picLocks noChangeAspect="1"/>
          </p:cNvPicPr>
          <p:nvPr/>
        </p:nvPicPr>
        <p:blipFill>
          <a:blip r:embed="rId16"/>
          <a:stretch>
            <a:fillRect/>
          </a:stretch>
        </p:blipFill>
        <p:spPr>
          <a:xfrm>
            <a:off x="4202791" y="2239554"/>
            <a:ext cx="728225" cy="522191"/>
          </a:xfrm>
          <a:prstGeom prst="rect">
            <a:avLst/>
          </a:prstGeom>
        </p:spPr>
      </p:pic>
      <p:sp>
        <p:nvSpPr>
          <p:cNvPr id="86" name="Rectangle 9"/>
          <p:cNvSpPr>
            <a:spLocks noChangeArrowheads="1"/>
          </p:cNvSpPr>
          <p:nvPr/>
        </p:nvSpPr>
        <p:spPr bwMode="auto">
          <a:xfrm>
            <a:off x="3874802" y="1894535"/>
            <a:ext cx="1652696" cy="39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sz="1100">
                <a:solidFill>
                  <a:schemeClr val="tx1"/>
                </a:solidFill>
                <a:latin typeface="Times New Roman" panose="02020603050405020304" pitchFamily="18" charset="0"/>
                <a:ea typeface="標楷體" panose="03000509000000000000" pitchFamily="65" charset="-120"/>
              </a:defRPr>
            </a:lvl1pPr>
            <a:lvl2pPr marL="742950" indent="-285750">
              <a:defRPr sz="1100">
                <a:solidFill>
                  <a:schemeClr val="tx1"/>
                </a:solidFill>
                <a:latin typeface="Times New Roman" panose="02020603050405020304" pitchFamily="18" charset="0"/>
                <a:ea typeface="標楷體" panose="03000509000000000000" pitchFamily="65" charset="-120"/>
              </a:defRPr>
            </a:lvl2pPr>
            <a:lvl3pPr marL="1143000" indent="-228600">
              <a:defRPr sz="1100">
                <a:solidFill>
                  <a:schemeClr val="tx1"/>
                </a:solidFill>
                <a:latin typeface="Times New Roman" panose="02020603050405020304" pitchFamily="18" charset="0"/>
                <a:ea typeface="標楷體" panose="03000509000000000000" pitchFamily="65" charset="-120"/>
              </a:defRPr>
            </a:lvl3pPr>
            <a:lvl4pPr marL="1600200" indent="-228600">
              <a:defRPr sz="1100">
                <a:solidFill>
                  <a:schemeClr val="tx1"/>
                </a:solidFill>
                <a:latin typeface="Times New Roman" panose="02020603050405020304" pitchFamily="18" charset="0"/>
                <a:ea typeface="標楷體" panose="03000509000000000000" pitchFamily="65" charset="-120"/>
              </a:defRPr>
            </a:lvl4pPr>
            <a:lvl5pPr marL="2057400" indent="-228600">
              <a:defRPr sz="1100">
                <a:solidFill>
                  <a:schemeClr val="tx1"/>
                </a:solidFill>
                <a:latin typeface="Times New Roman" panose="02020603050405020304" pitchFamily="18" charset="0"/>
                <a:ea typeface="標楷體" panose="03000509000000000000" pitchFamily="65" charset="-120"/>
              </a:defRPr>
            </a:lvl5pPr>
            <a:lvl6pPr marL="25146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6pPr>
            <a:lvl7pPr marL="29718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7pPr>
            <a:lvl8pPr marL="34290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8pPr>
            <a:lvl9pPr marL="38862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9pPr>
          </a:lstStyle>
          <a:p>
            <a:r>
              <a:rPr lang="en-US" altLang="zh-TW" sz="1050" b="1" dirty="0">
                <a:solidFill>
                  <a:srgbClr val="000000"/>
                </a:solidFill>
                <a:latin typeface="Arial" panose="020B0604020202020204" pitchFamily="34" charset="0"/>
              </a:rPr>
              <a:t>        -Single Point</a:t>
            </a:r>
          </a:p>
          <a:p>
            <a:r>
              <a:rPr lang="en-US" altLang="zh-TW" sz="1050" b="1" dirty="0">
                <a:solidFill>
                  <a:srgbClr val="000000"/>
                </a:solidFill>
                <a:latin typeface="Arial" panose="020B0604020202020204" pitchFamily="34" charset="0"/>
              </a:rPr>
              <a:t> Moisture measurement</a:t>
            </a:r>
            <a:endParaRPr lang="zh-TW" altLang="en-US" sz="1050" b="1" dirty="0">
              <a:solidFill>
                <a:srgbClr val="000000"/>
              </a:solidFill>
              <a:latin typeface="Arial" panose="020B0604020202020204" pitchFamily="34" charset="0"/>
            </a:endParaRPr>
          </a:p>
        </p:txBody>
      </p:sp>
      <p:sp>
        <p:nvSpPr>
          <p:cNvPr id="88" name="Line 12"/>
          <p:cNvSpPr>
            <a:spLocks noChangeShapeType="1"/>
          </p:cNvSpPr>
          <p:nvPr/>
        </p:nvSpPr>
        <p:spPr bwMode="auto">
          <a:xfrm>
            <a:off x="4481091" y="2841238"/>
            <a:ext cx="377505" cy="151210"/>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SG" sz="1800">
              <a:solidFill>
                <a:srgbClr val="000000"/>
              </a:solidFill>
            </a:endParaRPr>
          </a:p>
        </p:txBody>
      </p:sp>
      <p:pic>
        <p:nvPicPr>
          <p:cNvPr id="90" name="Picture 89" descr="EI-101 Autoslice_ProFlow_demo_01_03"/>
          <p:cNvPicPr>
            <a:picLocks noChangeAspect="1" noChangeArrowheads="1"/>
          </p:cNvPicPr>
          <p:nvPr/>
        </p:nvPicPr>
        <p:blipFill>
          <a:blip r:embed="rId17" cstate="print"/>
          <a:srcRect/>
          <a:stretch>
            <a:fillRect/>
          </a:stretch>
        </p:blipFill>
        <p:spPr bwMode="auto">
          <a:xfrm flipH="1">
            <a:off x="3872216" y="2488454"/>
            <a:ext cx="257694" cy="516675"/>
          </a:xfrm>
          <a:prstGeom prst="rect">
            <a:avLst/>
          </a:prstGeom>
          <a:noFill/>
        </p:spPr>
      </p:pic>
      <p:pic>
        <p:nvPicPr>
          <p:cNvPr id="91" name="Picture 2" descr="C:\_Jobs\StoryStick 2013\November\Maggie - Thermal\images for StoryStick\Thermal Brochure\Herculine_New group_sm.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2537" b="97252" l="1896" r="98223"/>
                    </a14:imgEffect>
                  </a14:imgLayer>
                </a14:imgProps>
              </a:ext>
              <a:ext uri="{28A0092B-C50C-407E-A947-70E740481C1C}">
                <a14:useLocalDpi xmlns:a14="http://schemas.microsoft.com/office/drawing/2010/main" val="0"/>
              </a:ext>
            </a:extLst>
          </a:blip>
          <a:srcRect/>
          <a:stretch>
            <a:fillRect/>
          </a:stretch>
        </p:blipFill>
        <p:spPr bwMode="auto">
          <a:xfrm>
            <a:off x="6421626" y="4853919"/>
            <a:ext cx="1267358" cy="7098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2" name="Rectangle 9"/>
          <p:cNvSpPr>
            <a:spLocks noChangeArrowheads="1"/>
          </p:cNvSpPr>
          <p:nvPr/>
        </p:nvSpPr>
        <p:spPr bwMode="auto">
          <a:xfrm>
            <a:off x="6628843" y="5611982"/>
            <a:ext cx="1447512" cy="39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sz="1100">
                <a:solidFill>
                  <a:schemeClr val="tx1"/>
                </a:solidFill>
                <a:latin typeface="Times New Roman" panose="02020603050405020304" pitchFamily="18" charset="0"/>
                <a:ea typeface="標楷體" panose="03000509000000000000" pitchFamily="65" charset="-120"/>
              </a:defRPr>
            </a:lvl1pPr>
            <a:lvl2pPr marL="742950" indent="-285750">
              <a:defRPr sz="1100">
                <a:solidFill>
                  <a:schemeClr val="tx1"/>
                </a:solidFill>
                <a:latin typeface="Times New Roman" panose="02020603050405020304" pitchFamily="18" charset="0"/>
                <a:ea typeface="標楷體" panose="03000509000000000000" pitchFamily="65" charset="-120"/>
              </a:defRPr>
            </a:lvl2pPr>
            <a:lvl3pPr marL="1143000" indent="-228600">
              <a:defRPr sz="1100">
                <a:solidFill>
                  <a:schemeClr val="tx1"/>
                </a:solidFill>
                <a:latin typeface="Times New Roman" panose="02020603050405020304" pitchFamily="18" charset="0"/>
                <a:ea typeface="標楷體" panose="03000509000000000000" pitchFamily="65" charset="-120"/>
              </a:defRPr>
            </a:lvl3pPr>
            <a:lvl4pPr marL="1600200" indent="-228600">
              <a:defRPr sz="1100">
                <a:solidFill>
                  <a:schemeClr val="tx1"/>
                </a:solidFill>
                <a:latin typeface="Times New Roman" panose="02020603050405020304" pitchFamily="18" charset="0"/>
                <a:ea typeface="標楷體" panose="03000509000000000000" pitchFamily="65" charset="-120"/>
              </a:defRPr>
            </a:lvl4pPr>
            <a:lvl5pPr marL="2057400" indent="-228600">
              <a:defRPr sz="1100">
                <a:solidFill>
                  <a:schemeClr val="tx1"/>
                </a:solidFill>
                <a:latin typeface="Times New Roman" panose="02020603050405020304" pitchFamily="18" charset="0"/>
                <a:ea typeface="標楷體" panose="03000509000000000000" pitchFamily="65" charset="-120"/>
              </a:defRPr>
            </a:lvl5pPr>
            <a:lvl6pPr marL="25146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6pPr>
            <a:lvl7pPr marL="29718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7pPr>
            <a:lvl8pPr marL="34290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8pPr>
            <a:lvl9pPr marL="3886200" indent="-228600" algn="ctr" eaLnBrk="0" fontAlgn="base" hangingPunct="0">
              <a:lnSpc>
                <a:spcPct val="90000"/>
              </a:lnSpc>
              <a:spcBef>
                <a:spcPct val="30000"/>
              </a:spcBef>
              <a:spcAft>
                <a:spcPct val="0"/>
              </a:spcAft>
              <a:buClr>
                <a:schemeClr val="hlink"/>
              </a:buClr>
              <a:defRPr sz="1100">
                <a:solidFill>
                  <a:schemeClr val="tx1"/>
                </a:solidFill>
                <a:latin typeface="Times New Roman" panose="02020603050405020304" pitchFamily="18" charset="0"/>
                <a:ea typeface="標楷體" panose="03000509000000000000" pitchFamily="65" charset="-120"/>
              </a:defRPr>
            </a:lvl9pPr>
          </a:lstStyle>
          <a:p>
            <a:pPr algn="ctr"/>
            <a:r>
              <a:rPr lang="en-US" altLang="zh-TW" sz="1050" b="1" dirty="0">
                <a:solidFill>
                  <a:srgbClr val="000000"/>
                </a:solidFill>
                <a:latin typeface="Arial" panose="020B0604020202020204" pitchFamily="34" charset="0"/>
              </a:rPr>
              <a:t>Hood Damper</a:t>
            </a:r>
          </a:p>
          <a:p>
            <a:pPr algn="ctr"/>
            <a:r>
              <a:rPr lang="en-US" altLang="zh-TW" sz="1050" b="1" dirty="0">
                <a:solidFill>
                  <a:srgbClr val="000000"/>
                </a:solidFill>
                <a:latin typeface="Arial" panose="020B0604020202020204" pitchFamily="34" charset="0"/>
              </a:rPr>
              <a:t>CD Moisture Control</a:t>
            </a:r>
          </a:p>
        </p:txBody>
      </p:sp>
      <p:pic>
        <p:nvPicPr>
          <p:cNvPr id="93" name="Picture 92"/>
          <p:cNvPicPr>
            <a:picLocks noChangeAspect="1"/>
          </p:cNvPicPr>
          <p:nvPr/>
        </p:nvPicPr>
        <p:blipFill>
          <a:blip r:embed="rId20"/>
          <a:stretch>
            <a:fillRect/>
          </a:stretch>
        </p:blipFill>
        <p:spPr>
          <a:xfrm>
            <a:off x="8124446" y="2533329"/>
            <a:ext cx="1848183" cy="748192"/>
          </a:xfrm>
          <a:prstGeom prst="rect">
            <a:avLst/>
          </a:prstGeom>
        </p:spPr>
      </p:pic>
      <p:sp>
        <p:nvSpPr>
          <p:cNvPr id="94" name="Line 14"/>
          <p:cNvSpPr>
            <a:spLocks noChangeShapeType="1"/>
          </p:cNvSpPr>
          <p:nvPr/>
        </p:nvSpPr>
        <p:spPr bwMode="auto">
          <a:xfrm flipH="1">
            <a:off x="6482158" y="3083696"/>
            <a:ext cx="1680445" cy="260931"/>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SG" sz="1800">
              <a:solidFill>
                <a:srgbClr val="000000"/>
              </a:solidFill>
            </a:endParaRPr>
          </a:p>
        </p:txBody>
      </p:sp>
      <p:pic>
        <p:nvPicPr>
          <p:cNvPr id="95" name="Picture 94"/>
          <p:cNvPicPr>
            <a:picLocks noChangeAspect="1"/>
          </p:cNvPicPr>
          <p:nvPr/>
        </p:nvPicPr>
        <p:blipFill>
          <a:blip r:embed="rId21"/>
          <a:stretch>
            <a:fillRect/>
          </a:stretch>
        </p:blipFill>
        <p:spPr>
          <a:xfrm>
            <a:off x="7865091" y="626632"/>
            <a:ext cx="1735484" cy="1735484"/>
          </a:xfrm>
          <a:prstGeom prst="rect">
            <a:avLst/>
          </a:prstGeom>
        </p:spPr>
      </p:pic>
    </p:spTree>
    <p:extLst>
      <p:ext uri="{BB962C8B-B14F-4D97-AF65-F5344CB8AC3E}">
        <p14:creationId xmlns:p14="http://schemas.microsoft.com/office/powerpoint/2010/main" val="398014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91"/>
                                        </p:tgtEl>
                                        <p:attrNameLst>
                                          <p:attrName>style.visibility</p:attrName>
                                        </p:attrNameLst>
                                      </p:cBhvr>
                                      <p:to>
                                        <p:strVal val="visible"/>
                                      </p:to>
                                    </p:set>
                                    <p:anim calcmode="lin" valueType="num">
                                      <p:cBhvr>
                                        <p:cTn id="7" dur="500" fill="hold"/>
                                        <p:tgtEl>
                                          <p:spTgt spid="91"/>
                                        </p:tgtEl>
                                        <p:attrNameLst>
                                          <p:attrName>ppt_w</p:attrName>
                                        </p:attrNameLst>
                                      </p:cBhvr>
                                      <p:tavLst>
                                        <p:tav tm="0">
                                          <p:val>
                                            <p:fltVal val="0"/>
                                          </p:val>
                                        </p:tav>
                                        <p:tav tm="100000">
                                          <p:val>
                                            <p:strVal val="#ppt_w"/>
                                          </p:val>
                                        </p:tav>
                                      </p:tavLst>
                                    </p:anim>
                                    <p:anim calcmode="lin" valueType="num">
                                      <p:cBhvr>
                                        <p:cTn id="8" dur="500" fill="hold"/>
                                        <p:tgtEl>
                                          <p:spTgt spid="91"/>
                                        </p:tgtEl>
                                        <p:attrNameLst>
                                          <p:attrName>ppt_h</p:attrName>
                                        </p:attrNameLst>
                                      </p:cBhvr>
                                      <p:tavLst>
                                        <p:tav tm="0">
                                          <p:val>
                                            <p:fltVal val="0"/>
                                          </p:val>
                                        </p:tav>
                                        <p:tav tm="100000">
                                          <p:val>
                                            <p:strVal val="#ppt_h"/>
                                          </p:val>
                                        </p:tav>
                                      </p:tavLst>
                                    </p:anim>
                                    <p:animEffect transition="in" filter="fade">
                                      <p:cBhvr>
                                        <p:cTn id="9"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5"/>
          </p:nvPr>
        </p:nvSpPr>
        <p:spPr/>
        <p:txBody>
          <a:bodyPr/>
          <a:lstStyle/>
          <a:p>
            <a:r>
              <a:rPr lang="en-US" dirty="0"/>
              <a:t>OPTIMIZE QCS PERFORMANCE, ANYTIME &amp; ANYWHERE </a:t>
            </a:r>
          </a:p>
        </p:txBody>
      </p:sp>
      <p:sp>
        <p:nvSpPr>
          <p:cNvPr id="2" name="Title 1"/>
          <p:cNvSpPr>
            <a:spLocks noGrp="1"/>
          </p:cNvSpPr>
          <p:nvPr>
            <p:ph type="title"/>
          </p:nvPr>
        </p:nvSpPr>
        <p:spPr>
          <a:xfrm>
            <a:off x="315384" y="125036"/>
            <a:ext cx="10830680" cy="373531"/>
          </a:xfrm>
        </p:spPr>
        <p:txBody>
          <a:bodyPr/>
          <a:lstStyle/>
          <a:p>
            <a:r>
              <a:rPr lang="en-US" dirty="0"/>
              <a:t>Honeywell Connected Plant: QCS 4.0 Cloud Based Solution</a:t>
            </a:r>
          </a:p>
        </p:txBody>
      </p:sp>
      <p:pic>
        <p:nvPicPr>
          <p:cNvPr id="4" name="Picture 3"/>
          <p:cNvPicPr>
            <a:picLocks noChangeAspect="1"/>
          </p:cNvPicPr>
          <p:nvPr/>
        </p:nvPicPr>
        <p:blipFill>
          <a:blip r:embed="rId3"/>
          <a:stretch>
            <a:fillRect/>
          </a:stretch>
        </p:blipFill>
        <p:spPr>
          <a:xfrm>
            <a:off x="86784" y="724054"/>
            <a:ext cx="10306890" cy="4911054"/>
          </a:xfrm>
          <a:prstGeom prst="rect">
            <a:avLst/>
          </a:prstGeom>
        </p:spPr>
      </p:pic>
      <p:sp>
        <p:nvSpPr>
          <p:cNvPr id="3" name="Rectangle 2"/>
          <p:cNvSpPr/>
          <p:nvPr/>
        </p:nvSpPr>
        <p:spPr>
          <a:xfrm>
            <a:off x="3420658" y="5933568"/>
            <a:ext cx="5579284" cy="369332"/>
          </a:xfrm>
          <a:prstGeom prst="rect">
            <a:avLst/>
          </a:prstGeom>
        </p:spPr>
        <p:txBody>
          <a:bodyPr wrap="none">
            <a:spAutoFit/>
          </a:bodyPr>
          <a:lstStyle/>
          <a:p>
            <a:r>
              <a:rPr lang="en-US" dirty="0">
                <a:hlinkClick r:id="rId4"/>
              </a:rPr>
              <a:t>https://qcs.demo.dev.connectedplant.honeywell.com/</a:t>
            </a:r>
            <a:endParaRPr lang="en-US" dirty="0"/>
          </a:p>
        </p:txBody>
      </p:sp>
      <p:pic>
        <p:nvPicPr>
          <p:cNvPr id="5" name="Picture 4"/>
          <p:cNvPicPr>
            <a:picLocks noChangeAspect="1"/>
          </p:cNvPicPr>
          <p:nvPr/>
        </p:nvPicPr>
        <p:blipFill>
          <a:blip r:embed="rId5"/>
          <a:stretch>
            <a:fillRect/>
          </a:stretch>
        </p:blipFill>
        <p:spPr>
          <a:xfrm>
            <a:off x="10114982" y="4226664"/>
            <a:ext cx="2062163" cy="1891570"/>
          </a:xfrm>
          <a:prstGeom prst="rect">
            <a:avLst/>
          </a:prstGeom>
        </p:spPr>
      </p:pic>
      <p:sp>
        <p:nvSpPr>
          <p:cNvPr id="6" name="TextBox 5"/>
          <p:cNvSpPr txBox="1"/>
          <p:nvPr/>
        </p:nvSpPr>
        <p:spPr>
          <a:xfrm>
            <a:off x="10028358" y="2749336"/>
            <a:ext cx="2148787" cy="1477328"/>
          </a:xfrm>
          <a:prstGeom prst="rect">
            <a:avLst/>
          </a:prstGeom>
          <a:noFill/>
        </p:spPr>
        <p:txBody>
          <a:bodyPr wrap="square" rtlCol="0">
            <a:spAutoFit/>
          </a:bodyPr>
          <a:lstStyle/>
          <a:p>
            <a:pPr algn="ctr"/>
            <a:r>
              <a:rPr lang="en-US" dirty="0"/>
              <a:t>Available </a:t>
            </a:r>
            <a:br>
              <a:rPr lang="en-US" dirty="0"/>
            </a:br>
            <a:r>
              <a:rPr lang="en-US" dirty="0"/>
              <a:t>on any device, anywhere, zero installation and maintenance</a:t>
            </a:r>
          </a:p>
        </p:txBody>
      </p:sp>
    </p:spTree>
    <p:extLst>
      <p:ext uri="{BB962C8B-B14F-4D97-AF65-F5344CB8AC3E}">
        <p14:creationId xmlns:p14="http://schemas.microsoft.com/office/powerpoint/2010/main" val="40233746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619710" y="206375"/>
            <a:ext cx="10455164" cy="498475"/>
          </a:xfrm>
        </p:spPr>
        <p:txBody>
          <a:bodyPr/>
          <a:lstStyle/>
          <a:p>
            <a:pPr eaLnBrk="1" hangingPunct="1"/>
            <a:r>
              <a:rPr altLang="en-US" dirty="0"/>
              <a:t>Summary </a:t>
            </a:r>
            <a:r>
              <a:rPr lang="en-SG" altLang="en-US" dirty="0"/>
              <a:t>–</a:t>
            </a:r>
            <a:r>
              <a:rPr altLang="en-US" dirty="0"/>
              <a:t> Why Choose Honeywell</a:t>
            </a:r>
          </a:p>
        </p:txBody>
      </p:sp>
      <p:sp>
        <p:nvSpPr>
          <p:cNvPr id="44036" name="Slide Number Placeholder 3"/>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82DEE078-E26D-41AD-BAFC-612323E1F218}" type="slidenum">
              <a:rPr lang="en-US" altLang="en-US" smtClean="0">
                <a:solidFill>
                  <a:schemeClr val="bg1"/>
                </a:solidFill>
                <a:latin typeface="HelveticaNeue MediumCond"/>
                <a:ea typeface="HelveticaNeue MediumCond"/>
                <a:cs typeface="HelveticaNeue MediumCond"/>
              </a:rPr>
              <a:pPr fontAlgn="base">
                <a:spcBef>
                  <a:spcPct val="0"/>
                </a:spcBef>
                <a:spcAft>
                  <a:spcPct val="0"/>
                </a:spcAft>
              </a:pPr>
              <a:t>40</a:t>
            </a:fld>
            <a:endParaRPr lang="en-US" altLang="en-US">
              <a:solidFill>
                <a:schemeClr val="bg1"/>
              </a:solidFill>
              <a:latin typeface="HelveticaNeue MediumCond"/>
              <a:ea typeface="HelveticaNeue MediumCond"/>
              <a:cs typeface="HelveticaNeue MediumCond"/>
            </a:endParaRPr>
          </a:p>
        </p:txBody>
      </p:sp>
      <p:sp>
        <p:nvSpPr>
          <p:cNvPr id="6" name="Text Placeholder 2"/>
          <p:cNvSpPr txBox="1">
            <a:spLocks/>
          </p:cNvSpPr>
          <p:nvPr/>
        </p:nvSpPr>
        <p:spPr bwMode="auto">
          <a:xfrm>
            <a:off x="619709" y="733425"/>
            <a:ext cx="10455165" cy="50533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4320" indent="-169863" algn="l" defTabSz="457200" rtl="0" eaLnBrk="0" fontAlgn="base" hangingPunct="0">
              <a:spcBef>
                <a:spcPts val="0"/>
              </a:spcBef>
              <a:spcAft>
                <a:spcPts val="20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502920" indent="-169863" algn="l" defTabSz="457200" rtl="0" eaLnBrk="0" fontAlgn="base" hangingPunct="0">
              <a:spcBef>
                <a:spcPts val="0"/>
              </a:spcBef>
              <a:spcAft>
                <a:spcPts val="20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685800" indent="-169863" algn="l" defTabSz="457200" rtl="0" eaLnBrk="0" fontAlgn="base" hangingPunct="0">
              <a:spcBef>
                <a:spcPts val="0"/>
              </a:spcBef>
              <a:spcAft>
                <a:spcPts val="20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914400" indent="-173736" algn="l" defTabSz="457200" rtl="0" eaLnBrk="0" fontAlgn="base" hangingPunct="0">
              <a:spcBef>
                <a:spcPts val="0"/>
              </a:spcBef>
              <a:spcAft>
                <a:spcPts val="20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1097280" indent="-173736" algn="l" defTabSz="457200" rtl="0" eaLnBrk="0" fontAlgn="base" hangingPunct="0">
              <a:spcBef>
                <a:spcPct val="20000"/>
              </a:spcBef>
              <a:spcAft>
                <a:spcPts val="20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lnSpc>
                <a:spcPct val="150000"/>
              </a:lnSpc>
            </a:pPr>
            <a:r>
              <a:rPr lang="en-US" altLang="en-US" dirty="0"/>
              <a:t>Most experience of any supplier in global Tissue automation with more than 300 systems installed worldwide with multi-national tissue companies as well as national producers</a:t>
            </a:r>
          </a:p>
          <a:p>
            <a:pPr eaLnBrk="1" hangingPunct="1">
              <a:lnSpc>
                <a:spcPct val="150000"/>
              </a:lnSpc>
            </a:pPr>
            <a:r>
              <a:rPr lang="en-US" altLang="en-US" dirty="0"/>
              <a:t>Leading supplier to tissue machinery OEM companies</a:t>
            </a:r>
          </a:p>
          <a:p>
            <a:pPr eaLnBrk="1" hangingPunct="1">
              <a:lnSpc>
                <a:spcPct val="150000"/>
              </a:lnSpc>
            </a:pPr>
            <a:r>
              <a:rPr lang="en-US" altLang="en-US" dirty="0"/>
              <a:t>Fully integrate broad portfolio of latest measurement and control technology for complete process optimization from headbox to reel, giving tangible long term business results</a:t>
            </a:r>
          </a:p>
          <a:p>
            <a:pPr eaLnBrk="1" hangingPunct="1">
              <a:lnSpc>
                <a:spcPct val="150000"/>
              </a:lnSpc>
            </a:pPr>
            <a:r>
              <a:rPr lang="en-US" altLang="en-US" dirty="0"/>
              <a:t>QCS4.0 integration for total quality information, service and 24x7 support anytime, anywhere</a:t>
            </a:r>
          </a:p>
          <a:p>
            <a:pPr eaLnBrk="1" hangingPunct="1">
              <a:lnSpc>
                <a:spcPct val="150000"/>
              </a:lnSpc>
            </a:pPr>
            <a:r>
              <a:rPr lang="en-US" altLang="en-US" dirty="0"/>
              <a:t>Proven track record of project delivery for on time startup and on control from the very first reel</a:t>
            </a:r>
          </a:p>
          <a:p>
            <a:pPr eaLnBrk="1" hangingPunct="1">
              <a:lnSpc>
                <a:spcPct val="150000"/>
              </a:lnSpc>
            </a:pPr>
            <a:r>
              <a:rPr lang="en-US" altLang="en-US" dirty="0"/>
              <a:t>Local service and support capability for long term reduced cost of ownership and sustained benefits</a:t>
            </a:r>
          </a:p>
        </p:txBody>
      </p:sp>
      <p:sp>
        <p:nvSpPr>
          <p:cNvPr id="9" name="Text Placeholder 2"/>
          <p:cNvSpPr>
            <a:spLocks noGrp="1"/>
          </p:cNvSpPr>
          <p:nvPr>
            <p:ph type="body"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dirty="0"/>
              <a:t>Honeywell is your partner to achieve your long term business objectives</a:t>
            </a:r>
          </a:p>
          <a:p>
            <a:pPr eaLnBrk="1" hangingPunct="1"/>
            <a:endParaRPr lang="en-US" altLang="en-US" dirty="0"/>
          </a:p>
        </p:txBody>
      </p:sp>
    </p:spTree>
    <p:extLst>
      <p:ext uri="{BB962C8B-B14F-4D97-AF65-F5344CB8AC3E}">
        <p14:creationId xmlns:p14="http://schemas.microsoft.com/office/powerpoint/2010/main" val="1910580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a:t>
            </a:r>
          </a:p>
        </p:txBody>
      </p:sp>
      <p:sp>
        <p:nvSpPr>
          <p:cNvPr id="3" name="Slide Number Placeholder 2"/>
          <p:cNvSpPr>
            <a:spLocks noGrp="1"/>
          </p:cNvSpPr>
          <p:nvPr>
            <p:ph type="sldNum" sz="quarter" idx="10"/>
          </p:nvPr>
        </p:nvSpPr>
        <p:spPr/>
        <p:txBody>
          <a:bodyPr/>
          <a:lstStyle/>
          <a:p>
            <a:pPr>
              <a:defRPr/>
            </a:pPr>
            <a:fld id="{521D1E3F-96BE-4EC6-B772-60D92C1E53EA}" type="slidenum">
              <a:rPr lang="en-US" smtClean="0"/>
              <a:pPr>
                <a:defRPr/>
              </a:pPr>
              <a:t>41</a:t>
            </a:fld>
            <a:endParaRPr lang="en-US" dirty="0"/>
          </a:p>
        </p:txBody>
      </p:sp>
      <p:sp>
        <p:nvSpPr>
          <p:cNvPr id="10" name="Title 1">
            <a:extLst>
              <a:ext uri="{FF2B5EF4-FFF2-40B4-BE49-F238E27FC236}">
                <a16:creationId xmlns:a16="http://schemas.microsoft.com/office/drawing/2014/main" id="{D7812B97-CD95-E04B-BF43-3D6560676462}"/>
              </a:ext>
            </a:extLst>
          </p:cNvPr>
          <p:cNvSpPr txBox="1">
            <a:spLocks/>
          </p:cNvSpPr>
          <p:nvPr/>
        </p:nvSpPr>
        <p:spPr bwMode="auto">
          <a:xfrm>
            <a:off x="4622120" y="2835100"/>
            <a:ext cx="3754236" cy="49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r>
              <a:rPr lang="en-US" sz="2400" b="0" dirty="0"/>
              <a:t>Any questions?</a:t>
            </a:r>
            <a:endParaRPr lang="en-US" b="0" dirty="0"/>
          </a:p>
        </p:txBody>
      </p:sp>
    </p:spTree>
    <p:extLst>
      <p:ext uri="{BB962C8B-B14F-4D97-AF65-F5344CB8AC3E}">
        <p14:creationId xmlns:p14="http://schemas.microsoft.com/office/powerpoint/2010/main" val="1162005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Q6088 Tissue Scanner Overview</a:t>
            </a:r>
          </a:p>
        </p:txBody>
      </p:sp>
      <p:sp>
        <p:nvSpPr>
          <p:cNvPr id="4" name="Slide Number Placeholder 3"/>
          <p:cNvSpPr>
            <a:spLocks noGrp="1"/>
          </p:cNvSpPr>
          <p:nvPr>
            <p:ph type="sldNum" sz="quarter" idx="13"/>
          </p:nvPr>
        </p:nvSpPr>
        <p:spPr/>
        <p:txBody>
          <a:bodyPr/>
          <a:lstStyle/>
          <a:p>
            <a:pPr>
              <a:defRPr/>
            </a:pPr>
            <a:fld id="{1003F90B-D5F1-418E-9FD2-4BB9F7D68687}" type="slidenum">
              <a:rPr lang="en-US" smtClean="0"/>
              <a:pPr>
                <a:defRPr/>
              </a:pPr>
              <a:t>4</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507332514"/>
              </p:ext>
            </p:extLst>
          </p:nvPr>
        </p:nvGraphicFramePr>
        <p:xfrm>
          <a:off x="6000294" y="1081271"/>
          <a:ext cx="5397808" cy="4335417"/>
        </p:xfrm>
        <a:graphic>
          <a:graphicData uri="http://schemas.openxmlformats.org/drawingml/2006/table">
            <a:tbl>
              <a:tblPr firstRow="1" bandRow="1">
                <a:tableStyleId>{BDBED569-4797-4DF1-A0F4-6AAB3CD982D8}</a:tableStyleId>
              </a:tblPr>
              <a:tblGrid>
                <a:gridCol w="2855256">
                  <a:extLst>
                    <a:ext uri="{9D8B030D-6E8A-4147-A177-3AD203B41FA5}">
                      <a16:colId xmlns:a16="http://schemas.microsoft.com/office/drawing/2014/main" val="668711430"/>
                    </a:ext>
                  </a:extLst>
                </a:gridCol>
                <a:gridCol w="2542552">
                  <a:extLst>
                    <a:ext uri="{9D8B030D-6E8A-4147-A177-3AD203B41FA5}">
                      <a16:colId xmlns:a16="http://schemas.microsoft.com/office/drawing/2014/main" val="233672610"/>
                    </a:ext>
                  </a:extLst>
                </a:gridCol>
              </a:tblGrid>
              <a:tr h="274320">
                <a:tc>
                  <a:txBody>
                    <a:bodyPr/>
                    <a:lstStyle/>
                    <a:p>
                      <a:pPr algn="ctr"/>
                      <a:r>
                        <a:rPr lang="en-US" sz="1400" dirty="0">
                          <a:solidFill>
                            <a:schemeClr val="bg1"/>
                          </a:solidFill>
                        </a:rPr>
                        <a:t>Description</a:t>
                      </a:r>
                    </a:p>
                  </a:txBody>
                  <a:tcPr marL="68580" marR="68580" marT="34290" marB="34290">
                    <a:solidFill>
                      <a:srgbClr val="002060"/>
                    </a:solidFill>
                  </a:tcPr>
                </a:tc>
                <a:tc>
                  <a:txBody>
                    <a:bodyPr/>
                    <a:lstStyle/>
                    <a:p>
                      <a:pPr algn="ctr"/>
                      <a:r>
                        <a:rPr lang="en-US" sz="1400" dirty="0">
                          <a:solidFill>
                            <a:schemeClr val="bg1"/>
                          </a:solidFill>
                        </a:rPr>
                        <a:t>Value</a:t>
                      </a:r>
                    </a:p>
                  </a:txBody>
                  <a:tcPr marL="68580" marR="68580" marT="34290" marB="34290">
                    <a:solidFill>
                      <a:srgbClr val="002060"/>
                    </a:solidFill>
                  </a:tcPr>
                </a:tc>
                <a:extLst>
                  <a:ext uri="{0D108BD9-81ED-4DB2-BD59-A6C34878D82A}">
                    <a16:rowId xmlns:a16="http://schemas.microsoft.com/office/drawing/2014/main" val="1375226713"/>
                  </a:ext>
                </a:extLst>
              </a:tr>
              <a:tr h="251460">
                <a:tc>
                  <a:txBody>
                    <a:bodyPr/>
                    <a:lstStyle/>
                    <a:p>
                      <a:pPr algn="l"/>
                      <a:r>
                        <a:rPr lang="en-US" sz="1200" dirty="0"/>
                        <a:t>Maximum Beam Width</a:t>
                      </a:r>
                      <a:endParaRPr lang="en-US" sz="1200" dirty="0">
                        <a:latin typeface="Arial" pitchFamily="34" charset="0"/>
                        <a:cs typeface="Arial" pitchFamily="34" charset="0"/>
                      </a:endParaRPr>
                    </a:p>
                  </a:txBody>
                  <a:tcPr marL="68580" marR="68580" marT="34290" marB="34290" anchor="ctr"/>
                </a:tc>
                <a:tc>
                  <a:txBody>
                    <a:bodyPr/>
                    <a:lstStyle/>
                    <a:p>
                      <a:r>
                        <a:rPr lang="en-US" sz="1200" u="none" strike="noStrike" kern="1200" baseline="0" dirty="0"/>
                        <a:t>320.00 inches [8000mm]</a:t>
                      </a:r>
                      <a:endParaRPr lang="en-US" sz="1200" dirty="0">
                        <a:latin typeface="Arial" pitchFamily="34" charset="0"/>
                        <a:cs typeface="Arial" pitchFamily="34" charset="0"/>
                      </a:endParaRPr>
                    </a:p>
                  </a:txBody>
                  <a:tcPr marL="68580" marR="68580" marT="34290" marB="34290" anchor="ctr"/>
                </a:tc>
                <a:extLst>
                  <a:ext uri="{0D108BD9-81ED-4DB2-BD59-A6C34878D82A}">
                    <a16:rowId xmlns:a16="http://schemas.microsoft.com/office/drawing/2014/main" val="232820709"/>
                  </a:ext>
                </a:extLst>
              </a:tr>
              <a:tr h="434340">
                <a:tc>
                  <a:txBody>
                    <a:bodyPr/>
                    <a:lstStyle/>
                    <a:p>
                      <a:pPr algn="l"/>
                      <a:r>
                        <a:rPr lang="en-US" sz="1200" dirty="0"/>
                        <a:t>Maximum Sheet Width</a:t>
                      </a:r>
                    </a:p>
                    <a:p>
                      <a:pPr algn="l"/>
                      <a:r>
                        <a:rPr lang="en-US" sz="1200" dirty="0"/>
                        <a:t>(Comply with EN349)</a:t>
                      </a:r>
                      <a:endParaRPr lang="en-US" sz="1200" dirty="0">
                        <a:latin typeface="Arial" pitchFamily="34" charset="0"/>
                        <a:cs typeface="Arial" pitchFamily="34" charset="0"/>
                      </a:endParaRPr>
                    </a:p>
                  </a:txBody>
                  <a:tcPr marL="68580" marR="68580" marT="34290" marB="34290" anchor="ctr"/>
                </a:tc>
                <a:tc>
                  <a:txBody>
                    <a:bodyPr/>
                    <a:lstStyle/>
                    <a:p>
                      <a:r>
                        <a:rPr lang="en-US" sz="1200" kern="1200" dirty="0">
                          <a:effectLst/>
                        </a:rPr>
                        <a:t>256</a:t>
                      </a:r>
                      <a:r>
                        <a:rPr lang="en-US" sz="1200" kern="1200" baseline="0" dirty="0">
                          <a:effectLst/>
                        </a:rPr>
                        <a:t> inches </a:t>
                      </a:r>
                      <a:r>
                        <a:rPr lang="en-US" sz="1200" u="none" strike="noStrike" kern="1200" baseline="0" dirty="0"/>
                        <a:t>[</a:t>
                      </a:r>
                      <a:r>
                        <a:rPr lang="en-US" sz="1200" u="none" strike="noStrike" kern="1200" baseline="0" dirty="0">
                          <a:effectLst/>
                        </a:rPr>
                        <a:t>6400</a:t>
                      </a:r>
                      <a:r>
                        <a:rPr lang="en-US" sz="1200" kern="1200" dirty="0">
                          <a:effectLst/>
                        </a:rPr>
                        <a:t>mm</a:t>
                      </a:r>
                      <a:r>
                        <a:rPr lang="en-US" sz="1200" u="none" strike="noStrike" kern="1200" baseline="0" dirty="0"/>
                        <a:t>]</a:t>
                      </a:r>
                      <a:endParaRPr lang="en-US" sz="1200" dirty="0">
                        <a:latin typeface="Arial" pitchFamily="34" charset="0"/>
                        <a:cs typeface="Arial" pitchFamily="34" charset="0"/>
                      </a:endParaRPr>
                    </a:p>
                  </a:txBody>
                  <a:tcPr marL="68580" marR="68580" marT="34290" marB="34290" anchor="ctr"/>
                </a:tc>
                <a:extLst>
                  <a:ext uri="{0D108BD9-81ED-4DB2-BD59-A6C34878D82A}">
                    <a16:rowId xmlns:a16="http://schemas.microsoft.com/office/drawing/2014/main" val="489741848"/>
                  </a:ext>
                </a:extLst>
              </a:tr>
              <a:tr h="251460">
                <a:tc>
                  <a:txBody>
                    <a:bodyPr/>
                    <a:lstStyle/>
                    <a:p>
                      <a:pPr algn="l"/>
                      <a:r>
                        <a:rPr lang="en-US" sz="1200" dirty="0"/>
                        <a:t>Minimum</a:t>
                      </a:r>
                      <a:r>
                        <a:rPr lang="en-US" sz="1200" baseline="0" dirty="0"/>
                        <a:t> </a:t>
                      </a:r>
                      <a:r>
                        <a:rPr lang="en-US" sz="1200" dirty="0"/>
                        <a:t>Scan Speed</a:t>
                      </a:r>
                      <a:endParaRPr lang="en-US" sz="1200" dirty="0">
                        <a:latin typeface="Arial" pitchFamily="34" charset="0"/>
                        <a:cs typeface="Arial" pitchFamily="34" charset="0"/>
                      </a:endParaRPr>
                    </a:p>
                  </a:txBody>
                  <a:tcPr marL="68580" marR="68580" marT="34290" marB="34290" anchor="ctr"/>
                </a:tc>
                <a:tc>
                  <a:txBody>
                    <a:bodyPr/>
                    <a:lstStyle/>
                    <a:p>
                      <a:r>
                        <a:rPr lang="en-US" sz="1200" dirty="0"/>
                        <a:t>50</a:t>
                      </a:r>
                      <a:r>
                        <a:rPr lang="en-US" sz="1200" baseline="0" dirty="0"/>
                        <a:t> </a:t>
                      </a:r>
                      <a:r>
                        <a:rPr lang="en-US" sz="1200" dirty="0"/>
                        <a:t>mm/s [2 in/s]</a:t>
                      </a:r>
                      <a:endParaRPr lang="en-US" sz="1200" dirty="0">
                        <a:latin typeface="Arial" pitchFamily="34" charset="0"/>
                        <a:cs typeface="Arial" pitchFamily="34" charset="0"/>
                      </a:endParaRPr>
                    </a:p>
                  </a:txBody>
                  <a:tcPr marL="68580" marR="68580" marT="34290" marB="34290" anchor="ctr"/>
                </a:tc>
                <a:extLst>
                  <a:ext uri="{0D108BD9-81ED-4DB2-BD59-A6C34878D82A}">
                    <a16:rowId xmlns:a16="http://schemas.microsoft.com/office/drawing/2014/main" val="2451254834"/>
                  </a:ext>
                </a:extLst>
              </a:tr>
              <a:tr h="251460">
                <a:tc>
                  <a:txBody>
                    <a:bodyPr/>
                    <a:lstStyle/>
                    <a:p>
                      <a:pPr algn="l"/>
                      <a:r>
                        <a:rPr lang="en-US" sz="1200" dirty="0"/>
                        <a:t>Maximum Scan Speed</a:t>
                      </a:r>
                      <a:endParaRPr lang="en-US" sz="1200" dirty="0">
                        <a:latin typeface="Arial" pitchFamily="34" charset="0"/>
                        <a:cs typeface="Arial" pitchFamily="34" charset="0"/>
                      </a:endParaRPr>
                    </a:p>
                  </a:txBody>
                  <a:tcPr marL="68580" marR="68580" marT="34290" marB="34290" anchor="ctr"/>
                </a:tc>
                <a:tc>
                  <a:txBody>
                    <a:bodyPr/>
                    <a:lstStyle/>
                    <a:p>
                      <a:r>
                        <a:rPr lang="en-US" sz="1200" dirty="0"/>
                        <a:t>Up to 355 mm/s [13.97 in/s]</a:t>
                      </a:r>
                      <a:endParaRPr lang="en-US" sz="1200" dirty="0">
                        <a:latin typeface="Arial" pitchFamily="34" charset="0"/>
                        <a:cs typeface="Arial" pitchFamily="34" charset="0"/>
                      </a:endParaRPr>
                    </a:p>
                  </a:txBody>
                  <a:tcPr marL="68580" marR="68580" marT="34290" marB="34290" anchor="ctr"/>
                </a:tc>
                <a:extLst>
                  <a:ext uri="{0D108BD9-81ED-4DB2-BD59-A6C34878D82A}">
                    <a16:rowId xmlns:a16="http://schemas.microsoft.com/office/drawing/2014/main" val="1548617366"/>
                  </a:ext>
                </a:extLst>
              </a:tr>
              <a:tr h="251460">
                <a:tc>
                  <a:txBody>
                    <a:bodyPr/>
                    <a:lstStyle/>
                    <a:p>
                      <a:pPr algn="l"/>
                      <a:r>
                        <a:rPr lang="en-US" sz="1200" dirty="0"/>
                        <a:t>Minimum Ambient</a:t>
                      </a:r>
                      <a:r>
                        <a:rPr lang="en-US" sz="1200" baseline="0" dirty="0"/>
                        <a:t> Temperature</a:t>
                      </a:r>
                      <a:endParaRPr lang="en-US" sz="1200" dirty="0">
                        <a:latin typeface="Arial" pitchFamily="34" charset="0"/>
                        <a:cs typeface="Arial" pitchFamily="34" charset="0"/>
                      </a:endParaRPr>
                    </a:p>
                  </a:txBody>
                  <a:tcPr marL="68580" marR="68580" marT="34290" marB="34290" anchor="ctr"/>
                </a:tc>
                <a:tc>
                  <a:txBody>
                    <a:bodyPr/>
                    <a:lstStyle/>
                    <a:p>
                      <a:r>
                        <a:rPr lang="en-US" sz="1200" kern="1200" dirty="0"/>
                        <a:t>10 ⁰C [50 ⁰F]</a:t>
                      </a:r>
                      <a:endParaRPr lang="en-US" sz="1200" kern="1200" dirty="0">
                        <a:solidFill>
                          <a:schemeClr val="dk1"/>
                        </a:solidFill>
                        <a:latin typeface="+mn-lt"/>
                        <a:ea typeface="+mn-ea"/>
                        <a:cs typeface="+mn-cs"/>
                      </a:endParaRPr>
                    </a:p>
                  </a:txBody>
                  <a:tcPr marL="68580" marR="68580" marT="34290" marB="34290" anchor="ctr"/>
                </a:tc>
                <a:extLst>
                  <a:ext uri="{0D108BD9-81ED-4DB2-BD59-A6C34878D82A}">
                    <a16:rowId xmlns:a16="http://schemas.microsoft.com/office/drawing/2014/main" val="796793163"/>
                  </a:ext>
                </a:extLst>
              </a:tr>
              <a:tr h="251460">
                <a:tc>
                  <a:txBody>
                    <a:bodyPr/>
                    <a:lstStyle/>
                    <a:p>
                      <a:pPr algn="l"/>
                      <a:r>
                        <a:rPr lang="en-US" sz="1200" dirty="0"/>
                        <a:t>Maximum Ambient</a:t>
                      </a:r>
                      <a:r>
                        <a:rPr lang="en-US" sz="1200" baseline="0" dirty="0"/>
                        <a:t> Temperature</a:t>
                      </a:r>
                      <a:endParaRPr lang="en-US" sz="1200" dirty="0">
                        <a:latin typeface="Arial" pitchFamily="34" charset="0"/>
                        <a:cs typeface="Arial" pitchFamily="34" charset="0"/>
                      </a:endParaRPr>
                    </a:p>
                  </a:txBody>
                  <a:tcPr marL="68580" marR="68580" marT="34290" marB="34290" anchor="ctr"/>
                </a:tc>
                <a:tc>
                  <a:txBody>
                    <a:bodyPr/>
                    <a:lstStyle/>
                    <a:p>
                      <a:r>
                        <a:rPr lang="en-US" sz="1200" kern="1200" dirty="0"/>
                        <a:t>65 ⁰C [140 ⁰F]</a:t>
                      </a:r>
                      <a:endParaRPr lang="en-US" sz="1200" kern="1200" dirty="0">
                        <a:solidFill>
                          <a:schemeClr val="dk1"/>
                        </a:solidFill>
                        <a:latin typeface="+mn-lt"/>
                        <a:ea typeface="+mn-ea"/>
                        <a:cs typeface="+mn-cs"/>
                      </a:endParaRPr>
                    </a:p>
                  </a:txBody>
                  <a:tcPr marL="68580" marR="68580" marT="34290" marB="34290" anchor="ctr"/>
                </a:tc>
                <a:extLst>
                  <a:ext uri="{0D108BD9-81ED-4DB2-BD59-A6C34878D82A}">
                    <a16:rowId xmlns:a16="http://schemas.microsoft.com/office/drawing/2014/main" val="135219450"/>
                  </a:ext>
                </a:extLst>
              </a:tr>
              <a:tr h="251460">
                <a:tc>
                  <a:txBody>
                    <a:bodyPr/>
                    <a:lstStyle/>
                    <a:p>
                      <a:pPr algn="l"/>
                      <a:r>
                        <a:rPr lang="en-US" sz="1200" dirty="0">
                          <a:latin typeface="Arial" pitchFamily="34" charset="0"/>
                          <a:cs typeface="Arial" pitchFamily="34" charset="0"/>
                        </a:rPr>
                        <a:t>Web temperature (</a:t>
                      </a:r>
                      <a:r>
                        <a:rPr lang="en-US" sz="1200" kern="1200" dirty="0"/>
                        <a:t>⁰C)</a:t>
                      </a:r>
                      <a:endParaRPr lang="en-US" sz="1200" dirty="0">
                        <a:latin typeface="Arial" pitchFamily="34" charset="0"/>
                        <a:cs typeface="Arial" pitchFamily="34" charset="0"/>
                      </a:endParaRPr>
                    </a:p>
                  </a:txBody>
                  <a:tcPr marL="68580" marR="68580" marT="34290" marB="3429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t>80 ⁰C [176 ⁰F]</a:t>
                      </a:r>
                      <a:endParaRPr lang="en-US" sz="1200" kern="1200" dirty="0">
                        <a:solidFill>
                          <a:schemeClr val="dk1"/>
                        </a:solidFill>
                        <a:latin typeface="+mn-lt"/>
                        <a:ea typeface="+mn-ea"/>
                        <a:cs typeface="+mn-cs"/>
                      </a:endParaRPr>
                    </a:p>
                  </a:txBody>
                  <a:tcPr marL="68580" marR="68580" marT="34290" marB="34290" anchor="ctr"/>
                </a:tc>
                <a:extLst>
                  <a:ext uri="{0D108BD9-81ED-4DB2-BD59-A6C34878D82A}">
                    <a16:rowId xmlns:a16="http://schemas.microsoft.com/office/drawing/2014/main" val="228554946"/>
                  </a:ext>
                </a:extLst>
              </a:tr>
              <a:tr h="364539">
                <a:tc>
                  <a:txBody>
                    <a:bodyPr/>
                    <a:lstStyle/>
                    <a:p>
                      <a:pPr algn="l"/>
                      <a:r>
                        <a:rPr lang="en-US" sz="1200" dirty="0"/>
                        <a:t>Sensor Gap</a:t>
                      </a:r>
                      <a:endParaRPr lang="en-US" sz="1200" dirty="0">
                        <a:latin typeface="Arial" pitchFamily="34" charset="0"/>
                        <a:cs typeface="Arial" pitchFamily="34" charset="0"/>
                      </a:endParaRPr>
                    </a:p>
                  </a:txBody>
                  <a:tcPr marL="68580" marR="68580" marT="34290" marB="34290" anchor="ctr"/>
                </a:tc>
                <a:tc>
                  <a:txBody>
                    <a:bodyPr/>
                    <a:lstStyle/>
                    <a:p>
                      <a:r>
                        <a:rPr lang="en-US" sz="1200" dirty="0"/>
                        <a:t>10.2 mm [0.4 in]</a:t>
                      </a:r>
                      <a:endParaRPr lang="en-US" sz="1200" dirty="0">
                        <a:latin typeface="Arial" pitchFamily="34" charset="0"/>
                        <a:cs typeface="Arial" pitchFamily="34" charset="0"/>
                      </a:endParaRPr>
                    </a:p>
                  </a:txBody>
                  <a:tcPr marL="68580" marR="68580" marT="34290" marB="34290" anchor="ctr"/>
                </a:tc>
                <a:extLst>
                  <a:ext uri="{0D108BD9-81ED-4DB2-BD59-A6C34878D82A}">
                    <a16:rowId xmlns:a16="http://schemas.microsoft.com/office/drawing/2014/main" val="49853225"/>
                  </a:ext>
                </a:extLst>
              </a:tr>
              <a:tr h="434340">
                <a:tc>
                  <a:txBody>
                    <a:bodyPr/>
                    <a:lstStyle/>
                    <a:p>
                      <a:pPr algn="l"/>
                      <a:r>
                        <a:rPr lang="en-US" sz="1200" dirty="0">
                          <a:solidFill>
                            <a:srgbClr val="FF0000"/>
                          </a:solidFill>
                          <a:latin typeface="Arial" pitchFamily="34" charset="0"/>
                          <a:cs typeface="Arial" pitchFamily="34" charset="0"/>
                        </a:rPr>
                        <a:t>Dusty Environment Protection</a:t>
                      </a:r>
                    </a:p>
                  </a:txBody>
                  <a:tcPr marL="68580" marR="68580" marT="34290" marB="34290" anchor="ctr"/>
                </a:tc>
                <a:tc>
                  <a:txBody>
                    <a:bodyPr/>
                    <a:lstStyle/>
                    <a:p>
                      <a:pPr marL="171450" indent="-171450">
                        <a:buFont typeface="Arial" panose="020B0604020202020204" pitchFamily="34" charset="0"/>
                        <a:buChar char="•"/>
                      </a:pPr>
                      <a:r>
                        <a:rPr lang="en-US" sz="1200" dirty="0">
                          <a:solidFill>
                            <a:srgbClr val="FF0000"/>
                          </a:solidFill>
                          <a:latin typeface="Arial" pitchFamily="34" charset="0"/>
                          <a:cs typeface="Arial" pitchFamily="34" charset="0"/>
                        </a:rPr>
                        <a:t>Purging</a:t>
                      </a:r>
                      <a:r>
                        <a:rPr lang="en-US" sz="1200" baseline="0" dirty="0">
                          <a:solidFill>
                            <a:srgbClr val="FF0000"/>
                          </a:solidFill>
                          <a:latin typeface="Arial" pitchFamily="34" charset="0"/>
                          <a:cs typeface="Arial" pitchFamily="34" charset="0"/>
                        </a:rPr>
                        <a:t> and sealing of end bells and beams</a:t>
                      </a:r>
                    </a:p>
                    <a:p>
                      <a:pPr marL="171450" indent="-171450">
                        <a:buFont typeface="Arial" panose="020B0604020202020204" pitchFamily="34" charset="0"/>
                        <a:buChar char="•"/>
                      </a:pPr>
                      <a:r>
                        <a:rPr lang="en-US" sz="1200" baseline="0" dirty="0">
                          <a:solidFill>
                            <a:srgbClr val="FF0000"/>
                          </a:solidFill>
                          <a:latin typeface="Arial" pitchFamily="34" charset="0"/>
                          <a:cs typeface="Arial" pitchFamily="34" charset="0"/>
                        </a:rPr>
                        <a:t>Sealed heads</a:t>
                      </a:r>
                    </a:p>
                    <a:p>
                      <a:pPr marL="171450" indent="-171450">
                        <a:buFont typeface="Arial" panose="020B0604020202020204" pitchFamily="34" charset="0"/>
                        <a:buChar char="•"/>
                      </a:pPr>
                      <a:r>
                        <a:rPr lang="en-US" sz="1200" baseline="0" dirty="0">
                          <a:solidFill>
                            <a:srgbClr val="FF0000"/>
                          </a:solidFill>
                          <a:latin typeface="Arial" pitchFamily="34" charset="0"/>
                          <a:cs typeface="Arial" pitchFamily="34" charset="0"/>
                        </a:rPr>
                        <a:t>Head gap air purge</a:t>
                      </a:r>
                      <a:endParaRPr lang="en-US" sz="1200" dirty="0">
                        <a:solidFill>
                          <a:srgbClr val="FF0000"/>
                        </a:solidFill>
                        <a:latin typeface="Arial" pitchFamily="34" charset="0"/>
                        <a:cs typeface="Arial" pitchFamily="34" charset="0"/>
                      </a:endParaRPr>
                    </a:p>
                  </a:txBody>
                  <a:tcPr marL="68580" marR="68580" marT="34290" marB="34290" anchor="ctr"/>
                </a:tc>
                <a:extLst>
                  <a:ext uri="{0D108BD9-81ED-4DB2-BD59-A6C34878D82A}">
                    <a16:rowId xmlns:a16="http://schemas.microsoft.com/office/drawing/2014/main" val="3796226385"/>
                  </a:ext>
                </a:extLst>
              </a:tr>
              <a:tr h="251460">
                <a:tc>
                  <a:txBody>
                    <a:bodyPr/>
                    <a:lstStyle/>
                    <a:p>
                      <a:pPr algn="l"/>
                      <a:r>
                        <a:rPr lang="en-US" sz="1200" dirty="0"/>
                        <a:t>Power</a:t>
                      </a:r>
                      <a:endParaRPr lang="en-US" sz="1200" dirty="0">
                        <a:latin typeface="Arial" pitchFamily="34" charset="0"/>
                        <a:cs typeface="Arial" pitchFamily="34" charset="0"/>
                      </a:endParaRPr>
                    </a:p>
                  </a:txBody>
                  <a:tcPr marL="68580" marR="68580" marT="34290" marB="34290" anchor="ctr"/>
                </a:tc>
                <a:tc>
                  <a:txBody>
                    <a:bodyPr/>
                    <a:lstStyle/>
                    <a:p>
                      <a:r>
                        <a:rPr lang="sv-SE" sz="1200" dirty="0"/>
                        <a:t>115/230 VAC, 50/60 Hz </a:t>
                      </a:r>
                      <a:endParaRPr lang="en-US" sz="1200" dirty="0">
                        <a:latin typeface="Arial" pitchFamily="34" charset="0"/>
                        <a:cs typeface="Arial" pitchFamily="34" charset="0"/>
                      </a:endParaRPr>
                    </a:p>
                  </a:txBody>
                  <a:tcPr marL="68580" marR="68580" marT="34290" marB="34290" anchor="ctr"/>
                </a:tc>
                <a:extLst>
                  <a:ext uri="{0D108BD9-81ED-4DB2-BD59-A6C34878D82A}">
                    <a16:rowId xmlns:a16="http://schemas.microsoft.com/office/drawing/2014/main" val="3053583998"/>
                  </a:ext>
                </a:extLst>
              </a:tr>
              <a:tr h="434340">
                <a:tc>
                  <a:txBody>
                    <a:bodyPr/>
                    <a:lstStyle/>
                    <a:p>
                      <a:pPr algn="l"/>
                      <a:r>
                        <a:rPr lang="en-US" sz="1200" dirty="0"/>
                        <a:t>Scanner Weight</a:t>
                      </a:r>
                      <a:endParaRPr lang="en-US" sz="1200" dirty="0">
                        <a:latin typeface="Arial" pitchFamily="34" charset="0"/>
                        <a:cs typeface="Arial" pitchFamily="34" charset="0"/>
                      </a:endParaRPr>
                    </a:p>
                  </a:txBody>
                  <a:tcPr marL="68580" marR="68580" marT="34290" marB="34290" anchor="ctr"/>
                </a:tc>
                <a:tc>
                  <a:txBody>
                    <a:bodyPr/>
                    <a:lstStyle/>
                    <a:p>
                      <a:r>
                        <a:rPr lang="en-US" sz="1200" dirty="0"/>
                        <a:t>173 LB + 2LB/IN</a:t>
                      </a:r>
                    </a:p>
                    <a:p>
                      <a:r>
                        <a:rPr lang="nn-NO" sz="1200" dirty="0"/>
                        <a:t>[91 KG] + [0.4 KG/CM]</a:t>
                      </a:r>
                      <a:endParaRPr lang="en-US" sz="1200" dirty="0"/>
                    </a:p>
                  </a:txBody>
                  <a:tcPr marL="68580" marR="68580" marT="34290" marB="34290" anchor="ctr"/>
                </a:tc>
                <a:extLst>
                  <a:ext uri="{0D108BD9-81ED-4DB2-BD59-A6C34878D82A}">
                    <a16:rowId xmlns:a16="http://schemas.microsoft.com/office/drawing/2014/main" val="1354787509"/>
                  </a:ext>
                </a:extLst>
              </a:tr>
              <a:tr h="259938">
                <a:tc>
                  <a:txBody>
                    <a:bodyPr/>
                    <a:lstStyle/>
                    <a:p>
                      <a:pPr algn="l"/>
                      <a:r>
                        <a:rPr lang="en-US" sz="1200" dirty="0"/>
                        <a:t>Certifications</a:t>
                      </a:r>
                      <a:endParaRPr lang="en-US" sz="1200" dirty="0">
                        <a:latin typeface="Arial" pitchFamily="34" charset="0"/>
                        <a:cs typeface="Arial" pitchFamily="34" charset="0"/>
                      </a:endParaRPr>
                    </a:p>
                  </a:txBody>
                  <a:tcPr marL="68580" marR="68580" marT="34290" marB="34290" anchor="ctr"/>
                </a:tc>
                <a:tc>
                  <a:txBody>
                    <a:bodyPr/>
                    <a:lstStyle/>
                    <a:p>
                      <a:r>
                        <a:rPr lang="en-US" sz="1200" dirty="0"/>
                        <a:t>CSA / UL / CE</a:t>
                      </a:r>
                      <a:endParaRPr lang="en-US" sz="1200" dirty="0">
                        <a:latin typeface="Arial" pitchFamily="34" charset="0"/>
                        <a:cs typeface="Arial" pitchFamily="34" charset="0"/>
                      </a:endParaRPr>
                    </a:p>
                  </a:txBody>
                  <a:tcPr marL="68580" marR="68580" marT="34290" marB="34290" anchor="ctr"/>
                </a:tc>
                <a:extLst>
                  <a:ext uri="{0D108BD9-81ED-4DB2-BD59-A6C34878D82A}">
                    <a16:rowId xmlns:a16="http://schemas.microsoft.com/office/drawing/2014/main" val="1823114205"/>
                  </a:ext>
                </a:extLst>
              </a:tr>
            </a:tbl>
          </a:graphicData>
        </a:graphic>
      </p:graphicFrame>
      <p:sp>
        <p:nvSpPr>
          <p:cNvPr id="6" name="Rectangle 5"/>
          <p:cNvSpPr/>
          <p:nvPr/>
        </p:nvSpPr>
        <p:spPr>
          <a:xfrm>
            <a:off x="767585" y="3534596"/>
            <a:ext cx="4454635" cy="2308324"/>
          </a:xfrm>
          <a:prstGeom prst="rect">
            <a:avLst/>
          </a:prstGeom>
        </p:spPr>
        <p:txBody>
          <a:bodyPr wrap="square">
            <a:spAutoFit/>
          </a:bodyPr>
          <a:lstStyle/>
          <a:p>
            <a:pPr marL="214313" indent="-214313">
              <a:buFont typeface="Arial" panose="020B0604020202020204" pitchFamily="34" charset="0"/>
              <a:buChar char="•"/>
            </a:pPr>
            <a:r>
              <a:rPr lang="en-US" sz="1800" dirty="0">
                <a:solidFill>
                  <a:srgbClr val="000000"/>
                </a:solidFill>
                <a:latin typeface="+mj-lt"/>
              </a:rPr>
              <a:t>All new scanner frame with tissue environment protection</a:t>
            </a:r>
          </a:p>
          <a:p>
            <a:pPr marL="214313" indent="-214313">
              <a:buFont typeface="Arial" panose="020B0604020202020204" pitchFamily="34" charset="0"/>
              <a:buChar char="•"/>
            </a:pPr>
            <a:r>
              <a:rPr lang="en-US" sz="1800" dirty="0">
                <a:solidFill>
                  <a:srgbClr val="000000"/>
                </a:solidFill>
                <a:latin typeface="+mj-lt"/>
              </a:rPr>
              <a:t>Sensors and signal processing with EDAQ technology</a:t>
            </a:r>
          </a:p>
          <a:p>
            <a:pPr marL="214313" indent="-214313">
              <a:buFont typeface="Arial" panose="020B0604020202020204" pitchFamily="34" charset="0"/>
              <a:buChar char="•"/>
            </a:pPr>
            <a:r>
              <a:rPr lang="en-US" sz="1800" dirty="0">
                <a:solidFill>
                  <a:srgbClr val="000000"/>
                </a:solidFill>
                <a:latin typeface="+mj-lt"/>
              </a:rPr>
              <a:t>Improved serviceability with all electronics in one end</a:t>
            </a:r>
          </a:p>
          <a:p>
            <a:pPr marL="214313" indent="-214313">
              <a:buFont typeface="Arial" panose="020B0604020202020204" pitchFamily="34" charset="0"/>
              <a:buChar char="•"/>
            </a:pPr>
            <a:r>
              <a:rPr lang="en-US" sz="1800" dirty="0">
                <a:solidFill>
                  <a:srgbClr val="000000"/>
                </a:solidFill>
                <a:latin typeface="+mj-lt"/>
              </a:rPr>
              <a:t>Non-nuclear basis weight and moisture</a:t>
            </a:r>
          </a:p>
          <a:p>
            <a:pPr marL="214313" indent="-214313">
              <a:buFont typeface="Arial" panose="020B0604020202020204" pitchFamily="34" charset="0"/>
              <a:buChar char="•"/>
            </a:pPr>
            <a:r>
              <a:rPr lang="en-US" sz="1800" dirty="0">
                <a:solidFill>
                  <a:srgbClr val="000000"/>
                </a:solidFill>
                <a:latin typeface="+mj-lt"/>
              </a:rPr>
              <a:t>Online crepe &amp; tissue caliper sensor</a:t>
            </a:r>
          </a:p>
        </p:txBody>
      </p:sp>
      <p:pic>
        <p:nvPicPr>
          <p:cNvPr id="8" name="Picture 7"/>
          <p:cNvPicPr/>
          <p:nvPr/>
        </p:nvPicPr>
        <p:blipFill rotWithShape="1">
          <a:blip r:embed="rId2">
            <a:extLst>
              <a:ext uri="{28A0092B-C50C-407E-A947-70E740481C1C}">
                <a14:useLocalDpi xmlns:a14="http://schemas.microsoft.com/office/drawing/2010/main" val="0"/>
              </a:ext>
            </a:extLst>
          </a:blip>
          <a:srcRect b="12975"/>
          <a:stretch/>
        </p:blipFill>
        <p:spPr bwMode="auto">
          <a:xfrm>
            <a:off x="429657" y="1093928"/>
            <a:ext cx="5181600" cy="220240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6225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Q6088 : </a:t>
            </a:r>
            <a:r>
              <a:rPr lang="en-US" dirty="0" err="1"/>
              <a:t>IIoT</a:t>
            </a:r>
            <a:r>
              <a:rPr lang="en-US" dirty="0"/>
              <a:t> Scanner based on EDAQ Technology</a:t>
            </a:r>
          </a:p>
        </p:txBody>
      </p:sp>
      <p:sp>
        <p:nvSpPr>
          <p:cNvPr id="4" name="Slide Number Placeholder 3"/>
          <p:cNvSpPr>
            <a:spLocks noGrp="1"/>
          </p:cNvSpPr>
          <p:nvPr>
            <p:ph type="sldNum" sz="quarter" idx="13"/>
          </p:nvPr>
        </p:nvSpPr>
        <p:spPr/>
        <p:txBody>
          <a:bodyPr/>
          <a:lstStyle/>
          <a:p>
            <a:pPr>
              <a:defRPr/>
            </a:pPr>
            <a:fld id="{1003F90B-D5F1-418E-9FD2-4BB9F7D68687}" type="slidenum">
              <a:rPr lang="en-US" smtClean="0"/>
              <a:pPr>
                <a:defRPr/>
              </a:pPr>
              <a:t>5</a:t>
            </a:fld>
            <a:endParaRPr lang="en-US" dirty="0"/>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5566144" y="3581400"/>
            <a:ext cx="4495800" cy="3276600"/>
          </a:xfrm>
          <a:prstGeom prst="rect">
            <a:avLst/>
          </a:prstGeom>
        </p:spPr>
      </p:pic>
      <p:sp>
        <p:nvSpPr>
          <p:cNvPr id="8" name="Rectangle 7"/>
          <p:cNvSpPr/>
          <p:nvPr/>
        </p:nvSpPr>
        <p:spPr>
          <a:xfrm>
            <a:off x="6200822" y="1029831"/>
            <a:ext cx="4992641" cy="2862322"/>
          </a:xfrm>
          <a:prstGeom prst="rect">
            <a:avLst/>
          </a:prstGeom>
        </p:spPr>
        <p:txBody>
          <a:bodyPr wrap="square">
            <a:spAutoFit/>
          </a:bodyPr>
          <a:lstStyle/>
          <a:p>
            <a:pPr marL="214313" indent="-214313">
              <a:buFont typeface="Arial" panose="020B0604020202020204" pitchFamily="34" charset="0"/>
              <a:buChar char="•"/>
            </a:pPr>
            <a:r>
              <a:rPr lang="en-US" sz="2000" dirty="0">
                <a:solidFill>
                  <a:srgbClr val="000000"/>
                </a:solidFill>
                <a:latin typeface="+mj-lt"/>
              </a:rPr>
              <a:t>EDAQ = truly intelligent scanner</a:t>
            </a:r>
          </a:p>
          <a:p>
            <a:pPr marL="214313" indent="-214313">
              <a:buFont typeface="Arial" panose="020B0604020202020204" pitchFamily="34" charset="0"/>
              <a:buChar char="•"/>
            </a:pPr>
            <a:r>
              <a:rPr lang="en-US" sz="2000" dirty="0">
                <a:solidFill>
                  <a:srgbClr val="000000"/>
                </a:solidFill>
                <a:latin typeface="+mj-lt"/>
              </a:rPr>
              <a:t>All scanner &amp; sensor measurements and diagnostics available online anywhere 24x7</a:t>
            </a:r>
          </a:p>
          <a:p>
            <a:pPr marL="214313" indent="-214313">
              <a:buFont typeface="Arial" panose="020B0604020202020204" pitchFamily="34" charset="0"/>
              <a:buChar char="•"/>
            </a:pPr>
            <a:r>
              <a:rPr lang="en-US" sz="2000" dirty="0">
                <a:solidFill>
                  <a:srgbClr val="000000"/>
                </a:solidFill>
                <a:latin typeface="+mj-lt"/>
              </a:rPr>
              <a:t>Built in smart fault-models and alerting system</a:t>
            </a:r>
          </a:p>
          <a:p>
            <a:pPr marL="214313" indent="-214313">
              <a:buFont typeface="Arial" panose="020B0604020202020204" pitchFamily="34" charset="0"/>
              <a:buChar char="•"/>
            </a:pPr>
            <a:r>
              <a:rPr lang="en-US" sz="2000" dirty="0">
                <a:solidFill>
                  <a:srgbClr val="000000"/>
                </a:solidFill>
                <a:latin typeface="+mj-lt"/>
              </a:rPr>
              <a:t>Built in PM maintenance routines</a:t>
            </a:r>
          </a:p>
          <a:p>
            <a:pPr marL="214313" indent="-214313">
              <a:buFont typeface="Arial" panose="020B0604020202020204" pitchFamily="34" charset="0"/>
              <a:buChar char="•"/>
            </a:pPr>
            <a:r>
              <a:rPr lang="en-US" sz="2000" dirty="0">
                <a:solidFill>
                  <a:srgbClr val="000000"/>
                </a:solidFill>
                <a:latin typeface="+mj-lt"/>
              </a:rPr>
              <a:t>QCS4.0 ready ‘out of the box’</a:t>
            </a:r>
          </a:p>
          <a:p>
            <a:pPr marL="214313" indent="-214313">
              <a:buFont typeface="Arial" panose="020B0604020202020204" pitchFamily="34" charset="0"/>
              <a:buChar char="•"/>
            </a:pPr>
            <a:endParaRPr lang="en-US" sz="2000" dirty="0">
              <a:solidFill>
                <a:srgbClr val="000000"/>
              </a:solidFill>
              <a:latin typeface="+mj-lt"/>
            </a:endParaRPr>
          </a:p>
        </p:txBody>
      </p:sp>
      <p:grpSp>
        <p:nvGrpSpPr>
          <p:cNvPr id="7" name="Group 6"/>
          <p:cNvGrpSpPr/>
          <p:nvPr/>
        </p:nvGrpSpPr>
        <p:grpSpPr>
          <a:xfrm>
            <a:off x="781306" y="899043"/>
            <a:ext cx="5171819" cy="3513469"/>
            <a:chOff x="781306" y="899043"/>
            <a:chExt cx="5171819" cy="3513469"/>
          </a:xfrm>
        </p:grpSpPr>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781306" y="899043"/>
              <a:ext cx="5171819" cy="3513469"/>
            </a:xfrm>
            <a:prstGeom prst="rect">
              <a:avLst/>
            </a:prstGeom>
            <a:noFill/>
            <a:ln>
              <a:noFill/>
            </a:ln>
          </p:spPr>
        </p:pic>
        <p:pic>
          <p:nvPicPr>
            <p:cNvPr id="9" name="Picture 8"/>
            <p:cNvPicPr/>
            <p:nvPr/>
          </p:nvPicPr>
          <p:blipFill rotWithShape="1">
            <a:blip r:embed="rId5">
              <a:extLst>
                <a:ext uri="{28A0092B-C50C-407E-A947-70E740481C1C}">
                  <a14:useLocalDpi xmlns:a14="http://schemas.microsoft.com/office/drawing/2010/main" val="0"/>
                </a:ext>
              </a:extLst>
            </a:blip>
            <a:srcRect b="12975"/>
            <a:stretch/>
          </p:blipFill>
          <p:spPr bwMode="auto">
            <a:xfrm>
              <a:off x="2275442" y="2966087"/>
              <a:ext cx="2638463" cy="134352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8235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ExPress</a:t>
            </a:r>
            <a:r>
              <a:rPr lang="en-US" dirty="0"/>
              <a:t> Moisture For Pre-Yankee Moisture Measurement</a:t>
            </a:r>
          </a:p>
        </p:txBody>
      </p:sp>
      <p:sp>
        <p:nvSpPr>
          <p:cNvPr id="4" name="Slide Number Placeholder 3"/>
          <p:cNvSpPr>
            <a:spLocks noGrp="1"/>
          </p:cNvSpPr>
          <p:nvPr>
            <p:ph type="sldNum" sz="quarter" idx="13"/>
          </p:nvPr>
        </p:nvSpPr>
        <p:spPr/>
        <p:txBody>
          <a:bodyPr/>
          <a:lstStyle/>
          <a:p>
            <a:pPr>
              <a:defRPr/>
            </a:pPr>
            <a:fld id="{1003F90B-D5F1-418E-9FD2-4BB9F7D68687}" type="slidenum">
              <a:rPr lang="en-US" smtClean="0"/>
              <a:pPr>
                <a:defRPr/>
              </a:pPr>
              <a:t>6</a:t>
            </a:fld>
            <a:endParaRPr lang="en-US" dirty="0"/>
          </a:p>
        </p:txBody>
      </p:sp>
      <p:grpSp>
        <p:nvGrpSpPr>
          <p:cNvPr id="19" name="Group 18"/>
          <p:cNvGrpSpPr/>
          <p:nvPr/>
        </p:nvGrpSpPr>
        <p:grpSpPr>
          <a:xfrm>
            <a:off x="5611019" y="1267624"/>
            <a:ext cx="5779509" cy="4202112"/>
            <a:chOff x="5611019" y="1267624"/>
            <a:chExt cx="5779509" cy="4202112"/>
          </a:xfrm>
        </p:grpSpPr>
        <p:pic>
          <p:nvPicPr>
            <p:cNvPr id="5" name="Picture 2" descr="PaperMach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1019" y="1267624"/>
              <a:ext cx="5602287" cy="420211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5"/>
            <p:cNvSpPr>
              <a:spLocks noChangeArrowheads="1"/>
            </p:cNvSpPr>
            <p:nvPr/>
          </p:nvSpPr>
          <p:spPr bwMode="auto">
            <a:xfrm rot="776272">
              <a:off x="9203531" y="3105949"/>
              <a:ext cx="123825" cy="42862"/>
            </a:xfrm>
            <a:prstGeom prst="cube">
              <a:avLst>
                <a:gd name="adj" fmla="val 25000"/>
              </a:avLst>
            </a:prstGeom>
            <a:solidFill>
              <a:schemeClr val="accent1"/>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lnSpc>
                  <a:spcPct val="110000"/>
                </a:lnSpc>
                <a:defRPr sz="5400" b="1">
                  <a:solidFill>
                    <a:schemeClr val="tx1"/>
                  </a:solidFill>
                  <a:latin typeface="Arial" panose="020B0604020202020204" pitchFamily="34" charset="0"/>
                </a:defRPr>
              </a:lvl1pPr>
              <a:lvl2pPr marL="742950" indent="-285750">
                <a:lnSpc>
                  <a:spcPct val="110000"/>
                </a:lnSpc>
                <a:defRPr sz="5400" b="1">
                  <a:solidFill>
                    <a:schemeClr val="tx1"/>
                  </a:solidFill>
                  <a:latin typeface="Arial" panose="020B0604020202020204" pitchFamily="34" charset="0"/>
                </a:defRPr>
              </a:lvl2pPr>
              <a:lvl3pPr marL="1143000" indent="-228600">
                <a:lnSpc>
                  <a:spcPct val="110000"/>
                </a:lnSpc>
                <a:defRPr sz="5400" b="1">
                  <a:solidFill>
                    <a:schemeClr val="tx1"/>
                  </a:solidFill>
                  <a:latin typeface="Arial" panose="020B0604020202020204" pitchFamily="34" charset="0"/>
                </a:defRPr>
              </a:lvl3pPr>
              <a:lvl4pPr marL="1600200" indent="-228600">
                <a:lnSpc>
                  <a:spcPct val="110000"/>
                </a:lnSpc>
                <a:defRPr sz="5400" b="1">
                  <a:solidFill>
                    <a:schemeClr val="tx1"/>
                  </a:solidFill>
                  <a:latin typeface="Arial" panose="020B0604020202020204" pitchFamily="34" charset="0"/>
                </a:defRPr>
              </a:lvl4pPr>
              <a:lvl5pPr marL="2057400" indent="-228600">
                <a:lnSpc>
                  <a:spcPct val="110000"/>
                </a:lnSpc>
                <a:defRPr sz="5400" b="1">
                  <a:solidFill>
                    <a:schemeClr val="tx1"/>
                  </a:solidFill>
                  <a:latin typeface="Arial" panose="020B0604020202020204" pitchFamily="34" charset="0"/>
                </a:defRPr>
              </a:lvl5pPr>
              <a:lvl6pPr marL="25146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6pPr>
              <a:lvl7pPr marL="29718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7pPr>
              <a:lvl8pPr marL="34290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8pPr>
              <a:lvl9pPr marL="38862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9pPr>
            </a:lstStyle>
            <a:p>
              <a:pPr marL="0" marR="0" lvl="0" indent="0" algn="l" defTabSz="914400" rtl="0" eaLnBrk="0" fontAlgn="base" latinLnBrk="0" hangingPunct="0">
                <a:lnSpc>
                  <a:spcPct val="110000"/>
                </a:lnSpc>
                <a:spcBef>
                  <a:spcPct val="0"/>
                </a:spcBef>
                <a:spcAft>
                  <a:spcPct val="0"/>
                </a:spcAft>
                <a:buClrTx/>
                <a:buSzTx/>
                <a:buFontTx/>
                <a:buNone/>
                <a:tabLst/>
                <a:defRPr/>
              </a:pPr>
              <a:endParaRPr kumimoji="0" lang="en-SG" alt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AutoShape 6"/>
            <p:cNvSpPr>
              <a:spLocks noChangeArrowheads="1"/>
            </p:cNvSpPr>
            <p:nvPr/>
          </p:nvSpPr>
          <p:spPr bwMode="auto">
            <a:xfrm rot="285818">
              <a:off x="10414794" y="2956724"/>
              <a:ext cx="122237" cy="184150"/>
            </a:xfrm>
            <a:prstGeom prst="cube">
              <a:avLst>
                <a:gd name="adj" fmla="val 25000"/>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lnSpc>
                  <a:spcPct val="110000"/>
                </a:lnSpc>
                <a:defRPr sz="5400" b="1">
                  <a:solidFill>
                    <a:schemeClr val="tx1"/>
                  </a:solidFill>
                  <a:latin typeface="Arial" panose="020B0604020202020204" pitchFamily="34" charset="0"/>
                </a:defRPr>
              </a:lvl1pPr>
              <a:lvl2pPr marL="742950" indent="-285750">
                <a:lnSpc>
                  <a:spcPct val="110000"/>
                </a:lnSpc>
                <a:defRPr sz="5400" b="1">
                  <a:solidFill>
                    <a:schemeClr val="tx1"/>
                  </a:solidFill>
                  <a:latin typeface="Arial" panose="020B0604020202020204" pitchFamily="34" charset="0"/>
                </a:defRPr>
              </a:lvl2pPr>
              <a:lvl3pPr marL="1143000" indent="-228600">
                <a:lnSpc>
                  <a:spcPct val="110000"/>
                </a:lnSpc>
                <a:defRPr sz="5400" b="1">
                  <a:solidFill>
                    <a:schemeClr val="tx1"/>
                  </a:solidFill>
                  <a:latin typeface="Arial" panose="020B0604020202020204" pitchFamily="34" charset="0"/>
                </a:defRPr>
              </a:lvl3pPr>
              <a:lvl4pPr marL="1600200" indent="-228600">
                <a:lnSpc>
                  <a:spcPct val="110000"/>
                </a:lnSpc>
                <a:defRPr sz="5400" b="1">
                  <a:solidFill>
                    <a:schemeClr val="tx1"/>
                  </a:solidFill>
                  <a:latin typeface="Arial" panose="020B0604020202020204" pitchFamily="34" charset="0"/>
                </a:defRPr>
              </a:lvl4pPr>
              <a:lvl5pPr marL="2057400" indent="-228600">
                <a:lnSpc>
                  <a:spcPct val="110000"/>
                </a:lnSpc>
                <a:defRPr sz="5400" b="1">
                  <a:solidFill>
                    <a:schemeClr val="tx1"/>
                  </a:solidFill>
                  <a:latin typeface="Arial" panose="020B0604020202020204" pitchFamily="34" charset="0"/>
                </a:defRPr>
              </a:lvl5pPr>
              <a:lvl6pPr marL="25146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6pPr>
              <a:lvl7pPr marL="29718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7pPr>
              <a:lvl8pPr marL="34290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8pPr>
              <a:lvl9pPr marL="38862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9pPr>
            </a:lstStyle>
            <a:p>
              <a:pPr marL="0" marR="0" lvl="0" indent="0" algn="l" defTabSz="914400" rtl="0" eaLnBrk="0" fontAlgn="base" latinLnBrk="0" hangingPunct="0">
                <a:lnSpc>
                  <a:spcPct val="110000"/>
                </a:lnSpc>
                <a:spcBef>
                  <a:spcPct val="0"/>
                </a:spcBef>
                <a:spcAft>
                  <a:spcPct val="0"/>
                </a:spcAft>
                <a:buClrTx/>
                <a:buSzTx/>
                <a:buFontTx/>
                <a:buNone/>
                <a:tabLst/>
                <a:defRPr/>
              </a:pPr>
              <a:endParaRPr kumimoji="0" lang="en-SG" alt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Freeform 7"/>
            <p:cNvSpPr>
              <a:spLocks/>
            </p:cNvSpPr>
            <p:nvPr/>
          </p:nvSpPr>
          <p:spPr bwMode="auto">
            <a:xfrm>
              <a:off x="8990806" y="3104361"/>
              <a:ext cx="1446213" cy="361950"/>
            </a:xfrm>
            <a:custGeom>
              <a:avLst/>
              <a:gdLst>
                <a:gd name="T0" fmla="*/ 0 w 911"/>
                <a:gd name="T1" fmla="*/ 0 h 228"/>
                <a:gd name="T2" fmla="*/ 155575 w 911"/>
                <a:gd name="T3" fmla="*/ 50800 h 228"/>
                <a:gd name="T4" fmla="*/ 377825 w 911"/>
                <a:gd name="T5" fmla="*/ 301625 h 228"/>
                <a:gd name="T6" fmla="*/ 1273175 w 911"/>
                <a:gd name="T7" fmla="*/ 358775 h 228"/>
                <a:gd name="T8" fmla="*/ 1419225 w 911"/>
                <a:gd name="T9" fmla="*/ 279400 h 2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1" h="228">
                  <a:moveTo>
                    <a:pt x="0" y="0"/>
                  </a:moveTo>
                  <a:cubicBezTo>
                    <a:pt x="16" y="5"/>
                    <a:pt x="58" y="0"/>
                    <a:pt x="98" y="32"/>
                  </a:cubicBezTo>
                  <a:cubicBezTo>
                    <a:pt x="138" y="64"/>
                    <a:pt x="121" y="158"/>
                    <a:pt x="238" y="190"/>
                  </a:cubicBezTo>
                  <a:cubicBezTo>
                    <a:pt x="355" y="222"/>
                    <a:pt x="693" y="228"/>
                    <a:pt x="802" y="226"/>
                  </a:cubicBezTo>
                  <a:cubicBezTo>
                    <a:pt x="911" y="224"/>
                    <a:pt x="875" y="186"/>
                    <a:pt x="894" y="176"/>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0005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 name="Oval 8"/>
            <p:cNvSpPr>
              <a:spLocks noChangeArrowheads="1"/>
            </p:cNvSpPr>
            <p:nvPr/>
          </p:nvSpPr>
          <p:spPr bwMode="auto">
            <a:xfrm rot="866579">
              <a:off x="8966994" y="3086899"/>
              <a:ext cx="50800" cy="42862"/>
            </a:xfrm>
            <a:prstGeom prst="ellipse">
              <a:avLst/>
            </a:prstGeom>
            <a:solidFill>
              <a:schemeClr val="accent1"/>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lnSpc>
                  <a:spcPct val="110000"/>
                </a:lnSpc>
                <a:defRPr sz="5400" b="1">
                  <a:solidFill>
                    <a:schemeClr val="tx1"/>
                  </a:solidFill>
                  <a:latin typeface="Arial" panose="020B0604020202020204" pitchFamily="34" charset="0"/>
                </a:defRPr>
              </a:lvl1pPr>
              <a:lvl2pPr marL="742950" indent="-285750">
                <a:lnSpc>
                  <a:spcPct val="110000"/>
                </a:lnSpc>
                <a:defRPr sz="5400" b="1">
                  <a:solidFill>
                    <a:schemeClr val="tx1"/>
                  </a:solidFill>
                  <a:latin typeface="Arial" panose="020B0604020202020204" pitchFamily="34" charset="0"/>
                </a:defRPr>
              </a:lvl2pPr>
              <a:lvl3pPr marL="1143000" indent="-228600">
                <a:lnSpc>
                  <a:spcPct val="110000"/>
                </a:lnSpc>
                <a:defRPr sz="5400" b="1">
                  <a:solidFill>
                    <a:schemeClr val="tx1"/>
                  </a:solidFill>
                  <a:latin typeface="Arial" panose="020B0604020202020204" pitchFamily="34" charset="0"/>
                </a:defRPr>
              </a:lvl3pPr>
              <a:lvl4pPr marL="1600200" indent="-228600">
                <a:lnSpc>
                  <a:spcPct val="110000"/>
                </a:lnSpc>
                <a:defRPr sz="5400" b="1">
                  <a:solidFill>
                    <a:schemeClr val="tx1"/>
                  </a:solidFill>
                  <a:latin typeface="Arial" panose="020B0604020202020204" pitchFamily="34" charset="0"/>
                </a:defRPr>
              </a:lvl4pPr>
              <a:lvl5pPr marL="2057400" indent="-228600">
                <a:lnSpc>
                  <a:spcPct val="110000"/>
                </a:lnSpc>
                <a:defRPr sz="5400" b="1">
                  <a:solidFill>
                    <a:schemeClr val="tx1"/>
                  </a:solidFill>
                  <a:latin typeface="Arial" panose="020B0604020202020204" pitchFamily="34" charset="0"/>
                </a:defRPr>
              </a:lvl5pPr>
              <a:lvl6pPr marL="25146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6pPr>
              <a:lvl7pPr marL="29718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7pPr>
              <a:lvl8pPr marL="34290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8pPr>
              <a:lvl9pPr marL="38862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9pPr>
            </a:lstStyle>
            <a:p>
              <a:pPr marL="0" marR="0" lvl="0" indent="0" algn="l" defTabSz="914400" rtl="0" eaLnBrk="0" fontAlgn="base" latinLnBrk="0" hangingPunct="0">
                <a:lnSpc>
                  <a:spcPct val="110000"/>
                </a:lnSpc>
                <a:spcBef>
                  <a:spcPct val="0"/>
                </a:spcBef>
                <a:spcAft>
                  <a:spcPct val="0"/>
                </a:spcAft>
                <a:buClrTx/>
                <a:buSzTx/>
                <a:buFontTx/>
                <a:buNone/>
                <a:tabLst/>
                <a:defRPr/>
              </a:pPr>
              <a:endParaRPr kumimoji="0" lang="en-SG" alt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 name="Freeform 9"/>
            <p:cNvSpPr>
              <a:spLocks/>
            </p:cNvSpPr>
            <p:nvPr/>
          </p:nvSpPr>
          <p:spPr bwMode="auto">
            <a:xfrm>
              <a:off x="9613106" y="2993236"/>
              <a:ext cx="790575" cy="444500"/>
            </a:xfrm>
            <a:custGeom>
              <a:avLst/>
              <a:gdLst>
                <a:gd name="T0" fmla="*/ 0 w 498"/>
                <a:gd name="T1" fmla="*/ 0 h 280"/>
                <a:gd name="T2" fmla="*/ 155575 w 498"/>
                <a:gd name="T3" fmla="*/ 50800 h 280"/>
                <a:gd name="T4" fmla="*/ 238125 w 498"/>
                <a:gd name="T5" fmla="*/ 288925 h 280"/>
                <a:gd name="T6" fmla="*/ 673100 w 498"/>
                <a:gd name="T7" fmla="*/ 428625 h 280"/>
                <a:gd name="T8" fmla="*/ 790575 w 498"/>
                <a:gd name="T9" fmla="*/ 387350 h 2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8" h="280">
                  <a:moveTo>
                    <a:pt x="0" y="0"/>
                  </a:moveTo>
                  <a:cubicBezTo>
                    <a:pt x="16" y="5"/>
                    <a:pt x="73" y="2"/>
                    <a:pt x="98" y="32"/>
                  </a:cubicBezTo>
                  <a:cubicBezTo>
                    <a:pt x="123" y="62"/>
                    <a:pt x="96" y="142"/>
                    <a:pt x="150" y="182"/>
                  </a:cubicBezTo>
                  <a:cubicBezTo>
                    <a:pt x="204" y="222"/>
                    <a:pt x="366" y="260"/>
                    <a:pt x="424" y="270"/>
                  </a:cubicBezTo>
                  <a:cubicBezTo>
                    <a:pt x="482" y="280"/>
                    <a:pt x="483" y="249"/>
                    <a:pt x="498" y="244"/>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0005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 name="Freeform 10"/>
            <p:cNvSpPr>
              <a:spLocks/>
            </p:cNvSpPr>
            <p:nvPr/>
          </p:nvSpPr>
          <p:spPr bwMode="auto">
            <a:xfrm>
              <a:off x="9787731" y="2932911"/>
              <a:ext cx="603250" cy="490538"/>
            </a:xfrm>
            <a:custGeom>
              <a:avLst/>
              <a:gdLst>
                <a:gd name="T0" fmla="*/ 0 w 380"/>
                <a:gd name="T1" fmla="*/ 0 h 309"/>
                <a:gd name="T2" fmla="*/ 155575 w 380"/>
                <a:gd name="T3" fmla="*/ 50800 h 309"/>
                <a:gd name="T4" fmla="*/ 203200 w 380"/>
                <a:gd name="T5" fmla="*/ 250825 h 309"/>
                <a:gd name="T6" fmla="*/ 488950 w 380"/>
                <a:gd name="T7" fmla="*/ 457200 h 309"/>
                <a:gd name="T8" fmla="*/ 603250 w 380"/>
                <a:gd name="T9" fmla="*/ 447675 h 3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0" h="309">
                  <a:moveTo>
                    <a:pt x="0" y="0"/>
                  </a:moveTo>
                  <a:cubicBezTo>
                    <a:pt x="16" y="5"/>
                    <a:pt x="77" y="6"/>
                    <a:pt x="98" y="32"/>
                  </a:cubicBezTo>
                  <a:cubicBezTo>
                    <a:pt x="119" y="58"/>
                    <a:pt x="93" y="115"/>
                    <a:pt x="128" y="158"/>
                  </a:cubicBezTo>
                  <a:cubicBezTo>
                    <a:pt x="163" y="201"/>
                    <a:pt x="266" y="267"/>
                    <a:pt x="308" y="288"/>
                  </a:cubicBezTo>
                  <a:cubicBezTo>
                    <a:pt x="350" y="309"/>
                    <a:pt x="365" y="283"/>
                    <a:pt x="380" y="282"/>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0005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 name="Oval 11"/>
            <p:cNvSpPr>
              <a:spLocks noChangeArrowheads="1"/>
            </p:cNvSpPr>
            <p:nvPr/>
          </p:nvSpPr>
          <p:spPr bwMode="auto">
            <a:xfrm rot="866579">
              <a:off x="9754394" y="2909099"/>
              <a:ext cx="50800" cy="42862"/>
            </a:xfrm>
            <a:prstGeom prst="ellipse">
              <a:avLst/>
            </a:prstGeom>
            <a:solidFill>
              <a:schemeClr val="accent1"/>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lnSpc>
                  <a:spcPct val="110000"/>
                </a:lnSpc>
                <a:defRPr sz="5400" b="1">
                  <a:solidFill>
                    <a:schemeClr val="tx1"/>
                  </a:solidFill>
                  <a:latin typeface="Arial" panose="020B0604020202020204" pitchFamily="34" charset="0"/>
                </a:defRPr>
              </a:lvl1pPr>
              <a:lvl2pPr marL="742950" indent="-285750">
                <a:lnSpc>
                  <a:spcPct val="110000"/>
                </a:lnSpc>
                <a:defRPr sz="5400" b="1">
                  <a:solidFill>
                    <a:schemeClr val="tx1"/>
                  </a:solidFill>
                  <a:latin typeface="Arial" panose="020B0604020202020204" pitchFamily="34" charset="0"/>
                </a:defRPr>
              </a:lvl2pPr>
              <a:lvl3pPr marL="1143000" indent="-228600">
                <a:lnSpc>
                  <a:spcPct val="110000"/>
                </a:lnSpc>
                <a:defRPr sz="5400" b="1">
                  <a:solidFill>
                    <a:schemeClr val="tx1"/>
                  </a:solidFill>
                  <a:latin typeface="Arial" panose="020B0604020202020204" pitchFamily="34" charset="0"/>
                </a:defRPr>
              </a:lvl3pPr>
              <a:lvl4pPr marL="1600200" indent="-228600">
                <a:lnSpc>
                  <a:spcPct val="110000"/>
                </a:lnSpc>
                <a:defRPr sz="5400" b="1">
                  <a:solidFill>
                    <a:schemeClr val="tx1"/>
                  </a:solidFill>
                  <a:latin typeface="Arial" panose="020B0604020202020204" pitchFamily="34" charset="0"/>
                </a:defRPr>
              </a:lvl4pPr>
              <a:lvl5pPr marL="2057400" indent="-228600">
                <a:lnSpc>
                  <a:spcPct val="110000"/>
                </a:lnSpc>
                <a:defRPr sz="5400" b="1">
                  <a:solidFill>
                    <a:schemeClr val="tx1"/>
                  </a:solidFill>
                  <a:latin typeface="Arial" panose="020B0604020202020204" pitchFamily="34" charset="0"/>
                </a:defRPr>
              </a:lvl5pPr>
              <a:lvl6pPr marL="25146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6pPr>
              <a:lvl7pPr marL="29718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7pPr>
              <a:lvl8pPr marL="34290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8pPr>
              <a:lvl9pPr marL="38862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9pPr>
            </a:lstStyle>
            <a:p>
              <a:pPr marL="0" marR="0" lvl="0" indent="0" algn="l" defTabSz="914400" rtl="0" eaLnBrk="0" fontAlgn="base" latinLnBrk="0" hangingPunct="0">
                <a:lnSpc>
                  <a:spcPct val="110000"/>
                </a:lnSpc>
                <a:spcBef>
                  <a:spcPct val="0"/>
                </a:spcBef>
                <a:spcAft>
                  <a:spcPct val="0"/>
                </a:spcAft>
                <a:buClrTx/>
                <a:buSzTx/>
                <a:buFontTx/>
                <a:buNone/>
                <a:tabLst/>
                <a:defRPr/>
              </a:pPr>
              <a:endParaRPr kumimoji="0" lang="en-SG" alt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 name="Oval 12"/>
            <p:cNvSpPr>
              <a:spLocks noChangeArrowheads="1"/>
            </p:cNvSpPr>
            <p:nvPr/>
          </p:nvSpPr>
          <p:spPr bwMode="auto">
            <a:xfrm rot="866579">
              <a:off x="9576594" y="2975774"/>
              <a:ext cx="50800" cy="42862"/>
            </a:xfrm>
            <a:prstGeom prst="ellipse">
              <a:avLst/>
            </a:prstGeom>
            <a:solidFill>
              <a:schemeClr val="accent1"/>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lnSpc>
                  <a:spcPct val="110000"/>
                </a:lnSpc>
                <a:defRPr sz="5400" b="1">
                  <a:solidFill>
                    <a:schemeClr val="tx1"/>
                  </a:solidFill>
                  <a:latin typeface="Arial" panose="020B0604020202020204" pitchFamily="34" charset="0"/>
                </a:defRPr>
              </a:lvl1pPr>
              <a:lvl2pPr marL="742950" indent="-285750">
                <a:lnSpc>
                  <a:spcPct val="110000"/>
                </a:lnSpc>
                <a:defRPr sz="5400" b="1">
                  <a:solidFill>
                    <a:schemeClr val="tx1"/>
                  </a:solidFill>
                  <a:latin typeface="Arial" panose="020B0604020202020204" pitchFamily="34" charset="0"/>
                </a:defRPr>
              </a:lvl2pPr>
              <a:lvl3pPr marL="1143000" indent="-228600">
                <a:lnSpc>
                  <a:spcPct val="110000"/>
                </a:lnSpc>
                <a:defRPr sz="5400" b="1">
                  <a:solidFill>
                    <a:schemeClr val="tx1"/>
                  </a:solidFill>
                  <a:latin typeface="Arial" panose="020B0604020202020204" pitchFamily="34" charset="0"/>
                </a:defRPr>
              </a:lvl3pPr>
              <a:lvl4pPr marL="1600200" indent="-228600">
                <a:lnSpc>
                  <a:spcPct val="110000"/>
                </a:lnSpc>
                <a:defRPr sz="5400" b="1">
                  <a:solidFill>
                    <a:schemeClr val="tx1"/>
                  </a:solidFill>
                  <a:latin typeface="Arial" panose="020B0604020202020204" pitchFamily="34" charset="0"/>
                </a:defRPr>
              </a:lvl4pPr>
              <a:lvl5pPr marL="2057400" indent="-228600">
                <a:lnSpc>
                  <a:spcPct val="110000"/>
                </a:lnSpc>
                <a:defRPr sz="5400" b="1">
                  <a:solidFill>
                    <a:schemeClr val="tx1"/>
                  </a:solidFill>
                  <a:latin typeface="Arial" panose="020B0604020202020204" pitchFamily="34" charset="0"/>
                </a:defRPr>
              </a:lvl5pPr>
              <a:lvl6pPr marL="25146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6pPr>
              <a:lvl7pPr marL="29718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7pPr>
              <a:lvl8pPr marL="34290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8pPr>
              <a:lvl9pPr marL="38862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9pPr>
            </a:lstStyle>
            <a:p>
              <a:pPr marL="0" marR="0" lvl="0" indent="0" algn="l" defTabSz="914400" rtl="0" eaLnBrk="0" fontAlgn="base" latinLnBrk="0" hangingPunct="0">
                <a:lnSpc>
                  <a:spcPct val="110000"/>
                </a:lnSpc>
                <a:spcBef>
                  <a:spcPct val="0"/>
                </a:spcBef>
                <a:spcAft>
                  <a:spcPct val="0"/>
                </a:spcAft>
                <a:buClrTx/>
                <a:buSzTx/>
                <a:buFontTx/>
                <a:buNone/>
                <a:tabLst/>
                <a:defRPr/>
              </a:pPr>
              <a:endParaRPr kumimoji="0" lang="en-SG" alt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Freeform 13"/>
            <p:cNvSpPr>
              <a:spLocks/>
            </p:cNvSpPr>
            <p:nvPr/>
          </p:nvSpPr>
          <p:spPr bwMode="auto">
            <a:xfrm>
              <a:off x="9321006" y="2986886"/>
              <a:ext cx="1095375" cy="369888"/>
            </a:xfrm>
            <a:custGeom>
              <a:avLst/>
              <a:gdLst>
                <a:gd name="T0" fmla="*/ 0 w 690"/>
                <a:gd name="T1" fmla="*/ 152400 h 233"/>
                <a:gd name="T2" fmla="*/ 95250 w 690"/>
                <a:gd name="T3" fmla="*/ 171450 h 233"/>
                <a:gd name="T4" fmla="*/ 180975 w 690"/>
                <a:gd name="T5" fmla="*/ 349250 h 233"/>
                <a:gd name="T6" fmla="*/ 838200 w 690"/>
                <a:gd name="T7" fmla="*/ 44450 h 233"/>
                <a:gd name="T8" fmla="*/ 1095375 w 690"/>
                <a:gd name="T9" fmla="*/ 85725 h 2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0" h="233">
                  <a:moveTo>
                    <a:pt x="0" y="96"/>
                  </a:moveTo>
                  <a:cubicBezTo>
                    <a:pt x="10" y="98"/>
                    <a:pt x="41" y="87"/>
                    <a:pt x="60" y="108"/>
                  </a:cubicBezTo>
                  <a:cubicBezTo>
                    <a:pt x="79" y="129"/>
                    <a:pt x="36" y="233"/>
                    <a:pt x="114" y="220"/>
                  </a:cubicBezTo>
                  <a:cubicBezTo>
                    <a:pt x="192" y="207"/>
                    <a:pt x="432" y="56"/>
                    <a:pt x="528" y="28"/>
                  </a:cubicBezTo>
                  <a:cubicBezTo>
                    <a:pt x="624" y="0"/>
                    <a:pt x="656" y="49"/>
                    <a:pt x="690" y="54"/>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0005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 name="AutoShape 14"/>
            <p:cNvSpPr>
              <a:spLocks noChangeArrowheads="1"/>
            </p:cNvSpPr>
            <p:nvPr/>
          </p:nvSpPr>
          <p:spPr bwMode="auto">
            <a:xfrm rot="285818">
              <a:off x="10367169" y="3198024"/>
              <a:ext cx="122237" cy="184150"/>
            </a:xfrm>
            <a:prstGeom prst="cube">
              <a:avLst>
                <a:gd name="adj" fmla="val 25000"/>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lnSpc>
                  <a:spcPct val="110000"/>
                </a:lnSpc>
                <a:defRPr sz="5400" b="1">
                  <a:solidFill>
                    <a:schemeClr val="tx1"/>
                  </a:solidFill>
                  <a:latin typeface="Arial" panose="020B0604020202020204" pitchFamily="34" charset="0"/>
                </a:defRPr>
              </a:lvl1pPr>
              <a:lvl2pPr marL="742950" indent="-285750">
                <a:lnSpc>
                  <a:spcPct val="110000"/>
                </a:lnSpc>
                <a:defRPr sz="5400" b="1">
                  <a:solidFill>
                    <a:schemeClr val="tx1"/>
                  </a:solidFill>
                  <a:latin typeface="Arial" panose="020B0604020202020204" pitchFamily="34" charset="0"/>
                </a:defRPr>
              </a:lvl2pPr>
              <a:lvl3pPr marL="1143000" indent="-228600">
                <a:lnSpc>
                  <a:spcPct val="110000"/>
                </a:lnSpc>
                <a:defRPr sz="5400" b="1">
                  <a:solidFill>
                    <a:schemeClr val="tx1"/>
                  </a:solidFill>
                  <a:latin typeface="Arial" panose="020B0604020202020204" pitchFamily="34" charset="0"/>
                </a:defRPr>
              </a:lvl3pPr>
              <a:lvl4pPr marL="1600200" indent="-228600">
                <a:lnSpc>
                  <a:spcPct val="110000"/>
                </a:lnSpc>
                <a:defRPr sz="5400" b="1">
                  <a:solidFill>
                    <a:schemeClr val="tx1"/>
                  </a:solidFill>
                  <a:latin typeface="Arial" panose="020B0604020202020204" pitchFamily="34" charset="0"/>
                </a:defRPr>
              </a:lvl4pPr>
              <a:lvl5pPr marL="2057400" indent="-228600">
                <a:lnSpc>
                  <a:spcPct val="110000"/>
                </a:lnSpc>
                <a:defRPr sz="5400" b="1">
                  <a:solidFill>
                    <a:schemeClr val="tx1"/>
                  </a:solidFill>
                  <a:latin typeface="Arial" panose="020B0604020202020204" pitchFamily="34" charset="0"/>
                </a:defRPr>
              </a:lvl5pPr>
              <a:lvl6pPr marL="25146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6pPr>
              <a:lvl7pPr marL="29718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7pPr>
              <a:lvl8pPr marL="34290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8pPr>
              <a:lvl9pPr marL="38862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9pPr>
            </a:lstStyle>
            <a:p>
              <a:pPr marL="0" marR="0" lvl="0" indent="0" algn="l" defTabSz="914400" rtl="0" eaLnBrk="0" fontAlgn="base" latinLnBrk="0" hangingPunct="0">
                <a:lnSpc>
                  <a:spcPct val="110000"/>
                </a:lnSpc>
                <a:spcBef>
                  <a:spcPct val="0"/>
                </a:spcBef>
                <a:spcAft>
                  <a:spcPct val="0"/>
                </a:spcAft>
                <a:buClrTx/>
                <a:buSzTx/>
                <a:buFontTx/>
                <a:buNone/>
                <a:tabLst/>
                <a:defRPr/>
              </a:pPr>
              <a:endParaRPr kumimoji="0" lang="en-SG" alt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 name="Text Box 15"/>
            <p:cNvSpPr txBox="1">
              <a:spLocks noChangeArrowheads="1"/>
            </p:cNvSpPr>
            <p:nvPr/>
          </p:nvSpPr>
          <p:spPr bwMode="auto">
            <a:xfrm>
              <a:off x="10481469" y="2936086"/>
              <a:ext cx="766236" cy="214674"/>
            </a:xfrm>
            <a:prstGeom prst="rect">
              <a:avLst/>
            </a:prstGeom>
            <a:noFill/>
            <a:ln>
              <a:noFill/>
            </a:ln>
            <a:effectLst/>
            <a:extLst>
              <a:ext uri="{909E8E84-426E-40DD-AFC4-6F175D3DCCD1}">
                <a14:hiddenFill xmlns:a14="http://schemas.microsoft.com/office/drawing/2010/main">
                  <a:solidFill>
                    <a:srgbClr val="0005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lnSpc>
                  <a:spcPct val="110000"/>
                </a:lnSpc>
                <a:defRPr sz="5400" b="1">
                  <a:solidFill>
                    <a:schemeClr val="tx1"/>
                  </a:solidFill>
                  <a:latin typeface="Arial" panose="020B0604020202020204" pitchFamily="34" charset="0"/>
                </a:defRPr>
              </a:lvl1pPr>
              <a:lvl2pPr marL="742950" indent="-285750">
                <a:lnSpc>
                  <a:spcPct val="110000"/>
                </a:lnSpc>
                <a:defRPr sz="5400" b="1">
                  <a:solidFill>
                    <a:schemeClr val="tx1"/>
                  </a:solidFill>
                  <a:latin typeface="Arial" panose="020B0604020202020204" pitchFamily="34" charset="0"/>
                </a:defRPr>
              </a:lvl2pPr>
              <a:lvl3pPr marL="1143000" indent="-228600">
                <a:lnSpc>
                  <a:spcPct val="110000"/>
                </a:lnSpc>
                <a:defRPr sz="5400" b="1">
                  <a:solidFill>
                    <a:schemeClr val="tx1"/>
                  </a:solidFill>
                  <a:latin typeface="Arial" panose="020B0604020202020204" pitchFamily="34" charset="0"/>
                </a:defRPr>
              </a:lvl3pPr>
              <a:lvl4pPr marL="1600200" indent="-228600">
                <a:lnSpc>
                  <a:spcPct val="110000"/>
                </a:lnSpc>
                <a:defRPr sz="5400" b="1">
                  <a:solidFill>
                    <a:schemeClr val="tx1"/>
                  </a:solidFill>
                  <a:latin typeface="Arial" panose="020B0604020202020204" pitchFamily="34" charset="0"/>
                </a:defRPr>
              </a:lvl4pPr>
              <a:lvl5pPr marL="2057400" indent="-228600">
                <a:lnSpc>
                  <a:spcPct val="110000"/>
                </a:lnSpc>
                <a:defRPr sz="5400" b="1">
                  <a:solidFill>
                    <a:schemeClr val="tx1"/>
                  </a:solidFill>
                  <a:latin typeface="Arial" panose="020B0604020202020204" pitchFamily="34" charset="0"/>
                </a:defRPr>
              </a:lvl5pPr>
              <a:lvl6pPr marL="25146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6pPr>
              <a:lvl7pPr marL="29718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7pPr>
              <a:lvl8pPr marL="34290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8pPr>
              <a:lvl9pPr marL="38862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9pPr>
            </a:lstStyle>
            <a:p>
              <a:pPr marL="0" marR="0" lvl="0" indent="0" algn="l" defTabSz="914400" rtl="0" eaLnBrk="0" fontAlgn="base" latinLnBrk="0" hangingPunct="0">
                <a:lnSpc>
                  <a:spcPct val="11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CD Scanner</a:t>
              </a:r>
            </a:p>
          </p:txBody>
        </p:sp>
        <p:sp>
          <p:nvSpPr>
            <p:cNvPr id="18" name="Text Box 16"/>
            <p:cNvSpPr txBox="1">
              <a:spLocks noChangeArrowheads="1"/>
            </p:cNvSpPr>
            <p:nvPr/>
          </p:nvSpPr>
          <p:spPr bwMode="auto">
            <a:xfrm>
              <a:off x="10465594" y="3167861"/>
              <a:ext cx="924934" cy="214674"/>
            </a:xfrm>
            <a:prstGeom prst="rect">
              <a:avLst/>
            </a:prstGeom>
            <a:noFill/>
            <a:ln>
              <a:noFill/>
            </a:ln>
            <a:effectLst/>
            <a:extLst>
              <a:ext uri="{909E8E84-426E-40DD-AFC4-6F175D3DCCD1}">
                <a14:hiddenFill xmlns:a14="http://schemas.microsoft.com/office/drawing/2010/main">
                  <a:solidFill>
                    <a:srgbClr val="0005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lnSpc>
                  <a:spcPct val="110000"/>
                </a:lnSpc>
                <a:defRPr sz="5400" b="1">
                  <a:solidFill>
                    <a:schemeClr val="tx1"/>
                  </a:solidFill>
                  <a:latin typeface="Arial" panose="020B0604020202020204" pitchFamily="34" charset="0"/>
                </a:defRPr>
              </a:lvl1pPr>
              <a:lvl2pPr marL="742950" indent="-285750">
                <a:lnSpc>
                  <a:spcPct val="110000"/>
                </a:lnSpc>
                <a:defRPr sz="5400" b="1">
                  <a:solidFill>
                    <a:schemeClr val="tx1"/>
                  </a:solidFill>
                  <a:latin typeface="Arial" panose="020B0604020202020204" pitchFamily="34" charset="0"/>
                </a:defRPr>
              </a:lvl2pPr>
              <a:lvl3pPr marL="1143000" indent="-228600">
                <a:lnSpc>
                  <a:spcPct val="110000"/>
                </a:lnSpc>
                <a:defRPr sz="5400" b="1">
                  <a:solidFill>
                    <a:schemeClr val="tx1"/>
                  </a:solidFill>
                  <a:latin typeface="Arial" panose="020B0604020202020204" pitchFamily="34" charset="0"/>
                </a:defRPr>
              </a:lvl3pPr>
              <a:lvl4pPr marL="1600200" indent="-228600">
                <a:lnSpc>
                  <a:spcPct val="110000"/>
                </a:lnSpc>
                <a:defRPr sz="5400" b="1">
                  <a:solidFill>
                    <a:schemeClr val="tx1"/>
                  </a:solidFill>
                  <a:latin typeface="Arial" panose="020B0604020202020204" pitchFamily="34" charset="0"/>
                </a:defRPr>
              </a:lvl4pPr>
              <a:lvl5pPr marL="2057400" indent="-228600">
                <a:lnSpc>
                  <a:spcPct val="110000"/>
                </a:lnSpc>
                <a:defRPr sz="5400" b="1">
                  <a:solidFill>
                    <a:schemeClr val="tx1"/>
                  </a:solidFill>
                  <a:latin typeface="Arial" panose="020B0604020202020204" pitchFamily="34" charset="0"/>
                </a:defRPr>
              </a:lvl5pPr>
              <a:lvl6pPr marL="25146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6pPr>
              <a:lvl7pPr marL="29718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7pPr>
              <a:lvl8pPr marL="34290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8pPr>
              <a:lvl9pPr marL="38862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9pPr>
            </a:lstStyle>
            <a:p>
              <a:pPr marL="0" marR="0" lvl="0" indent="0" algn="l" defTabSz="914400" rtl="0" eaLnBrk="0" fontAlgn="base" latinLnBrk="0" hangingPunct="0">
                <a:lnSpc>
                  <a:spcPct val="11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MD Fixed Point</a:t>
              </a:r>
            </a:p>
          </p:txBody>
        </p:sp>
      </p:grpSp>
      <p:sp>
        <p:nvSpPr>
          <p:cNvPr id="6" name="Rectangle 4"/>
          <p:cNvSpPr>
            <a:spLocks noGrp="1" noChangeArrowheads="1"/>
          </p:cNvSpPr>
          <p:nvPr>
            <p:ph type="body" idx="4294967295"/>
          </p:nvPr>
        </p:nvSpPr>
        <p:spPr>
          <a:xfrm>
            <a:off x="500856" y="1130411"/>
            <a:ext cx="7997825" cy="5032375"/>
          </a:xfrm>
          <a:prstGeom prst="rect">
            <a:avLst/>
          </a:prstGeom>
        </p:spPr>
        <p:txBody>
          <a:bodyPr/>
          <a:lstStyle/>
          <a:p>
            <a:r>
              <a:rPr lang="en-US" altLang="en-US" dirty="0" err="1"/>
              <a:t>ExPress</a:t>
            </a:r>
            <a:r>
              <a:rPr lang="en-US" altLang="en-US" dirty="0"/>
              <a:t> Moisture</a:t>
            </a:r>
          </a:p>
          <a:p>
            <a:pPr lvl="1"/>
            <a:r>
              <a:rPr lang="en-US" altLang="en-US" dirty="0"/>
              <a:t>Fiber optic sensors</a:t>
            </a:r>
          </a:p>
          <a:p>
            <a:pPr lvl="2"/>
            <a:r>
              <a:rPr lang="en-US" altLang="en-US" dirty="0"/>
              <a:t>Single sided infrared moisture measurement</a:t>
            </a:r>
          </a:p>
          <a:p>
            <a:pPr lvl="2"/>
            <a:r>
              <a:rPr lang="en-US" altLang="en-US" dirty="0"/>
              <a:t>All electronics off-sheet</a:t>
            </a:r>
          </a:p>
          <a:p>
            <a:pPr lvl="2"/>
            <a:r>
              <a:rPr lang="en-US" altLang="en-US" dirty="0"/>
              <a:t>Very small &amp; lightweight sensor head</a:t>
            </a:r>
          </a:p>
          <a:p>
            <a:pPr lvl="2"/>
            <a:r>
              <a:rPr lang="en-US" altLang="en-US" dirty="0"/>
              <a:t>5 mm spatial resolution @ 4 m/sec</a:t>
            </a:r>
          </a:p>
          <a:p>
            <a:pPr lvl="1"/>
            <a:r>
              <a:rPr lang="en-US" altLang="en-US" dirty="0"/>
              <a:t>CD &amp; MD elements</a:t>
            </a:r>
          </a:p>
          <a:p>
            <a:pPr lvl="2"/>
            <a:r>
              <a:rPr lang="en-US" altLang="en-US" dirty="0"/>
              <a:t>Small robust &amp; fast CD scanner</a:t>
            </a:r>
          </a:p>
          <a:p>
            <a:pPr lvl="2"/>
            <a:r>
              <a:rPr lang="en-US" altLang="en-US" dirty="0"/>
              <a:t>Small robust MD fixed point sensors</a:t>
            </a:r>
          </a:p>
          <a:p>
            <a:pPr lvl="1"/>
            <a:r>
              <a:rPr lang="en-US" altLang="en-US" dirty="0"/>
              <a:t>Scalable architecture</a:t>
            </a:r>
          </a:p>
          <a:p>
            <a:pPr lvl="2"/>
            <a:r>
              <a:rPr lang="en-US" altLang="en-US" dirty="0"/>
              <a:t>Any number of CD or MD measurements possible</a:t>
            </a:r>
          </a:p>
          <a:p>
            <a:pPr lvl="3"/>
            <a:r>
              <a:rPr lang="en-US" altLang="en-US" sz="1600" dirty="0"/>
              <a:t>Typically 1 scanner plus 2 to 4 fixed point measurements</a:t>
            </a:r>
          </a:p>
          <a:p>
            <a:pPr lvl="2"/>
            <a:r>
              <a:rPr lang="en-US" altLang="en-US" dirty="0"/>
              <a:t>Plugs into QCS network with Ethernet cable</a:t>
            </a:r>
          </a:p>
          <a:p>
            <a:pPr lvl="2"/>
            <a:r>
              <a:rPr lang="en-US" altLang="en-US" dirty="0"/>
              <a:t>OPC or other protocols to competitive or legacy QCS/DCS</a:t>
            </a:r>
          </a:p>
          <a:p>
            <a:pPr lvl="1"/>
            <a:endParaRPr lang="en-US" altLang="en-US" dirty="0"/>
          </a:p>
        </p:txBody>
      </p:sp>
    </p:spTree>
    <p:extLst>
      <p:ext uri="{BB962C8B-B14F-4D97-AF65-F5344CB8AC3E}">
        <p14:creationId xmlns:p14="http://schemas.microsoft.com/office/powerpoint/2010/main" val="236343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err="1"/>
              <a:t>ExPress</a:t>
            </a:r>
            <a:r>
              <a:rPr lang="en-US" altLang="en-US" dirty="0"/>
              <a:t> Moisture Architecture</a:t>
            </a:r>
            <a:endParaRPr lang="en-US" dirty="0"/>
          </a:p>
        </p:txBody>
      </p:sp>
      <p:sp>
        <p:nvSpPr>
          <p:cNvPr id="4" name="Slide Number Placeholder 3"/>
          <p:cNvSpPr>
            <a:spLocks noGrp="1"/>
          </p:cNvSpPr>
          <p:nvPr>
            <p:ph type="sldNum" sz="quarter" idx="13"/>
          </p:nvPr>
        </p:nvSpPr>
        <p:spPr/>
        <p:txBody>
          <a:bodyPr/>
          <a:lstStyle/>
          <a:p>
            <a:pPr>
              <a:defRPr/>
            </a:pPr>
            <a:fld id="{1003F90B-D5F1-418E-9FD2-4BB9F7D68687}" type="slidenum">
              <a:rPr lang="en-US" smtClean="0"/>
              <a:pPr>
                <a:defRPr/>
              </a:pPr>
              <a:t>7</a:t>
            </a:fld>
            <a:endParaRPr lang="en-US" dirty="0"/>
          </a:p>
        </p:txBody>
      </p:sp>
      <p:pic>
        <p:nvPicPr>
          <p:cNvPr id="5" name="Picture 30" descr="Sensor 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487" y="1185863"/>
            <a:ext cx="4329113"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34"/>
          <p:cNvSpPr>
            <a:spLocks noChangeArrowheads="1"/>
          </p:cNvSpPr>
          <p:nvPr/>
        </p:nvSpPr>
        <p:spPr bwMode="auto">
          <a:xfrm rot="-1453227">
            <a:off x="3079750" y="1731963"/>
            <a:ext cx="331787" cy="989013"/>
          </a:xfrm>
          <a:custGeom>
            <a:avLst/>
            <a:gdLst>
              <a:gd name="T0" fmla="*/ 273064 w 21600"/>
              <a:gd name="T1" fmla="*/ 494506 h 21600"/>
              <a:gd name="T2" fmla="*/ 165894 w 21600"/>
              <a:gd name="T3" fmla="*/ 989013 h 21600"/>
              <a:gd name="T4" fmla="*/ 58723 w 21600"/>
              <a:gd name="T5" fmla="*/ 494506 h 21600"/>
              <a:gd name="T6" fmla="*/ 165894 w 21600"/>
              <a:gd name="T7" fmla="*/ 0 h 21600"/>
              <a:gd name="T8" fmla="*/ 0 60000 65536"/>
              <a:gd name="T9" fmla="*/ 0 60000 65536"/>
              <a:gd name="T10" fmla="*/ 0 60000 65536"/>
              <a:gd name="T11" fmla="*/ 0 60000 65536"/>
              <a:gd name="T12" fmla="*/ 5623 w 21600"/>
              <a:gd name="T13" fmla="*/ 5623 h 21600"/>
              <a:gd name="T14" fmla="*/ 15977 w 21600"/>
              <a:gd name="T15" fmla="*/ 15977 h 21600"/>
            </a:gdLst>
            <a:ahLst/>
            <a:cxnLst>
              <a:cxn ang="T8">
                <a:pos x="T0" y="T1"/>
              </a:cxn>
              <a:cxn ang="T9">
                <a:pos x="T2" y="T3"/>
              </a:cxn>
              <a:cxn ang="T10">
                <a:pos x="T4" y="T5"/>
              </a:cxn>
              <a:cxn ang="T11">
                <a:pos x="T6" y="T7"/>
              </a:cxn>
            </a:cxnLst>
            <a:rect l="T12" t="T13" r="T14" b="T15"/>
            <a:pathLst>
              <a:path w="21600" h="21600">
                <a:moveTo>
                  <a:pt x="0" y="0"/>
                </a:moveTo>
                <a:lnTo>
                  <a:pt x="7646" y="21600"/>
                </a:lnTo>
                <a:lnTo>
                  <a:pt x="13954" y="21600"/>
                </a:lnTo>
                <a:lnTo>
                  <a:pt x="21600" y="0"/>
                </a:lnTo>
                <a:lnTo>
                  <a:pt x="0" y="0"/>
                </a:lnTo>
                <a:close/>
              </a:path>
            </a:pathLst>
          </a:custGeom>
          <a:solidFill>
            <a:srgbClr val="FFFF00">
              <a:alpha val="47058"/>
            </a:srgbClr>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AutoShape 35"/>
          <p:cNvSpPr>
            <a:spLocks noChangeArrowheads="1"/>
          </p:cNvSpPr>
          <p:nvPr/>
        </p:nvSpPr>
        <p:spPr bwMode="auto">
          <a:xfrm rot="-181912">
            <a:off x="2903537" y="1746251"/>
            <a:ext cx="331788" cy="1125537"/>
          </a:xfrm>
          <a:custGeom>
            <a:avLst/>
            <a:gdLst>
              <a:gd name="T0" fmla="*/ 273065 w 21600"/>
              <a:gd name="T1" fmla="*/ 562769 h 21600"/>
              <a:gd name="T2" fmla="*/ 165894 w 21600"/>
              <a:gd name="T3" fmla="*/ 1125537 h 21600"/>
              <a:gd name="T4" fmla="*/ 58723 w 21600"/>
              <a:gd name="T5" fmla="*/ 562769 h 21600"/>
              <a:gd name="T6" fmla="*/ 165894 w 21600"/>
              <a:gd name="T7" fmla="*/ 0 h 21600"/>
              <a:gd name="T8" fmla="*/ 0 60000 65536"/>
              <a:gd name="T9" fmla="*/ 0 60000 65536"/>
              <a:gd name="T10" fmla="*/ 0 60000 65536"/>
              <a:gd name="T11" fmla="*/ 0 60000 65536"/>
              <a:gd name="T12" fmla="*/ 5623 w 21600"/>
              <a:gd name="T13" fmla="*/ 5623 h 21600"/>
              <a:gd name="T14" fmla="*/ 15977 w 21600"/>
              <a:gd name="T15" fmla="*/ 15977 h 21600"/>
            </a:gdLst>
            <a:ahLst/>
            <a:cxnLst>
              <a:cxn ang="T8">
                <a:pos x="T0" y="T1"/>
              </a:cxn>
              <a:cxn ang="T9">
                <a:pos x="T2" y="T3"/>
              </a:cxn>
              <a:cxn ang="T10">
                <a:pos x="T4" y="T5"/>
              </a:cxn>
              <a:cxn ang="T11">
                <a:pos x="T6" y="T7"/>
              </a:cxn>
            </a:cxnLst>
            <a:rect l="T12" t="T13" r="T14" b="T15"/>
            <a:pathLst>
              <a:path w="21600" h="21600">
                <a:moveTo>
                  <a:pt x="0" y="0"/>
                </a:moveTo>
                <a:lnTo>
                  <a:pt x="7646" y="21600"/>
                </a:lnTo>
                <a:lnTo>
                  <a:pt x="13954" y="21600"/>
                </a:lnTo>
                <a:lnTo>
                  <a:pt x="21600" y="0"/>
                </a:lnTo>
                <a:lnTo>
                  <a:pt x="0" y="0"/>
                </a:lnTo>
                <a:close/>
              </a:path>
            </a:pathLst>
          </a:custGeom>
          <a:solidFill>
            <a:schemeClr val="folHlink">
              <a:alpha val="52940"/>
            </a:schemeClr>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Rectangle 4"/>
          <p:cNvSpPr>
            <a:spLocks noGrp="1" noChangeArrowheads="1"/>
          </p:cNvSpPr>
          <p:nvPr>
            <p:ph type="body" idx="4294967295"/>
          </p:nvPr>
        </p:nvSpPr>
        <p:spPr>
          <a:xfrm>
            <a:off x="683032" y="4966513"/>
            <a:ext cx="7997825" cy="1685925"/>
          </a:xfrm>
          <a:prstGeom prst="rect">
            <a:avLst/>
          </a:prstGeom>
        </p:spPr>
        <p:txBody>
          <a:bodyPr/>
          <a:lstStyle/>
          <a:p>
            <a:r>
              <a:rPr lang="en-US" altLang="en-US" dirty="0"/>
              <a:t>Measures %H</a:t>
            </a:r>
            <a:r>
              <a:rPr lang="en-US" altLang="en-US" baseline="-25000" dirty="0"/>
              <a:t>2</a:t>
            </a:r>
            <a:r>
              <a:rPr lang="en-US" altLang="en-US" dirty="0"/>
              <a:t>O via selective IR absorption</a:t>
            </a:r>
          </a:p>
          <a:p>
            <a:r>
              <a:rPr lang="en-US" altLang="en-US" dirty="0"/>
              <a:t>Optical fibers used to deliver and collect light</a:t>
            </a:r>
          </a:p>
          <a:p>
            <a:pPr lvl="1"/>
            <a:r>
              <a:rPr lang="en-US" altLang="en-US" dirty="0"/>
              <a:t>Measure &amp; reference wavelengths collected by 1 optical fiber</a:t>
            </a:r>
          </a:p>
          <a:p>
            <a:pPr lvl="1"/>
            <a:r>
              <a:rPr lang="en-US" altLang="en-US" dirty="0"/>
              <a:t>Single detector measures all wavelengths simultaneously</a:t>
            </a:r>
          </a:p>
        </p:txBody>
      </p:sp>
      <p:sp>
        <p:nvSpPr>
          <p:cNvPr id="9" name="Rectangle 5"/>
          <p:cNvSpPr>
            <a:spLocks noChangeArrowheads="1"/>
          </p:cNvSpPr>
          <p:nvPr/>
        </p:nvSpPr>
        <p:spPr bwMode="auto">
          <a:xfrm>
            <a:off x="6299200" y="3699688"/>
            <a:ext cx="2590800" cy="381000"/>
          </a:xfrm>
          <a:prstGeom prst="rect">
            <a:avLst/>
          </a:prstGeom>
          <a:noFill/>
          <a:ln>
            <a:noFill/>
          </a:ln>
          <a:effectLst/>
          <a:extLst>
            <a:ext uri="{909E8E84-426E-40DD-AFC4-6F175D3DCCD1}">
              <a14:hiddenFill xmlns:a14="http://schemas.microsoft.com/office/drawing/2010/main">
                <a:solidFill>
                  <a:srgbClr val="0005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25425" indent="-225425">
              <a:lnSpc>
                <a:spcPct val="110000"/>
              </a:lnSpc>
              <a:defRPr sz="5400" b="1">
                <a:solidFill>
                  <a:schemeClr val="tx1"/>
                </a:solidFill>
                <a:latin typeface="Arial" panose="020B0604020202020204" pitchFamily="34" charset="0"/>
              </a:defRPr>
            </a:lvl1pPr>
            <a:lvl2pPr marL="577850" indent="-238125">
              <a:lnSpc>
                <a:spcPct val="110000"/>
              </a:lnSpc>
              <a:defRPr sz="5400" b="1">
                <a:solidFill>
                  <a:schemeClr val="tx1"/>
                </a:solidFill>
                <a:latin typeface="Arial" panose="020B0604020202020204" pitchFamily="34" charset="0"/>
              </a:defRPr>
            </a:lvl2pPr>
            <a:lvl3pPr marL="862013" indent="-169863">
              <a:lnSpc>
                <a:spcPct val="110000"/>
              </a:lnSpc>
              <a:defRPr sz="5400" b="1">
                <a:solidFill>
                  <a:schemeClr val="tx1"/>
                </a:solidFill>
                <a:latin typeface="Arial" panose="020B0604020202020204" pitchFamily="34" charset="0"/>
              </a:defRPr>
            </a:lvl3pPr>
            <a:lvl4pPr marL="1144588" indent="-157163">
              <a:lnSpc>
                <a:spcPct val="110000"/>
              </a:lnSpc>
              <a:defRPr sz="5400" b="1">
                <a:solidFill>
                  <a:schemeClr val="tx1"/>
                </a:solidFill>
                <a:latin typeface="Arial" panose="020B0604020202020204" pitchFamily="34" charset="0"/>
              </a:defRPr>
            </a:lvl4pPr>
            <a:lvl5pPr marL="2322513" indent="-271463">
              <a:lnSpc>
                <a:spcPct val="110000"/>
              </a:lnSpc>
              <a:defRPr sz="5400" b="1">
                <a:solidFill>
                  <a:schemeClr val="tx1"/>
                </a:solidFill>
                <a:latin typeface="Arial" panose="020B0604020202020204" pitchFamily="34" charset="0"/>
              </a:defRPr>
            </a:lvl5pPr>
            <a:lvl6pPr marL="2779713" indent="-271463" eaLnBrk="0" fontAlgn="base" hangingPunct="0">
              <a:lnSpc>
                <a:spcPct val="110000"/>
              </a:lnSpc>
              <a:spcBef>
                <a:spcPct val="0"/>
              </a:spcBef>
              <a:spcAft>
                <a:spcPct val="0"/>
              </a:spcAft>
              <a:defRPr sz="5400" b="1">
                <a:solidFill>
                  <a:schemeClr val="tx1"/>
                </a:solidFill>
                <a:latin typeface="Arial" panose="020B0604020202020204" pitchFamily="34" charset="0"/>
              </a:defRPr>
            </a:lvl6pPr>
            <a:lvl7pPr marL="3236913" indent="-271463" eaLnBrk="0" fontAlgn="base" hangingPunct="0">
              <a:lnSpc>
                <a:spcPct val="110000"/>
              </a:lnSpc>
              <a:spcBef>
                <a:spcPct val="0"/>
              </a:spcBef>
              <a:spcAft>
                <a:spcPct val="0"/>
              </a:spcAft>
              <a:defRPr sz="5400" b="1">
                <a:solidFill>
                  <a:schemeClr val="tx1"/>
                </a:solidFill>
                <a:latin typeface="Arial" panose="020B0604020202020204" pitchFamily="34" charset="0"/>
              </a:defRPr>
            </a:lvl7pPr>
            <a:lvl8pPr marL="3694113" indent="-271463" eaLnBrk="0" fontAlgn="base" hangingPunct="0">
              <a:lnSpc>
                <a:spcPct val="110000"/>
              </a:lnSpc>
              <a:spcBef>
                <a:spcPct val="0"/>
              </a:spcBef>
              <a:spcAft>
                <a:spcPct val="0"/>
              </a:spcAft>
              <a:defRPr sz="5400" b="1">
                <a:solidFill>
                  <a:schemeClr val="tx1"/>
                </a:solidFill>
                <a:latin typeface="Arial" panose="020B0604020202020204" pitchFamily="34" charset="0"/>
              </a:defRPr>
            </a:lvl8pPr>
            <a:lvl9pPr marL="4151313" indent="-271463" eaLnBrk="0" fontAlgn="base" hangingPunct="0">
              <a:lnSpc>
                <a:spcPct val="110000"/>
              </a:lnSpc>
              <a:spcBef>
                <a:spcPct val="0"/>
              </a:spcBef>
              <a:spcAft>
                <a:spcPct val="0"/>
              </a:spcAft>
              <a:defRPr sz="5400" b="1">
                <a:solidFill>
                  <a:schemeClr val="tx1"/>
                </a:solidFill>
                <a:latin typeface="Arial" panose="020B0604020202020204" pitchFamily="34" charset="0"/>
              </a:defRPr>
            </a:lvl9pPr>
          </a:lstStyle>
          <a:p>
            <a:pPr marL="225425" marR="0" lvl="0" indent="-225425" algn="ctr" defTabSz="914400" rtl="0" eaLnBrk="0" fontAlgn="base" latinLnBrk="0" hangingPunct="0">
              <a:lnSpc>
                <a:spcPct val="80000"/>
              </a:lnSpc>
              <a:spcBef>
                <a:spcPct val="20000"/>
              </a:spcBef>
              <a:spcAft>
                <a:spcPct val="0"/>
              </a:spcAft>
              <a:buClr>
                <a:srgbClr val="D81E04"/>
              </a:buClr>
              <a:buSzPct val="120000"/>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Off-machine Electronics Enclosure</a:t>
            </a:r>
          </a:p>
        </p:txBody>
      </p:sp>
      <p:sp>
        <p:nvSpPr>
          <p:cNvPr id="10" name="Freeform 6"/>
          <p:cNvSpPr>
            <a:spLocks/>
          </p:cNvSpPr>
          <p:nvPr/>
        </p:nvSpPr>
        <p:spPr bwMode="auto">
          <a:xfrm>
            <a:off x="2062162" y="2919413"/>
            <a:ext cx="3921125" cy="1546225"/>
          </a:xfrm>
          <a:custGeom>
            <a:avLst/>
            <a:gdLst>
              <a:gd name="T0" fmla="*/ 3913188 w 2470"/>
              <a:gd name="T1" fmla="*/ 38100 h 974"/>
              <a:gd name="T2" fmla="*/ 3838575 w 2470"/>
              <a:gd name="T3" fmla="*/ 38100 h 974"/>
              <a:gd name="T4" fmla="*/ 3406775 w 2470"/>
              <a:gd name="T5" fmla="*/ 187325 h 974"/>
              <a:gd name="T6" fmla="*/ 2305050 w 2470"/>
              <a:gd name="T7" fmla="*/ 1158875 h 974"/>
              <a:gd name="T8" fmla="*/ 889000 w 2470"/>
              <a:gd name="T9" fmla="*/ 1447800 h 974"/>
              <a:gd name="T10" fmla="*/ 107950 w 2470"/>
              <a:gd name="T11" fmla="*/ 987425 h 974"/>
              <a:gd name="T12" fmla="*/ 212725 w 2470"/>
              <a:gd name="T13" fmla="*/ 692150 h 974"/>
              <a:gd name="T14" fmla="*/ 336550 w 2470"/>
              <a:gd name="T15" fmla="*/ 596900 h 9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70" h="974">
                <a:moveTo>
                  <a:pt x="2465" y="24"/>
                </a:moveTo>
                <a:cubicBezTo>
                  <a:pt x="2457" y="24"/>
                  <a:pt x="2470" y="24"/>
                  <a:pt x="2418" y="24"/>
                </a:cubicBezTo>
                <a:cubicBezTo>
                  <a:pt x="2366" y="24"/>
                  <a:pt x="2307" y="0"/>
                  <a:pt x="2146" y="118"/>
                </a:cubicBezTo>
                <a:cubicBezTo>
                  <a:pt x="1985" y="236"/>
                  <a:pt x="1674" y="546"/>
                  <a:pt x="1452" y="730"/>
                </a:cubicBezTo>
                <a:cubicBezTo>
                  <a:pt x="1230" y="914"/>
                  <a:pt x="818" y="974"/>
                  <a:pt x="560" y="912"/>
                </a:cubicBezTo>
                <a:cubicBezTo>
                  <a:pt x="302" y="850"/>
                  <a:pt x="136" y="701"/>
                  <a:pt x="68" y="622"/>
                </a:cubicBezTo>
                <a:cubicBezTo>
                  <a:pt x="0" y="543"/>
                  <a:pt x="90" y="466"/>
                  <a:pt x="134" y="436"/>
                </a:cubicBezTo>
                <a:cubicBezTo>
                  <a:pt x="178" y="406"/>
                  <a:pt x="196" y="388"/>
                  <a:pt x="212" y="376"/>
                </a:cubicBezTo>
              </a:path>
            </a:pathLst>
          </a:custGeom>
          <a:noFill/>
          <a:ln w="57150" cap="flat" cmpd="sng">
            <a:solidFill>
              <a:schemeClr val="folHlink"/>
            </a:solidFill>
            <a:prstDash val="solid"/>
            <a:round/>
            <a:headEnd type="none" w="sm" len="sm"/>
            <a:tailEnd type="none" w="sm" len="sm"/>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 name="Freeform 7"/>
          <p:cNvSpPr>
            <a:spLocks/>
          </p:cNvSpPr>
          <p:nvPr/>
        </p:nvSpPr>
        <p:spPr bwMode="auto">
          <a:xfrm>
            <a:off x="4024312" y="1550988"/>
            <a:ext cx="2274888" cy="530225"/>
          </a:xfrm>
          <a:custGeom>
            <a:avLst/>
            <a:gdLst>
              <a:gd name="T0" fmla="*/ 2274888 w 1433"/>
              <a:gd name="T1" fmla="*/ 30163 h 334"/>
              <a:gd name="T2" fmla="*/ 1831975 w 1433"/>
              <a:gd name="T3" fmla="*/ 12700 h 334"/>
              <a:gd name="T4" fmla="*/ 1304925 w 1433"/>
              <a:gd name="T5" fmla="*/ 19050 h 334"/>
              <a:gd name="T6" fmla="*/ 565150 w 1433"/>
              <a:gd name="T7" fmla="*/ 127000 h 334"/>
              <a:gd name="T8" fmla="*/ 31750 w 1433"/>
              <a:gd name="T9" fmla="*/ 485775 h 334"/>
              <a:gd name="T10" fmla="*/ 0 w 1433"/>
              <a:gd name="T11" fmla="*/ 530225 h 3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3" h="334">
                <a:moveTo>
                  <a:pt x="1433" y="19"/>
                </a:moveTo>
                <a:cubicBezTo>
                  <a:pt x="1387" y="17"/>
                  <a:pt x="1256" y="9"/>
                  <a:pt x="1154" y="8"/>
                </a:cubicBezTo>
                <a:cubicBezTo>
                  <a:pt x="1052" y="7"/>
                  <a:pt x="955" y="0"/>
                  <a:pt x="822" y="12"/>
                </a:cubicBezTo>
                <a:cubicBezTo>
                  <a:pt x="689" y="24"/>
                  <a:pt x="490" y="31"/>
                  <a:pt x="356" y="80"/>
                </a:cubicBezTo>
                <a:cubicBezTo>
                  <a:pt x="222" y="129"/>
                  <a:pt x="34" y="294"/>
                  <a:pt x="20" y="306"/>
                </a:cubicBezTo>
                <a:cubicBezTo>
                  <a:pt x="6" y="318"/>
                  <a:pt x="4" y="328"/>
                  <a:pt x="0" y="334"/>
                </a:cubicBezTo>
              </a:path>
            </a:pathLst>
          </a:custGeom>
          <a:noFill/>
          <a:ln w="57150" cap="flat" cmpd="sng">
            <a:solidFill>
              <a:srgbClr val="FFFF00"/>
            </a:solidFill>
            <a:prstDash val="solid"/>
            <a:round/>
            <a:headEnd type="none" w="sm" len="sm"/>
            <a:tailEnd type="none" w="sm" len="sm"/>
          </a:ln>
          <a:effectLst/>
          <a:extLst>
            <a:ext uri="{909E8E84-426E-40DD-AFC4-6F175D3DCCD1}">
              <a14:hiddenFill xmlns:a14="http://schemas.microsoft.com/office/drawing/2010/main">
                <a:solidFill>
                  <a:srgbClr val="0005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 name="Rectangle 9"/>
          <p:cNvSpPr>
            <a:spLocks noChangeArrowheads="1"/>
          </p:cNvSpPr>
          <p:nvPr/>
        </p:nvSpPr>
        <p:spPr bwMode="auto">
          <a:xfrm>
            <a:off x="1410198" y="4492626"/>
            <a:ext cx="3837578" cy="381000"/>
          </a:xfrm>
          <a:prstGeom prst="rect">
            <a:avLst/>
          </a:prstGeom>
          <a:noFill/>
          <a:ln>
            <a:noFill/>
          </a:ln>
          <a:effectLst/>
          <a:extLst>
            <a:ext uri="{909E8E84-426E-40DD-AFC4-6F175D3DCCD1}">
              <a14:hiddenFill xmlns:a14="http://schemas.microsoft.com/office/drawing/2010/main">
                <a:solidFill>
                  <a:srgbClr val="0005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25425" indent="-225425">
              <a:lnSpc>
                <a:spcPct val="110000"/>
              </a:lnSpc>
              <a:defRPr sz="5400" b="1">
                <a:solidFill>
                  <a:schemeClr val="tx1"/>
                </a:solidFill>
                <a:latin typeface="Arial" panose="020B0604020202020204" pitchFamily="34" charset="0"/>
              </a:defRPr>
            </a:lvl1pPr>
            <a:lvl2pPr marL="577850" indent="-238125">
              <a:lnSpc>
                <a:spcPct val="110000"/>
              </a:lnSpc>
              <a:defRPr sz="5400" b="1">
                <a:solidFill>
                  <a:schemeClr val="tx1"/>
                </a:solidFill>
                <a:latin typeface="Arial" panose="020B0604020202020204" pitchFamily="34" charset="0"/>
              </a:defRPr>
            </a:lvl2pPr>
            <a:lvl3pPr marL="862013" indent="-169863">
              <a:lnSpc>
                <a:spcPct val="110000"/>
              </a:lnSpc>
              <a:defRPr sz="5400" b="1">
                <a:solidFill>
                  <a:schemeClr val="tx1"/>
                </a:solidFill>
                <a:latin typeface="Arial" panose="020B0604020202020204" pitchFamily="34" charset="0"/>
              </a:defRPr>
            </a:lvl3pPr>
            <a:lvl4pPr marL="1144588" indent="-157163">
              <a:lnSpc>
                <a:spcPct val="110000"/>
              </a:lnSpc>
              <a:defRPr sz="5400" b="1">
                <a:solidFill>
                  <a:schemeClr val="tx1"/>
                </a:solidFill>
                <a:latin typeface="Arial" panose="020B0604020202020204" pitchFamily="34" charset="0"/>
              </a:defRPr>
            </a:lvl4pPr>
            <a:lvl5pPr marL="2322513" indent="-271463">
              <a:lnSpc>
                <a:spcPct val="110000"/>
              </a:lnSpc>
              <a:defRPr sz="5400" b="1">
                <a:solidFill>
                  <a:schemeClr val="tx1"/>
                </a:solidFill>
                <a:latin typeface="Arial" panose="020B0604020202020204" pitchFamily="34" charset="0"/>
              </a:defRPr>
            </a:lvl5pPr>
            <a:lvl6pPr marL="2779713" indent="-271463" eaLnBrk="0" fontAlgn="base" hangingPunct="0">
              <a:lnSpc>
                <a:spcPct val="110000"/>
              </a:lnSpc>
              <a:spcBef>
                <a:spcPct val="0"/>
              </a:spcBef>
              <a:spcAft>
                <a:spcPct val="0"/>
              </a:spcAft>
              <a:defRPr sz="5400" b="1">
                <a:solidFill>
                  <a:schemeClr val="tx1"/>
                </a:solidFill>
                <a:latin typeface="Arial" panose="020B0604020202020204" pitchFamily="34" charset="0"/>
              </a:defRPr>
            </a:lvl6pPr>
            <a:lvl7pPr marL="3236913" indent="-271463" eaLnBrk="0" fontAlgn="base" hangingPunct="0">
              <a:lnSpc>
                <a:spcPct val="110000"/>
              </a:lnSpc>
              <a:spcBef>
                <a:spcPct val="0"/>
              </a:spcBef>
              <a:spcAft>
                <a:spcPct val="0"/>
              </a:spcAft>
              <a:defRPr sz="5400" b="1">
                <a:solidFill>
                  <a:schemeClr val="tx1"/>
                </a:solidFill>
                <a:latin typeface="Arial" panose="020B0604020202020204" pitchFamily="34" charset="0"/>
              </a:defRPr>
            </a:lvl7pPr>
            <a:lvl8pPr marL="3694113" indent="-271463" eaLnBrk="0" fontAlgn="base" hangingPunct="0">
              <a:lnSpc>
                <a:spcPct val="110000"/>
              </a:lnSpc>
              <a:spcBef>
                <a:spcPct val="0"/>
              </a:spcBef>
              <a:spcAft>
                <a:spcPct val="0"/>
              </a:spcAft>
              <a:defRPr sz="5400" b="1">
                <a:solidFill>
                  <a:schemeClr val="tx1"/>
                </a:solidFill>
                <a:latin typeface="Arial" panose="020B0604020202020204" pitchFamily="34" charset="0"/>
              </a:defRPr>
            </a:lvl8pPr>
            <a:lvl9pPr marL="4151313" indent="-271463" eaLnBrk="0" fontAlgn="base" hangingPunct="0">
              <a:lnSpc>
                <a:spcPct val="110000"/>
              </a:lnSpc>
              <a:spcBef>
                <a:spcPct val="0"/>
              </a:spcBef>
              <a:spcAft>
                <a:spcPct val="0"/>
              </a:spcAft>
              <a:defRPr sz="5400" b="1">
                <a:solidFill>
                  <a:schemeClr val="tx1"/>
                </a:solidFill>
                <a:latin typeface="Arial" panose="020B0604020202020204" pitchFamily="34" charset="0"/>
              </a:defRPr>
            </a:lvl9pPr>
          </a:lstStyle>
          <a:p>
            <a:pPr marL="225425" marR="0" lvl="0" indent="-225425" algn="ctr" defTabSz="914400" rtl="0" eaLnBrk="0" fontAlgn="base" latinLnBrk="0" hangingPunct="0">
              <a:lnSpc>
                <a:spcPct val="80000"/>
              </a:lnSpc>
              <a:spcBef>
                <a:spcPct val="20000"/>
              </a:spcBef>
              <a:spcAft>
                <a:spcPct val="0"/>
              </a:spcAft>
              <a:buClr>
                <a:srgbClr val="D81E04"/>
              </a:buClr>
              <a:buSzPct val="120000"/>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Sensor Head &amp; Scanner – No</a:t>
            </a:r>
            <a:r>
              <a:rPr kumimoji="0" lang="en-US" altLang="en-US" sz="1600" b="1" i="0" u="none" strike="noStrike" kern="1200" cap="none" spc="0" normalizeH="0" noProof="0" dirty="0">
                <a:ln>
                  <a:noFill/>
                </a:ln>
                <a:solidFill>
                  <a:srgbClr val="000000"/>
                </a:solidFill>
                <a:effectLst/>
                <a:uLnTx/>
                <a:uFillTx/>
                <a:latin typeface="Arial" panose="020B0604020202020204" pitchFamily="34" charset="0"/>
                <a:ea typeface="+mn-ea"/>
                <a:cs typeface="+mn-cs"/>
              </a:rPr>
              <a:t> Electronics</a:t>
            </a:r>
            <a:endPar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3" name="Line 10"/>
          <p:cNvSpPr>
            <a:spLocks noChangeShapeType="1"/>
          </p:cNvSpPr>
          <p:nvPr/>
        </p:nvSpPr>
        <p:spPr bwMode="auto">
          <a:xfrm flipH="1" flipV="1">
            <a:off x="6038850" y="1568451"/>
            <a:ext cx="249237" cy="9525"/>
          </a:xfrm>
          <a:prstGeom prst="line">
            <a:avLst/>
          </a:prstGeom>
          <a:noFill/>
          <a:ln w="254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 name="Line 11"/>
          <p:cNvSpPr>
            <a:spLocks noChangeShapeType="1"/>
          </p:cNvSpPr>
          <p:nvPr/>
        </p:nvSpPr>
        <p:spPr bwMode="auto">
          <a:xfrm flipV="1">
            <a:off x="3917950" y="4203701"/>
            <a:ext cx="250825" cy="104775"/>
          </a:xfrm>
          <a:prstGeom prst="line">
            <a:avLst/>
          </a:prstGeom>
          <a:noFill/>
          <a:ln w="254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Line 12"/>
          <p:cNvSpPr>
            <a:spLocks noChangeShapeType="1"/>
          </p:cNvSpPr>
          <p:nvPr/>
        </p:nvSpPr>
        <p:spPr bwMode="auto">
          <a:xfrm flipV="1">
            <a:off x="4487862" y="3795713"/>
            <a:ext cx="200025" cy="17145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 name="Freeform 14"/>
          <p:cNvSpPr>
            <a:spLocks/>
          </p:cNvSpPr>
          <p:nvPr/>
        </p:nvSpPr>
        <p:spPr bwMode="auto">
          <a:xfrm>
            <a:off x="5014912" y="3309938"/>
            <a:ext cx="203200" cy="177800"/>
          </a:xfrm>
          <a:custGeom>
            <a:avLst/>
            <a:gdLst>
              <a:gd name="T0" fmla="*/ 0 w 174"/>
              <a:gd name="T1" fmla="*/ 177800 h 156"/>
              <a:gd name="T2" fmla="*/ 203200 w 174"/>
              <a:gd name="T3" fmla="*/ 0 h 156"/>
              <a:gd name="T4" fmla="*/ 0 60000 65536"/>
              <a:gd name="T5" fmla="*/ 0 60000 65536"/>
            </a:gdLst>
            <a:ahLst/>
            <a:cxnLst>
              <a:cxn ang="T4">
                <a:pos x="T0" y="T1"/>
              </a:cxn>
              <a:cxn ang="T5">
                <a:pos x="T2" y="T3"/>
              </a:cxn>
            </a:cxnLst>
            <a:rect l="0" t="0" r="r" b="b"/>
            <a:pathLst>
              <a:path w="174" h="156">
                <a:moveTo>
                  <a:pt x="0" y="156"/>
                </a:moveTo>
                <a:lnTo>
                  <a:pt x="174" y="0"/>
                </a:lnTo>
              </a:path>
            </a:pathLst>
          </a:custGeom>
          <a:noFill/>
          <a:ln w="25400">
            <a:solidFill>
              <a:schemeClr val="bg2"/>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 name="Freeform 16"/>
          <p:cNvSpPr>
            <a:spLocks/>
          </p:cNvSpPr>
          <p:nvPr/>
        </p:nvSpPr>
        <p:spPr bwMode="auto">
          <a:xfrm>
            <a:off x="5621337" y="2952751"/>
            <a:ext cx="271463" cy="52387"/>
          </a:xfrm>
          <a:custGeom>
            <a:avLst/>
            <a:gdLst>
              <a:gd name="T0" fmla="*/ 0 w 171"/>
              <a:gd name="T1" fmla="*/ 52387 h 33"/>
              <a:gd name="T2" fmla="*/ 120650 w 171"/>
              <a:gd name="T3" fmla="*/ 7937 h 33"/>
              <a:gd name="T4" fmla="*/ 271463 w 171"/>
              <a:gd name="T5" fmla="*/ 1587 h 33"/>
              <a:gd name="T6" fmla="*/ 0 60000 65536"/>
              <a:gd name="T7" fmla="*/ 0 60000 65536"/>
              <a:gd name="T8" fmla="*/ 0 60000 65536"/>
            </a:gdLst>
            <a:ahLst/>
            <a:cxnLst>
              <a:cxn ang="T6">
                <a:pos x="T0" y="T1"/>
              </a:cxn>
              <a:cxn ang="T7">
                <a:pos x="T2" y="T3"/>
              </a:cxn>
              <a:cxn ang="T8">
                <a:pos x="T4" y="T5"/>
              </a:cxn>
            </a:cxnLst>
            <a:rect l="0" t="0" r="r" b="b"/>
            <a:pathLst>
              <a:path w="171" h="33">
                <a:moveTo>
                  <a:pt x="0" y="33"/>
                </a:moveTo>
                <a:cubicBezTo>
                  <a:pt x="13" y="28"/>
                  <a:pt x="48" y="10"/>
                  <a:pt x="76" y="5"/>
                </a:cubicBezTo>
                <a:cubicBezTo>
                  <a:pt x="105" y="0"/>
                  <a:pt x="151" y="2"/>
                  <a:pt x="171" y="1"/>
                </a:cubicBezTo>
              </a:path>
            </a:pathLst>
          </a:custGeom>
          <a:noFill/>
          <a:ln w="25400">
            <a:solidFill>
              <a:schemeClr val="tx1"/>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 name="Freeform 23"/>
          <p:cNvSpPr>
            <a:spLocks/>
          </p:cNvSpPr>
          <p:nvPr/>
        </p:nvSpPr>
        <p:spPr bwMode="auto">
          <a:xfrm>
            <a:off x="4325937" y="1681163"/>
            <a:ext cx="242888" cy="139700"/>
          </a:xfrm>
          <a:custGeom>
            <a:avLst/>
            <a:gdLst>
              <a:gd name="T0" fmla="*/ 242888 w 153"/>
              <a:gd name="T1" fmla="*/ 0 h 88"/>
              <a:gd name="T2" fmla="*/ 127000 w 153"/>
              <a:gd name="T3" fmla="*/ 53975 h 88"/>
              <a:gd name="T4" fmla="*/ 0 w 153"/>
              <a:gd name="T5" fmla="*/ 139700 h 88"/>
              <a:gd name="T6" fmla="*/ 0 60000 65536"/>
              <a:gd name="T7" fmla="*/ 0 60000 65536"/>
              <a:gd name="T8" fmla="*/ 0 60000 65536"/>
            </a:gdLst>
            <a:ahLst/>
            <a:cxnLst>
              <a:cxn ang="T6">
                <a:pos x="T0" y="T1"/>
              </a:cxn>
              <a:cxn ang="T7">
                <a:pos x="T2" y="T3"/>
              </a:cxn>
              <a:cxn ang="T8">
                <a:pos x="T4" y="T5"/>
              </a:cxn>
            </a:cxnLst>
            <a:rect l="0" t="0" r="r" b="b"/>
            <a:pathLst>
              <a:path w="153" h="88">
                <a:moveTo>
                  <a:pt x="153" y="0"/>
                </a:moveTo>
                <a:cubicBezTo>
                  <a:pt x="141" y="6"/>
                  <a:pt x="106" y="19"/>
                  <a:pt x="80" y="34"/>
                </a:cubicBezTo>
                <a:cubicBezTo>
                  <a:pt x="54" y="49"/>
                  <a:pt x="17" y="77"/>
                  <a:pt x="0" y="88"/>
                </a:cubicBezTo>
              </a:path>
            </a:pathLst>
          </a:custGeom>
          <a:noFill/>
          <a:ln w="25400">
            <a:solidFill>
              <a:schemeClr val="tx1"/>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 name="Line 24"/>
          <p:cNvSpPr>
            <a:spLocks noChangeShapeType="1"/>
          </p:cNvSpPr>
          <p:nvPr/>
        </p:nvSpPr>
        <p:spPr bwMode="auto">
          <a:xfrm flipH="1">
            <a:off x="4638675" y="1611313"/>
            <a:ext cx="247650" cy="52388"/>
          </a:xfrm>
          <a:prstGeom prst="line">
            <a:avLst/>
          </a:prstGeom>
          <a:noFill/>
          <a:ln w="254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 name="Line 25"/>
          <p:cNvSpPr>
            <a:spLocks noChangeShapeType="1"/>
          </p:cNvSpPr>
          <p:nvPr/>
        </p:nvSpPr>
        <p:spPr bwMode="auto">
          <a:xfrm flipH="1">
            <a:off x="5003800" y="1577976"/>
            <a:ext cx="279400" cy="1905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 name="Line 26"/>
          <p:cNvSpPr>
            <a:spLocks noChangeShapeType="1"/>
          </p:cNvSpPr>
          <p:nvPr/>
        </p:nvSpPr>
        <p:spPr bwMode="auto">
          <a:xfrm flipH="1">
            <a:off x="5391150" y="1558926"/>
            <a:ext cx="265112" cy="6350"/>
          </a:xfrm>
          <a:prstGeom prst="line">
            <a:avLst/>
          </a:prstGeom>
          <a:noFill/>
          <a:ln w="254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 name="Line 27"/>
          <p:cNvSpPr>
            <a:spLocks noChangeShapeType="1"/>
          </p:cNvSpPr>
          <p:nvPr/>
        </p:nvSpPr>
        <p:spPr bwMode="auto">
          <a:xfrm flipH="1" flipV="1">
            <a:off x="5740400" y="1563688"/>
            <a:ext cx="258762" cy="4763"/>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 name="Freeform 31"/>
          <p:cNvSpPr>
            <a:spLocks/>
          </p:cNvSpPr>
          <p:nvPr/>
        </p:nvSpPr>
        <p:spPr bwMode="auto">
          <a:xfrm>
            <a:off x="4037012" y="1862138"/>
            <a:ext cx="241300" cy="193675"/>
          </a:xfrm>
          <a:custGeom>
            <a:avLst/>
            <a:gdLst>
              <a:gd name="T0" fmla="*/ 241300 w 152"/>
              <a:gd name="T1" fmla="*/ 0 h 122"/>
              <a:gd name="T2" fmla="*/ 107950 w 152"/>
              <a:gd name="T3" fmla="*/ 92075 h 122"/>
              <a:gd name="T4" fmla="*/ 0 w 152"/>
              <a:gd name="T5" fmla="*/ 193675 h 122"/>
              <a:gd name="T6" fmla="*/ 0 60000 65536"/>
              <a:gd name="T7" fmla="*/ 0 60000 65536"/>
              <a:gd name="T8" fmla="*/ 0 60000 65536"/>
            </a:gdLst>
            <a:ahLst/>
            <a:cxnLst>
              <a:cxn ang="T6">
                <a:pos x="T0" y="T1"/>
              </a:cxn>
              <a:cxn ang="T7">
                <a:pos x="T2" y="T3"/>
              </a:cxn>
              <a:cxn ang="T8">
                <a:pos x="T4" y="T5"/>
              </a:cxn>
            </a:cxnLst>
            <a:rect l="0" t="0" r="r" b="b"/>
            <a:pathLst>
              <a:path w="152" h="122">
                <a:moveTo>
                  <a:pt x="152" y="0"/>
                </a:moveTo>
                <a:cubicBezTo>
                  <a:pt x="138" y="10"/>
                  <a:pt x="104" y="28"/>
                  <a:pt x="68" y="58"/>
                </a:cubicBezTo>
                <a:cubicBezTo>
                  <a:pt x="32" y="88"/>
                  <a:pt x="14" y="109"/>
                  <a:pt x="0" y="122"/>
                </a:cubicBezTo>
              </a:path>
            </a:pathLst>
          </a:custGeom>
          <a:noFill/>
          <a:ln w="25400">
            <a:solidFill>
              <a:schemeClr val="bg2"/>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 name="Oval 36"/>
          <p:cNvSpPr>
            <a:spLocks noChangeArrowheads="1"/>
          </p:cNvSpPr>
          <p:nvPr/>
        </p:nvSpPr>
        <p:spPr bwMode="auto">
          <a:xfrm rot="-661263">
            <a:off x="2863850" y="1687513"/>
            <a:ext cx="338137" cy="153988"/>
          </a:xfrm>
          <a:prstGeom prst="ellipse">
            <a:avLst/>
          </a:prstGeom>
          <a:solidFill>
            <a:srgbClr val="FFFF00"/>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lnSpc>
                <a:spcPct val="110000"/>
              </a:lnSpc>
              <a:defRPr sz="5400" b="1">
                <a:solidFill>
                  <a:schemeClr val="tx1"/>
                </a:solidFill>
                <a:latin typeface="Arial" panose="020B0604020202020204" pitchFamily="34" charset="0"/>
              </a:defRPr>
            </a:lvl1pPr>
            <a:lvl2pPr marL="742950" indent="-285750">
              <a:lnSpc>
                <a:spcPct val="110000"/>
              </a:lnSpc>
              <a:defRPr sz="5400" b="1">
                <a:solidFill>
                  <a:schemeClr val="tx1"/>
                </a:solidFill>
                <a:latin typeface="Arial" panose="020B0604020202020204" pitchFamily="34" charset="0"/>
              </a:defRPr>
            </a:lvl2pPr>
            <a:lvl3pPr marL="1143000" indent="-228600">
              <a:lnSpc>
                <a:spcPct val="110000"/>
              </a:lnSpc>
              <a:defRPr sz="5400" b="1">
                <a:solidFill>
                  <a:schemeClr val="tx1"/>
                </a:solidFill>
                <a:latin typeface="Arial" panose="020B0604020202020204" pitchFamily="34" charset="0"/>
              </a:defRPr>
            </a:lvl3pPr>
            <a:lvl4pPr marL="1600200" indent="-228600">
              <a:lnSpc>
                <a:spcPct val="110000"/>
              </a:lnSpc>
              <a:defRPr sz="5400" b="1">
                <a:solidFill>
                  <a:schemeClr val="tx1"/>
                </a:solidFill>
                <a:latin typeface="Arial" panose="020B0604020202020204" pitchFamily="34" charset="0"/>
              </a:defRPr>
            </a:lvl4pPr>
            <a:lvl5pPr marL="2057400" indent="-228600">
              <a:lnSpc>
                <a:spcPct val="110000"/>
              </a:lnSpc>
              <a:defRPr sz="5400" b="1">
                <a:solidFill>
                  <a:schemeClr val="tx1"/>
                </a:solidFill>
                <a:latin typeface="Arial" panose="020B0604020202020204" pitchFamily="34" charset="0"/>
              </a:defRPr>
            </a:lvl5pPr>
            <a:lvl6pPr marL="25146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6pPr>
            <a:lvl7pPr marL="29718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7pPr>
            <a:lvl8pPr marL="34290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8pPr>
            <a:lvl9pPr marL="38862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9pPr>
          </a:lstStyle>
          <a:p>
            <a:pPr marL="0" marR="0" lvl="0" indent="0" algn="l" defTabSz="914400" rtl="0" eaLnBrk="0" fontAlgn="base" latinLnBrk="0" hangingPunct="0">
              <a:lnSpc>
                <a:spcPct val="110000"/>
              </a:lnSpc>
              <a:spcBef>
                <a:spcPct val="0"/>
              </a:spcBef>
              <a:spcAft>
                <a:spcPct val="0"/>
              </a:spcAft>
              <a:buClrTx/>
              <a:buSzTx/>
              <a:buFontTx/>
              <a:buNone/>
              <a:tabLst/>
              <a:defRPr/>
            </a:pPr>
            <a:endParaRPr kumimoji="0" lang="en-SG" alt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 name="Oval 37"/>
          <p:cNvSpPr>
            <a:spLocks noChangeArrowheads="1"/>
          </p:cNvSpPr>
          <p:nvPr/>
        </p:nvSpPr>
        <p:spPr bwMode="auto">
          <a:xfrm>
            <a:off x="3046412" y="2827338"/>
            <a:ext cx="104775" cy="88900"/>
          </a:xfrm>
          <a:prstGeom prst="ellipse">
            <a:avLst/>
          </a:prstGeom>
          <a:solidFill>
            <a:schemeClr val="folHlink"/>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lnSpc>
                <a:spcPct val="110000"/>
              </a:lnSpc>
              <a:defRPr sz="5400" b="1">
                <a:solidFill>
                  <a:schemeClr val="tx1"/>
                </a:solidFill>
                <a:latin typeface="Arial" panose="020B0604020202020204" pitchFamily="34" charset="0"/>
              </a:defRPr>
            </a:lvl1pPr>
            <a:lvl2pPr marL="742950" indent="-285750">
              <a:lnSpc>
                <a:spcPct val="110000"/>
              </a:lnSpc>
              <a:defRPr sz="5400" b="1">
                <a:solidFill>
                  <a:schemeClr val="tx1"/>
                </a:solidFill>
                <a:latin typeface="Arial" panose="020B0604020202020204" pitchFamily="34" charset="0"/>
              </a:defRPr>
            </a:lvl2pPr>
            <a:lvl3pPr marL="1143000" indent="-228600">
              <a:lnSpc>
                <a:spcPct val="110000"/>
              </a:lnSpc>
              <a:defRPr sz="5400" b="1">
                <a:solidFill>
                  <a:schemeClr val="tx1"/>
                </a:solidFill>
                <a:latin typeface="Arial" panose="020B0604020202020204" pitchFamily="34" charset="0"/>
              </a:defRPr>
            </a:lvl3pPr>
            <a:lvl4pPr marL="1600200" indent="-228600">
              <a:lnSpc>
                <a:spcPct val="110000"/>
              </a:lnSpc>
              <a:defRPr sz="5400" b="1">
                <a:solidFill>
                  <a:schemeClr val="tx1"/>
                </a:solidFill>
                <a:latin typeface="Arial" panose="020B0604020202020204" pitchFamily="34" charset="0"/>
              </a:defRPr>
            </a:lvl4pPr>
            <a:lvl5pPr marL="2057400" indent="-228600">
              <a:lnSpc>
                <a:spcPct val="110000"/>
              </a:lnSpc>
              <a:defRPr sz="5400" b="1">
                <a:solidFill>
                  <a:schemeClr val="tx1"/>
                </a:solidFill>
                <a:latin typeface="Arial" panose="020B0604020202020204" pitchFamily="34" charset="0"/>
              </a:defRPr>
            </a:lvl5pPr>
            <a:lvl6pPr marL="25146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6pPr>
            <a:lvl7pPr marL="29718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7pPr>
            <a:lvl8pPr marL="34290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8pPr>
            <a:lvl9pPr marL="38862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9pPr>
          </a:lstStyle>
          <a:p>
            <a:pPr marL="0" marR="0" lvl="0" indent="0" algn="l" defTabSz="914400" rtl="0" eaLnBrk="0" fontAlgn="base" latinLnBrk="0" hangingPunct="0">
              <a:lnSpc>
                <a:spcPct val="110000"/>
              </a:lnSpc>
              <a:spcBef>
                <a:spcPct val="0"/>
              </a:spcBef>
              <a:spcAft>
                <a:spcPct val="0"/>
              </a:spcAft>
              <a:buClrTx/>
              <a:buSzTx/>
              <a:buFontTx/>
              <a:buNone/>
              <a:tabLst/>
              <a:defRPr/>
            </a:pPr>
            <a:endParaRPr kumimoji="0" lang="en-SG" alt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 name="Oval 38"/>
          <p:cNvSpPr>
            <a:spLocks noChangeArrowheads="1"/>
          </p:cNvSpPr>
          <p:nvPr/>
        </p:nvSpPr>
        <p:spPr bwMode="auto">
          <a:xfrm>
            <a:off x="3395662" y="2633663"/>
            <a:ext cx="104775" cy="88900"/>
          </a:xfrm>
          <a:prstGeom prst="ellipse">
            <a:avLst/>
          </a:prstGeom>
          <a:solidFill>
            <a:srgbClr val="FFFF00"/>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lnSpc>
                <a:spcPct val="110000"/>
              </a:lnSpc>
              <a:defRPr sz="5400" b="1">
                <a:solidFill>
                  <a:schemeClr val="tx1"/>
                </a:solidFill>
                <a:latin typeface="Arial" panose="020B0604020202020204" pitchFamily="34" charset="0"/>
              </a:defRPr>
            </a:lvl1pPr>
            <a:lvl2pPr marL="742950" indent="-285750">
              <a:lnSpc>
                <a:spcPct val="110000"/>
              </a:lnSpc>
              <a:defRPr sz="5400" b="1">
                <a:solidFill>
                  <a:schemeClr val="tx1"/>
                </a:solidFill>
                <a:latin typeface="Arial" panose="020B0604020202020204" pitchFamily="34" charset="0"/>
              </a:defRPr>
            </a:lvl2pPr>
            <a:lvl3pPr marL="1143000" indent="-228600">
              <a:lnSpc>
                <a:spcPct val="110000"/>
              </a:lnSpc>
              <a:defRPr sz="5400" b="1">
                <a:solidFill>
                  <a:schemeClr val="tx1"/>
                </a:solidFill>
                <a:latin typeface="Arial" panose="020B0604020202020204" pitchFamily="34" charset="0"/>
              </a:defRPr>
            </a:lvl3pPr>
            <a:lvl4pPr marL="1600200" indent="-228600">
              <a:lnSpc>
                <a:spcPct val="110000"/>
              </a:lnSpc>
              <a:defRPr sz="5400" b="1">
                <a:solidFill>
                  <a:schemeClr val="tx1"/>
                </a:solidFill>
                <a:latin typeface="Arial" panose="020B0604020202020204" pitchFamily="34" charset="0"/>
              </a:defRPr>
            </a:lvl4pPr>
            <a:lvl5pPr marL="2057400" indent="-228600">
              <a:lnSpc>
                <a:spcPct val="110000"/>
              </a:lnSpc>
              <a:defRPr sz="5400" b="1">
                <a:solidFill>
                  <a:schemeClr val="tx1"/>
                </a:solidFill>
                <a:latin typeface="Arial" panose="020B0604020202020204" pitchFamily="34" charset="0"/>
              </a:defRPr>
            </a:lvl5pPr>
            <a:lvl6pPr marL="25146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6pPr>
            <a:lvl7pPr marL="29718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7pPr>
            <a:lvl8pPr marL="34290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8pPr>
            <a:lvl9pPr marL="38862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9pPr>
          </a:lstStyle>
          <a:p>
            <a:pPr marL="0" marR="0" lvl="0" indent="0" algn="l" defTabSz="914400" rtl="0" eaLnBrk="0" fontAlgn="base" latinLnBrk="0" hangingPunct="0">
              <a:lnSpc>
                <a:spcPct val="110000"/>
              </a:lnSpc>
              <a:spcBef>
                <a:spcPct val="0"/>
              </a:spcBef>
              <a:spcAft>
                <a:spcPct val="0"/>
              </a:spcAft>
              <a:buClrTx/>
              <a:buSzTx/>
              <a:buFontTx/>
              <a:buNone/>
              <a:tabLst/>
              <a:defRPr/>
            </a:pPr>
            <a:endParaRPr kumimoji="0" lang="en-SG" alt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 name="Line 19"/>
          <p:cNvSpPr>
            <a:spLocks noChangeShapeType="1"/>
          </p:cNvSpPr>
          <p:nvPr/>
        </p:nvSpPr>
        <p:spPr bwMode="auto">
          <a:xfrm flipH="1" flipV="1">
            <a:off x="3328987" y="2425701"/>
            <a:ext cx="111125" cy="2413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 name="Line 18"/>
          <p:cNvSpPr>
            <a:spLocks noChangeShapeType="1"/>
          </p:cNvSpPr>
          <p:nvPr/>
        </p:nvSpPr>
        <p:spPr bwMode="auto">
          <a:xfrm flipH="1" flipV="1">
            <a:off x="3190875" y="2082801"/>
            <a:ext cx="111125" cy="276225"/>
          </a:xfrm>
          <a:prstGeom prst="line">
            <a:avLst/>
          </a:prstGeom>
          <a:noFill/>
          <a:ln w="254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 name="Line 21"/>
          <p:cNvSpPr>
            <a:spLocks noChangeShapeType="1"/>
          </p:cNvSpPr>
          <p:nvPr/>
        </p:nvSpPr>
        <p:spPr bwMode="auto">
          <a:xfrm>
            <a:off x="3030537" y="1838326"/>
            <a:ext cx="15875" cy="247650"/>
          </a:xfrm>
          <a:prstGeom prst="line">
            <a:avLst/>
          </a:prstGeom>
          <a:noFill/>
          <a:ln w="254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 name="Line 22"/>
          <p:cNvSpPr>
            <a:spLocks noChangeShapeType="1"/>
          </p:cNvSpPr>
          <p:nvPr/>
        </p:nvSpPr>
        <p:spPr bwMode="auto">
          <a:xfrm flipH="1" flipV="1">
            <a:off x="3081337" y="1827213"/>
            <a:ext cx="88900" cy="21907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 name="Line 29"/>
          <p:cNvSpPr>
            <a:spLocks noChangeShapeType="1"/>
          </p:cNvSpPr>
          <p:nvPr/>
        </p:nvSpPr>
        <p:spPr bwMode="auto">
          <a:xfrm>
            <a:off x="3054350" y="2152651"/>
            <a:ext cx="19050" cy="31115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2" name="Line 28"/>
          <p:cNvSpPr>
            <a:spLocks noChangeShapeType="1"/>
          </p:cNvSpPr>
          <p:nvPr/>
        </p:nvSpPr>
        <p:spPr bwMode="auto">
          <a:xfrm>
            <a:off x="3076575" y="2530476"/>
            <a:ext cx="22225" cy="330200"/>
          </a:xfrm>
          <a:prstGeom prst="line">
            <a:avLst/>
          </a:prstGeom>
          <a:noFill/>
          <a:ln w="254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 name="Line 41"/>
          <p:cNvSpPr>
            <a:spLocks noChangeShapeType="1"/>
          </p:cNvSpPr>
          <p:nvPr/>
        </p:nvSpPr>
        <p:spPr bwMode="auto">
          <a:xfrm>
            <a:off x="2511425" y="4184651"/>
            <a:ext cx="231775" cy="120650"/>
          </a:xfrm>
          <a:prstGeom prst="line">
            <a:avLst/>
          </a:prstGeom>
          <a:noFill/>
          <a:ln w="254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 name="Freeform 43"/>
          <p:cNvSpPr>
            <a:spLocks/>
          </p:cNvSpPr>
          <p:nvPr/>
        </p:nvSpPr>
        <p:spPr bwMode="auto">
          <a:xfrm>
            <a:off x="2116137" y="3640138"/>
            <a:ext cx="117475" cy="336550"/>
          </a:xfrm>
          <a:custGeom>
            <a:avLst/>
            <a:gdLst>
              <a:gd name="T0" fmla="*/ 117475 w 74"/>
              <a:gd name="T1" fmla="*/ 0 h 212"/>
              <a:gd name="T2" fmla="*/ 12700 w 74"/>
              <a:gd name="T3" fmla="*/ 149225 h 212"/>
              <a:gd name="T4" fmla="*/ 111125 w 74"/>
              <a:gd name="T5" fmla="*/ 336550 h 212"/>
              <a:gd name="T6" fmla="*/ 0 60000 65536"/>
              <a:gd name="T7" fmla="*/ 0 60000 65536"/>
              <a:gd name="T8" fmla="*/ 0 60000 65536"/>
            </a:gdLst>
            <a:ahLst/>
            <a:cxnLst>
              <a:cxn ang="T6">
                <a:pos x="T0" y="T1"/>
              </a:cxn>
              <a:cxn ang="T7">
                <a:pos x="T2" y="T3"/>
              </a:cxn>
              <a:cxn ang="T8">
                <a:pos x="T4" y="T5"/>
              </a:cxn>
            </a:cxnLst>
            <a:rect l="0" t="0" r="r" b="b"/>
            <a:pathLst>
              <a:path w="74" h="212">
                <a:moveTo>
                  <a:pt x="74" y="0"/>
                </a:moveTo>
                <a:cubicBezTo>
                  <a:pt x="63" y="16"/>
                  <a:pt x="9" y="59"/>
                  <a:pt x="8" y="94"/>
                </a:cubicBezTo>
                <a:cubicBezTo>
                  <a:pt x="0" y="160"/>
                  <a:pt x="57" y="187"/>
                  <a:pt x="70" y="212"/>
                </a:cubicBezTo>
              </a:path>
            </a:pathLst>
          </a:custGeom>
          <a:noFill/>
          <a:ln w="25400">
            <a:solidFill>
              <a:schemeClr val="tx1"/>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 name="Line 46"/>
          <p:cNvSpPr>
            <a:spLocks noChangeShapeType="1"/>
          </p:cNvSpPr>
          <p:nvPr/>
        </p:nvSpPr>
        <p:spPr bwMode="auto">
          <a:xfrm>
            <a:off x="3152775" y="4400551"/>
            <a:ext cx="282575" cy="317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 name="AutoShape 48"/>
          <p:cNvSpPr>
            <a:spLocks noChangeArrowheads="1"/>
          </p:cNvSpPr>
          <p:nvPr/>
        </p:nvSpPr>
        <p:spPr bwMode="auto">
          <a:xfrm>
            <a:off x="6384925" y="1176338"/>
            <a:ext cx="457200" cy="371475"/>
          </a:xfrm>
          <a:prstGeom prst="roundRect">
            <a:avLst>
              <a:gd name="adj" fmla="val 16667"/>
            </a:avLst>
          </a:prstGeom>
          <a:solidFill>
            <a:schemeClr val="hlink"/>
          </a:solidFill>
          <a:ln w="25400">
            <a:solidFill>
              <a:srgbClr val="0053A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lnSpc>
                <a:spcPct val="110000"/>
              </a:lnSpc>
              <a:defRPr sz="5400" b="1">
                <a:solidFill>
                  <a:schemeClr val="tx1"/>
                </a:solidFill>
                <a:latin typeface="Arial" panose="020B0604020202020204" pitchFamily="34" charset="0"/>
              </a:defRPr>
            </a:lvl1pPr>
            <a:lvl2pPr marL="742950" indent="-285750">
              <a:lnSpc>
                <a:spcPct val="110000"/>
              </a:lnSpc>
              <a:defRPr sz="5400" b="1">
                <a:solidFill>
                  <a:schemeClr val="tx1"/>
                </a:solidFill>
                <a:latin typeface="Arial" panose="020B0604020202020204" pitchFamily="34" charset="0"/>
              </a:defRPr>
            </a:lvl2pPr>
            <a:lvl3pPr marL="1143000" indent="-228600">
              <a:lnSpc>
                <a:spcPct val="110000"/>
              </a:lnSpc>
              <a:defRPr sz="5400" b="1">
                <a:solidFill>
                  <a:schemeClr val="tx1"/>
                </a:solidFill>
                <a:latin typeface="Arial" panose="020B0604020202020204" pitchFamily="34" charset="0"/>
              </a:defRPr>
            </a:lvl3pPr>
            <a:lvl4pPr marL="1600200" indent="-228600">
              <a:lnSpc>
                <a:spcPct val="110000"/>
              </a:lnSpc>
              <a:defRPr sz="5400" b="1">
                <a:solidFill>
                  <a:schemeClr val="tx1"/>
                </a:solidFill>
                <a:latin typeface="Arial" panose="020B0604020202020204" pitchFamily="34" charset="0"/>
              </a:defRPr>
            </a:lvl4pPr>
            <a:lvl5pPr marL="2057400" indent="-228600">
              <a:lnSpc>
                <a:spcPct val="110000"/>
              </a:lnSpc>
              <a:defRPr sz="5400" b="1">
                <a:solidFill>
                  <a:schemeClr val="tx1"/>
                </a:solidFill>
                <a:latin typeface="Arial" panose="020B0604020202020204" pitchFamily="34" charset="0"/>
              </a:defRPr>
            </a:lvl5pPr>
            <a:lvl6pPr marL="25146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6pPr>
            <a:lvl7pPr marL="29718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7pPr>
            <a:lvl8pPr marL="34290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8pPr>
            <a:lvl9pPr marL="38862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CA"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SLED</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CA"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1300</a:t>
            </a:r>
          </a:p>
        </p:txBody>
      </p:sp>
      <p:sp>
        <p:nvSpPr>
          <p:cNvPr id="37" name="AutoShape 49"/>
          <p:cNvSpPr>
            <a:spLocks noChangeArrowheads="1"/>
          </p:cNvSpPr>
          <p:nvPr/>
        </p:nvSpPr>
        <p:spPr bwMode="auto">
          <a:xfrm>
            <a:off x="6384925" y="1627188"/>
            <a:ext cx="457200" cy="371475"/>
          </a:xfrm>
          <a:prstGeom prst="roundRect">
            <a:avLst>
              <a:gd name="adj" fmla="val 16667"/>
            </a:avLst>
          </a:prstGeom>
          <a:solidFill>
            <a:schemeClr val="hlink"/>
          </a:solidFill>
          <a:ln w="25400">
            <a:solidFill>
              <a:srgbClr val="0053A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lnSpc>
                <a:spcPct val="110000"/>
              </a:lnSpc>
              <a:defRPr sz="5400" b="1">
                <a:solidFill>
                  <a:schemeClr val="tx1"/>
                </a:solidFill>
                <a:latin typeface="Arial" panose="020B0604020202020204" pitchFamily="34" charset="0"/>
              </a:defRPr>
            </a:lvl1pPr>
            <a:lvl2pPr marL="742950" indent="-285750">
              <a:lnSpc>
                <a:spcPct val="110000"/>
              </a:lnSpc>
              <a:defRPr sz="5400" b="1">
                <a:solidFill>
                  <a:schemeClr val="tx1"/>
                </a:solidFill>
                <a:latin typeface="Arial" panose="020B0604020202020204" pitchFamily="34" charset="0"/>
              </a:defRPr>
            </a:lvl2pPr>
            <a:lvl3pPr marL="1143000" indent="-228600">
              <a:lnSpc>
                <a:spcPct val="110000"/>
              </a:lnSpc>
              <a:defRPr sz="5400" b="1">
                <a:solidFill>
                  <a:schemeClr val="tx1"/>
                </a:solidFill>
                <a:latin typeface="Arial" panose="020B0604020202020204" pitchFamily="34" charset="0"/>
              </a:defRPr>
            </a:lvl3pPr>
            <a:lvl4pPr marL="1600200" indent="-228600">
              <a:lnSpc>
                <a:spcPct val="110000"/>
              </a:lnSpc>
              <a:defRPr sz="5400" b="1">
                <a:solidFill>
                  <a:schemeClr val="tx1"/>
                </a:solidFill>
                <a:latin typeface="Arial" panose="020B0604020202020204" pitchFamily="34" charset="0"/>
              </a:defRPr>
            </a:lvl4pPr>
            <a:lvl5pPr marL="2057400" indent="-228600">
              <a:lnSpc>
                <a:spcPct val="110000"/>
              </a:lnSpc>
              <a:defRPr sz="5400" b="1">
                <a:solidFill>
                  <a:schemeClr val="tx1"/>
                </a:solidFill>
                <a:latin typeface="Arial" panose="020B0604020202020204" pitchFamily="34" charset="0"/>
              </a:defRPr>
            </a:lvl5pPr>
            <a:lvl6pPr marL="25146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6pPr>
            <a:lvl7pPr marL="29718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7pPr>
            <a:lvl8pPr marL="34290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8pPr>
            <a:lvl9pPr marL="38862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CA"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SLED</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CA"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1450</a:t>
            </a:r>
          </a:p>
        </p:txBody>
      </p:sp>
      <p:sp>
        <p:nvSpPr>
          <p:cNvPr id="38" name="AutoShape 50"/>
          <p:cNvSpPr>
            <a:spLocks noChangeArrowheads="1"/>
          </p:cNvSpPr>
          <p:nvPr/>
        </p:nvSpPr>
        <p:spPr bwMode="auto">
          <a:xfrm>
            <a:off x="6140450" y="2851151"/>
            <a:ext cx="701675" cy="212725"/>
          </a:xfrm>
          <a:prstGeom prst="roundRect">
            <a:avLst>
              <a:gd name="adj" fmla="val 16667"/>
            </a:avLst>
          </a:prstGeom>
          <a:noFill/>
          <a:ln w="25400">
            <a:solidFill>
              <a:srgbClr val="0053A5"/>
            </a:solidFill>
            <a:round/>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lnSpc>
                <a:spcPct val="110000"/>
              </a:lnSpc>
              <a:defRPr sz="5400" b="1">
                <a:solidFill>
                  <a:schemeClr val="tx1"/>
                </a:solidFill>
                <a:latin typeface="Arial" panose="020B0604020202020204" pitchFamily="34" charset="0"/>
              </a:defRPr>
            </a:lvl1pPr>
            <a:lvl2pPr marL="742950" indent="-285750">
              <a:lnSpc>
                <a:spcPct val="110000"/>
              </a:lnSpc>
              <a:defRPr sz="5400" b="1">
                <a:solidFill>
                  <a:schemeClr val="tx1"/>
                </a:solidFill>
                <a:latin typeface="Arial" panose="020B0604020202020204" pitchFamily="34" charset="0"/>
              </a:defRPr>
            </a:lvl2pPr>
            <a:lvl3pPr marL="1143000" indent="-228600">
              <a:lnSpc>
                <a:spcPct val="110000"/>
              </a:lnSpc>
              <a:defRPr sz="5400" b="1">
                <a:solidFill>
                  <a:schemeClr val="tx1"/>
                </a:solidFill>
                <a:latin typeface="Arial" panose="020B0604020202020204" pitchFamily="34" charset="0"/>
              </a:defRPr>
            </a:lvl3pPr>
            <a:lvl4pPr marL="1600200" indent="-228600">
              <a:lnSpc>
                <a:spcPct val="110000"/>
              </a:lnSpc>
              <a:defRPr sz="5400" b="1">
                <a:solidFill>
                  <a:schemeClr val="tx1"/>
                </a:solidFill>
                <a:latin typeface="Arial" panose="020B0604020202020204" pitchFamily="34" charset="0"/>
              </a:defRPr>
            </a:lvl4pPr>
            <a:lvl5pPr marL="2057400" indent="-228600">
              <a:lnSpc>
                <a:spcPct val="110000"/>
              </a:lnSpc>
              <a:defRPr sz="5400" b="1">
                <a:solidFill>
                  <a:schemeClr val="tx1"/>
                </a:solidFill>
                <a:latin typeface="Arial" panose="020B0604020202020204" pitchFamily="34" charset="0"/>
              </a:defRPr>
            </a:lvl5pPr>
            <a:lvl6pPr marL="25146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6pPr>
            <a:lvl7pPr marL="29718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7pPr>
            <a:lvl8pPr marL="34290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8pPr>
            <a:lvl9pPr marL="38862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CA"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Pre-amp</a:t>
            </a:r>
          </a:p>
        </p:txBody>
      </p:sp>
      <p:sp>
        <p:nvSpPr>
          <p:cNvPr id="39" name="AutoShape 51"/>
          <p:cNvSpPr>
            <a:spLocks noChangeArrowheads="1"/>
          </p:cNvSpPr>
          <p:nvPr/>
        </p:nvSpPr>
        <p:spPr bwMode="auto">
          <a:xfrm>
            <a:off x="7207250" y="2438401"/>
            <a:ext cx="979487" cy="477837"/>
          </a:xfrm>
          <a:prstGeom prst="roundRect">
            <a:avLst>
              <a:gd name="adj" fmla="val 16667"/>
            </a:avLst>
          </a:prstGeom>
          <a:solidFill>
            <a:srgbClr val="317023"/>
          </a:solidFill>
          <a:ln w="25400">
            <a:solidFill>
              <a:srgbClr val="0053A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lnSpc>
                <a:spcPct val="110000"/>
              </a:lnSpc>
              <a:defRPr sz="5400" b="1">
                <a:solidFill>
                  <a:schemeClr val="tx1"/>
                </a:solidFill>
                <a:latin typeface="Arial" panose="020B0604020202020204" pitchFamily="34" charset="0"/>
              </a:defRPr>
            </a:lvl1pPr>
            <a:lvl2pPr marL="742950" indent="-285750">
              <a:lnSpc>
                <a:spcPct val="110000"/>
              </a:lnSpc>
              <a:defRPr sz="5400" b="1">
                <a:solidFill>
                  <a:schemeClr val="tx1"/>
                </a:solidFill>
                <a:latin typeface="Arial" panose="020B0604020202020204" pitchFamily="34" charset="0"/>
              </a:defRPr>
            </a:lvl2pPr>
            <a:lvl3pPr marL="1143000" indent="-228600">
              <a:lnSpc>
                <a:spcPct val="110000"/>
              </a:lnSpc>
              <a:defRPr sz="5400" b="1">
                <a:solidFill>
                  <a:schemeClr val="tx1"/>
                </a:solidFill>
                <a:latin typeface="Arial" panose="020B0604020202020204" pitchFamily="34" charset="0"/>
              </a:defRPr>
            </a:lvl3pPr>
            <a:lvl4pPr marL="1600200" indent="-228600">
              <a:lnSpc>
                <a:spcPct val="110000"/>
              </a:lnSpc>
              <a:defRPr sz="5400" b="1">
                <a:solidFill>
                  <a:schemeClr val="tx1"/>
                </a:solidFill>
                <a:latin typeface="Arial" panose="020B0604020202020204" pitchFamily="34" charset="0"/>
              </a:defRPr>
            </a:lvl4pPr>
            <a:lvl5pPr marL="2057400" indent="-228600">
              <a:lnSpc>
                <a:spcPct val="110000"/>
              </a:lnSpc>
              <a:defRPr sz="5400" b="1">
                <a:solidFill>
                  <a:schemeClr val="tx1"/>
                </a:solidFill>
                <a:latin typeface="Arial" panose="020B0604020202020204" pitchFamily="34" charset="0"/>
              </a:defRPr>
            </a:lvl5pPr>
            <a:lvl6pPr marL="25146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6pPr>
            <a:lvl7pPr marL="29718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7pPr>
            <a:lvl8pPr marL="34290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8pPr>
            <a:lvl9pPr marL="38862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CA"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Lock-in Amp</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CA"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Frequency 1</a:t>
            </a:r>
          </a:p>
        </p:txBody>
      </p:sp>
      <p:sp>
        <p:nvSpPr>
          <p:cNvPr id="40" name="AutoShape 52"/>
          <p:cNvSpPr>
            <a:spLocks noChangeArrowheads="1"/>
          </p:cNvSpPr>
          <p:nvPr/>
        </p:nvSpPr>
        <p:spPr bwMode="auto">
          <a:xfrm>
            <a:off x="7207250" y="3025776"/>
            <a:ext cx="979487" cy="477837"/>
          </a:xfrm>
          <a:prstGeom prst="roundRect">
            <a:avLst>
              <a:gd name="adj" fmla="val 16667"/>
            </a:avLst>
          </a:prstGeom>
          <a:solidFill>
            <a:srgbClr val="317023"/>
          </a:solidFill>
          <a:ln w="25400">
            <a:solidFill>
              <a:srgbClr val="0053A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lnSpc>
                <a:spcPct val="110000"/>
              </a:lnSpc>
              <a:defRPr sz="5400" b="1">
                <a:solidFill>
                  <a:schemeClr val="tx1"/>
                </a:solidFill>
                <a:latin typeface="Arial" panose="020B0604020202020204" pitchFamily="34" charset="0"/>
              </a:defRPr>
            </a:lvl1pPr>
            <a:lvl2pPr marL="742950" indent="-285750">
              <a:lnSpc>
                <a:spcPct val="110000"/>
              </a:lnSpc>
              <a:defRPr sz="5400" b="1">
                <a:solidFill>
                  <a:schemeClr val="tx1"/>
                </a:solidFill>
                <a:latin typeface="Arial" panose="020B0604020202020204" pitchFamily="34" charset="0"/>
              </a:defRPr>
            </a:lvl2pPr>
            <a:lvl3pPr marL="1143000" indent="-228600">
              <a:lnSpc>
                <a:spcPct val="110000"/>
              </a:lnSpc>
              <a:defRPr sz="5400" b="1">
                <a:solidFill>
                  <a:schemeClr val="tx1"/>
                </a:solidFill>
                <a:latin typeface="Arial" panose="020B0604020202020204" pitchFamily="34" charset="0"/>
              </a:defRPr>
            </a:lvl3pPr>
            <a:lvl4pPr marL="1600200" indent="-228600">
              <a:lnSpc>
                <a:spcPct val="110000"/>
              </a:lnSpc>
              <a:defRPr sz="5400" b="1">
                <a:solidFill>
                  <a:schemeClr val="tx1"/>
                </a:solidFill>
                <a:latin typeface="Arial" panose="020B0604020202020204" pitchFamily="34" charset="0"/>
              </a:defRPr>
            </a:lvl4pPr>
            <a:lvl5pPr marL="2057400" indent="-228600">
              <a:lnSpc>
                <a:spcPct val="110000"/>
              </a:lnSpc>
              <a:defRPr sz="5400" b="1">
                <a:solidFill>
                  <a:schemeClr val="tx1"/>
                </a:solidFill>
                <a:latin typeface="Arial" panose="020B0604020202020204" pitchFamily="34" charset="0"/>
              </a:defRPr>
            </a:lvl5pPr>
            <a:lvl6pPr marL="25146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6pPr>
            <a:lvl7pPr marL="29718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7pPr>
            <a:lvl8pPr marL="34290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8pPr>
            <a:lvl9pPr marL="38862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CA"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Lock-in Amp</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CA"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Frequency 2</a:t>
            </a:r>
          </a:p>
        </p:txBody>
      </p:sp>
      <p:sp>
        <p:nvSpPr>
          <p:cNvPr id="41" name="AutoShape 53"/>
          <p:cNvSpPr>
            <a:spLocks noChangeArrowheads="1"/>
          </p:cNvSpPr>
          <p:nvPr/>
        </p:nvSpPr>
        <p:spPr bwMode="auto">
          <a:xfrm>
            <a:off x="7207250" y="1831976"/>
            <a:ext cx="979487" cy="276225"/>
          </a:xfrm>
          <a:prstGeom prst="roundRect">
            <a:avLst>
              <a:gd name="adj" fmla="val 16667"/>
            </a:avLst>
          </a:prstGeom>
          <a:solidFill>
            <a:srgbClr val="317023"/>
          </a:solidFill>
          <a:ln w="25400">
            <a:solidFill>
              <a:srgbClr val="0053A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lnSpc>
                <a:spcPct val="110000"/>
              </a:lnSpc>
              <a:defRPr sz="5400" b="1">
                <a:solidFill>
                  <a:schemeClr val="tx1"/>
                </a:solidFill>
                <a:latin typeface="Arial" panose="020B0604020202020204" pitchFamily="34" charset="0"/>
              </a:defRPr>
            </a:lvl1pPr>
            <a:lvl2pPr marL="742950" indent="-285750">
              <a:lnSpc>
                <a:spcPct val="110000"/>
              </a:lnSpc>
              <a:defRPr sz="5400" b="1">
                <a:solidFill>
                  <a:schemeClr val="tx1"/>
                </a:solidFill>
                <a:latin typeface="Arial" panose="020B0604020202020204" pitchFamily="34" charset="0"/>
              </a:defRPr>
            </a:lvl2pPr>
            <a:lvl3pPr marL="1143000" indent="-228600">
              <a:lnSpc>
                <a:spcPct val="110000"/>
              </a:lnSpc>
              <a:defRPr sz="5400" b="1">
                <a:solidFill>
                  <a:schemeClr val="tx1"/>
                </a:solidFill>
                <a:latin typeface="Arial" panose="020B0604020202020204" pitchFamily="34" charset="0"/>
              </a:defRPr>
            </a:lvl3pPr>
            <a:lvl4pPr marL="1600200" indent="-228600">
              <a:lnSpc>
                <a:spcPct val="110000"/>
              </a:lnSpc>
              <a:defRPr sz="5400" b="1">
                <a:solidFill>
                  <a:schemeClr val="tx1"/>
                </a:solidFill>
                <a:latin typeface="Arial" panose="020B0604020202020204" pitchFamily="34" charset="0"/>
              </a:defRPr>
            </a:lvl4pPr>
            <a:lvl5pPr marL="2057400" indent="-228600">
              <a:lnSpc>
                <a:spcPct val="110000"/>
              </a:lnSpc>
              <a:defRPr sz="5400" b="1">
                <a:solidFill>
                  <a:schemeClr val="tx1"/>
                </a:solidFill>
                <a:latin typeface="Arial" panose="020B0604020202020204" pitchFamily="34" charset="0"/>
              </a:defRPr>
            </a:lvl5pPr>
            <a:lvl6pPr marL="25146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6pPr>
            <a:lvl7pPr marL="29718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7pPr>
            <a:lvl8pPr marL="34290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8pPr>
            <a:lvl9pPr marL="38862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CA"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Driver &amp; TEC</a:t>
            </a:r>
          </a:p>
        </p:txBody>
      </p:sp>
      <p:sp>
        <p:nvSpPr>
          <p:cNvPr id="42" name="AutoShape 54"/>
          <p:cNvSpPr>
            <a:spLocks noChangeArrowheads="1"/>
          </p:cNvSpPr>
          <p:nvPr/>
        </p:nvSpPr>
        <p:spPr bwMode="auto">
          <a:xfrm>
            <a:off x="7207250" y="1047751"/>
            <a:ext cx="979487" cy="276225"/>
          </a:xfrm>
          <a:prstGeom prst="roundRect">
            <a:avLst>
              <a:gd name="adj" fmla="val 16667"/>
            </a:avLst>
          </a:prstGeom>
          <a:solidFill>
            <a:srgbClr val="317023"/>
          </a:solidFill>
          <a:ln w="25400">
            <a:solidFill>
              <a:srgbClr val="0053A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lnSpc>
                <a:spcPct val="110000"/>
              </a:lnSpc>
              <a:defRPr sz="5400" b="1">
                <a:solidFill>
                  <a:schemeClr val="tx1"/>
                </a:solidFill>
                <a:latin typeface="Arial" panose="020B0604020202020204" pitchFamily="34" charset="0"/>
              </a:defRPr>
            </a:lvl1pPr>
            <a:lvl2pPr marL="742950" indent="-285750">
              <a:lnSpc>
                <a:spcPct val="110000"/>
              </a:lnSpc>
              <a:defRPr sz="5400" b="1">
                <a:solidFill>
                  <a:schemeClr val="tx1"/>
                </a:solidFill>
                <a:latin typeface="Arial" panose="020B0604020202020204" pitchFamily="34" charset="0"/>
              </a:defRPr>
            </a:lvl2pPr>
            <a:lvl3pPr marL="1143000" indent="-228600">
              <a:lnSpc>
                <a:spcPct val="110000"/>
              </a:lnSpc>
              <a:defRPr sz="5400" b="1">
                <a:solidFill>
                  <a:schemeClr val="tx1"/>
                </a:solidFill>
                <a:latin typeface="Arial" panose="020B0604020202020204" pitchFamily="34" charset="0"/>
              </a:defRPr>
            </a:lvl3pPr>
            <a:lvl4pPr marL="1600200" indent="-228600">
              <a:lnSpc>
                <a:spcPct val="110000"/>
              </a:lnSpc>
              <a:defRPr sz="5400" b="1">
                <a:solidFill>
                  <a:schemeClr val="tx1"/>
                </a:solidFill>
                <a:latin typeface="Arial" panose="020B0604020202020204" pitchFamily="34" charset="0"/>
              </a:defRPr>
            </a:lvl4pPr>
            <a:lvl5pPr marL="2057400" indent="-228600">
              <a:lnSpc>
                <a:spcPct val="110000"/>
              </a:lnSpc>
              <a:defRPr sz="5400" b="1">
                <a:solidFill>
                  <a:schemeClr val="tx1"/>
                </a:solidFill>
                <a:latin typeface="Arial" panose="020B0604020202020204" pitchFamily="34" charset="0"/>
              </a:defRPr>
            </a:lvl5pPr>
            <a:lvl6pPr marL="25146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6pPr>
            <a:lvl7pPr marL="29718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7pPr>
            <a:lvl8pPr marL="34290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8pPr>
            <a:lvl9pPr marL="3886200" indent="-228600" eaLnBrk="0" fontAlgn="base" hangingPunct="0">
              <a:lnSpc>
                <a:spcPct val="110000"/>
              </a:lnSpc>
              <a:spcBef>
                <a:spcPct val="0"/>
              </a:spcBef>
              <a:spcAft>
                <a:spcPct val="0"/>
              </a:spcAft>
              <a:defRPr sz="5400" b="1">
                <a:solidFill>
                  <a:schemeClr val="tx1"/>
                </a:solidFill>
                <a:latin typeface="Arial" panose="020B0604020202020204" pitchFamily="34"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CA"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Driver &amp; TEC</a:t>
            </a:r>
          </a:p>
        </p:txBody>
      </p:sp>
      <p:cxnSp>
        <p:nvCxnSpPr>
          <p:cNvPr id="43" name="AutoShape 56"/>
          <p:cNvCxnSpPr>
            <a:cxnSpLocks noChangeShapeType="1"/>
            <a:stCxn id="40" idx="1"/>
            <a:endCxn id="38" idx="3"/>
          </p:cNvCxnSpPr>
          <p:nvPr/>
        </p:nvCxnSpPr>
        <p:spPr bwMode="auto">
          <a:xfrm rot="10800000">
            <a:off x="6854825" y="2957513"/>
            <a:ext cx="339725" cy="307975"/>
          </a:xfrm>
          <a:prstGeom prst="bentConnector3">
            <a:avLst>
              <a:gd name="adj1" fmla="val 50000"/>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AutoShape 57"/>
          <p:cNvCxnSpPr>
            <a:cxnSpLocks noChangeShapeType="1"/>
            <a:stCxn id="39" idx="1"/>
            <a:endCxn id="38" idx="3"/>
          </p:cNvCxnSpPr>
          <p:nvPr/>
        </p:nvCxnSpPr>
        <p:spPr bwMode="auto">
          <a:xfrm rot="10800000" flipV="1">
            <a:off x="6854825" y="2678113"/>
            <a:ext cx="339725" cy="279400"/>
          </a:xfrm>
          <a:prstGeom prst="bentConnector3">
            <a:avLst>
              <a:gd name="adj1" fmla="val 50000"/>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AutoShape 58"/>
          <p:cNvCxnSpPr>
            <a:cxnSpLocks noChangeShapeType="1"/>
            <a:stCxn id="39" idx="3"/>
            <a:endCxn id="41" idx="3"/>
          </p:cNvCxnSpPr>
          <p:nvPr/>
        </p:nvCxnSpPr>
        <p:spPr bwMode="auto">
          <a:xfrm flipV="1">
            <a:off x="8199437" y="1970088"/>
            <a:ext cx="1588" cy="708025"/>
          </a:xfrm>
          <a:prstGeom prst="bentConnector3">
            <a:avLst>
              <a:gd name="adj1" fmla="val 7500000"/>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AutoShape 59"/>
          <p:cNvCxnSpPr>
            <a:cxnSpLocks noChangeShapeType="1"/>
            <a:stCxn id="40" idx="3"/>
            <a:endCxn id="42" idx="3"/>
          </p:cNvCxnSpPr>
          <p:nvPr/>
        </p:nvCxnSpPr>
        <p:spPr bwMode="auto">
          <a:xfrm flipV="1">
            <a:off x="8199437" y="1185863"/>
            <a:ext cx="1588" cy="2079625"/>
          </a:xfrm>
          <a:prstGeom prst="bentConnector3">
            <a:avLst>
              <a:gd name="adj1" fmla="val 13500000"/>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AutoShape 62"/>
          <p:cNvCxnSpPr>
            <a:cxnSpLocks noChangeShapeType="1"/>
            <a:stCxn id="37" idx="1"/>
            <a:endCxn id="13" idx="0"/>
          </p:cNvCxnSpPr>
          <p:nvPr/>
        </p:nvCxnSpPr>
        <p:spPr bwMode="auto">
          <a:xfrm flipH="1" flipV="1">
            <a:off x="6289675" y="1590676"/>
            <a:ext cx="82550" cy="222250"/>
          </a:xfrm>
          <a:prstGeom prst="straightConnector1">
            <a:avLst/>
          </a:prstGeom>
          <a:noFill/>
          <a:ln w="25400">
            <a:solidFill>
              <a:srgbClr val="0053A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AutoShape 63"/>
          <p:cNvCxnSpPr>
            <a:cxnSpLocks noChangeShapeType="1"/>
            <a:stCxn id="36" idx="1"/>
            <a:endCxn id="13" idx="0"/>
          </p:cNvCxnSpPr>
          <p:nvPr/>
        </p:nvCxnSpPr>
        <p:spPr bwMode="auto">
          <a:xfrm flipH="1">
            <a:off x="6289675" y="1362076"/>
            <a:ext cx="82550" cy="228600"/>
          </a:xfrm>
          <a:prstGeom prst="straightConnector1">
            <a:avLst/>
          </a:prstGeom>
          <a:noFill/>
          <a:ln w="25400">
            <a:solidFill>
              <a:srgbClr val="0053A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AutoShape 64"/>
          <p:cNvCxnSpPr>
            <a:cxnSpLocks noChangeShapeType="1"/>
            <a:stCxn id="41" idx="1"/>
            <a:endCxn id="37" idx="3"/>
          </p:cNvCxnSpPr>
          <p:nvPr/>
        </p:nvCxnSpPr>
        <p:spPr bwMode="auto">
          <a:xfrm rot="10800000">
            <a:off x="6854825" y="1812926"/>
            <a:ext cx="339725" cy="157162"/>
          </a:xfrm>
          <a:prstGeom prst="bentConnector3">
            <a:avLst>
              <a:gd name="adj1" fmla="val 50000"/>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AutoShape 65"/>
          <p:cNvCxnSpPr>
            <a:cxnSpLocks noChangeShapeType="1"/>
            <a:stCxn id="42" idx="1"/>
            <a:endCxn id="36" idx="3"/>
          </p:cNvCxnSpPr>
          <p:nvPr/>
        </p:nvCxnSpPr>
        <p:spPr bwMode="auto">
          <a:xfrm rot="10800000" flipV="1">
            <a:off x="6854825" y="1185863"/>
            <a:ext cx="339725" cy="176213"/>
          </a:xfrm>
          <a:prstGeom prst="bentConnector3">
            <a:avLst>
              <a:gd name="adj1" fmla="val 50000"/>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1" name="Group 70"/>
          <p:cNvGrpSpPr>
            <a:grpSpLocks/>
          </p:cNvGrpSpPr>
          <p:nvPr/>
        </p:nvGrpSpPr>
        <p:grpSpPr bwMode="auto">
          <a:xfrm>
            <a:off x="5932487" y="2871788"/>
            <a:ext cx="206375" cy="165100"/>
            <a:chOff x="3120" y="1698"/>
            <a:chExt cx="130" cy="104"/>
          </a:xfrm>
        </p:grpSpPr>
        <p:sp>
          <p:nvSpPr>
            <p:cNvPr id="52" name="Line 66"/>
            <p:cNvSpPr>
              <a:spLocks noChangeShapeType="1"/>
            </p:cNvSpPr>
            <p:nvPr/>
          </p:nvSpPr>
          <p:spPr bwMode="auto">
            <a:xfrm>
              <a:off x="3120" y="1706"/>
              <a:ext cx="60" cy="0"/>
            </a:xfrm>
            <a:prstGeom prst="line">
              <a:avLst/>
            </a:prstGeom>
            <a:noFill/>
            <a:ln w="25400">
              <a:solidFill>
                <a:srgbClr val="0053A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3" name="Line 67"/>
            <p:cNvSpPr>
              <a:spLocks noChangeShapeType="1"/>
            </p:cNvSpPr>
            <p:nvPr/>
          </p:nvSpPr>
          <p:spPr bwMode="auto">
            <a:xfrm>
              <a:off x="3120" y="1794"/>
              <a:ext cx="60" cy="0"/>
            </a:xfrm>
            <a:prstGeom prst="line">
              <a:avLst/>
            </a:prstGeom>
            <a:noFill/>
            <a:ln w="25400">
              <a:solidFill>
                <a:srgbClr val="0053A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 name="Line 68"/>
            <p:cNvSpPr>
              <a:spLocks noChangeShapeType="1"/>
            </p:cNvSpPr>
            <p:nvPr/>
          </p:nvSpPr>
          <p:spPr bwMode="auto">
            <a:xfrm>
              <a:off x="3182" y="1698"/>
              <a:ext cx="0" cy="104"/>
            </a:xfrm>
            <a:prstGeom prst="line">
              <a:avLst/>
            </a:prstGeom>
            <a:noFill/>
            <a:ln w="25400">
              <a:solidFill>
                <a:srgbClr val="0053A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 name="Line 69"/>
            <p:cNvSpPr>
              <a:spLocks noChangeShapeType="1"/>
            </p:cNvSpPr>
            <p:nvPr/>
          </p:nvSpPr>
          <p:spPr bwMode="auto">
            <a:xfrm>
              <a:off x="3188" y="1750"/>
              <a:ext cx="62" cy="0"/>
            </a:xfrm>
            <a:prstGeom prst="line">
              <a:avLst/>
            </a:prstGeom>
            <a:noFill/>
            <a:ln w="25400">
              <a:solidFill>
                <a:srgbClr val="0053A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pic>
        <p:nvPicPr>
          <p:cNvPr id="56" name="Picture 71" descr="ExPress Da Vinci"/>
          <p:cNvPicPr>
            <a:picLocks noChangeAspect="1" noChangeArrowheads="1"/>
          </p:cNvPicPr>
          <p:nvPr/>
        </p:nvPicPr>
        <p:blipFill rotWithShape="1">
          <a:blip r:embed="rId4">
            <a:extLst>
              <a:ext uri="{28A0092B-C50C-407E-A947-70E740481C1C}">
                <a14:useLocalDpi xmlns:a14="http://schemas.microsoft.com/office/drawing/2010/main" val="0"/>
              </a:ext>
            </a:extLst>
          </a:blip>
          <a:srcRect b="33333"/>
          <a:stretch/>
        </p:blipFill>
        <p:spPr bwMode="auto">
          <a:xfrm>
            <a:off x="8645525" y="1534320"/>
            <a:ext cx="1536700" cy="144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80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right)">
                                      <p:cBhvr>
                                        <p:cTn id="11" dur="500"/>
                                        <p:tgtEl>
                                          <p:spTgt spid="22"/>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right)">
                                      <p:cBhvr>
                                        <p:cTn id="15" dur="500"/>
                                        <p:tgtEl>
                                          <p:spTgt spid="21"/>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right)">
                                      <p:cBhvr>
                                        <p:cTn id="19" dur="500"/>
                                        <p:tgtEl>
                                          <p:spTgt spid="20"/>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right)">
                                      <p:cBhvr>
                                        <p:cTn id="23" dur="500"/>
                                        <p:tgtEl>
                                          <p:spTgt spid="19"/>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right)">
                                      <p:cBhvr>
                                        <p:cTn id="27" dur="500"/>
                                        <p:tgtEl>
                                          <p:spTgt spid="18"/>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right)">
                                      <p:cBhvr>
                                        <p:cTn id="31" dur="500"/>
                                        <p:tgtEl>
                                          <p:spTgt spid="23"/>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down)">
                                      <p:cBhvr>
                                        <p:cTn id="35" dur="500"/>
                                        <p:tgtEl>
                                          <p:spTgt spid="27"/>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childTnLst>
                          </p:cTn>
                        </p:par>
                        <p:par>
                          <p:cTn id="44" fill="hold">
                            <p:stCondLst>
                              <p:cond delay="5000"/>
                            </p:stCondLst>
                            <p:childTnLst>
                              <p:par>
                                <p:cTn id="45" presetID="22" presetClass="entr" presetSubtype="1"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up)">
                                      <p:cBhvr>
                                        <p:cTn id="47" dur="500"/>
                                        <p:tgtEl>
                                          <p:spTgt spid="29"/>
                                        </p:tgtEl>
                                      </p:cBhvr>
                                    </p:animEffect>
                                  </p:childTnLst>
                                </p:cTn>
                              </p:par>
                            </p:childTnLst>
                          </p:cTn>
                        </p:par>
                        <p:par>
                          <p:cTn id="48" fill="hold">
                            <p:stCondLst>
                              <p:cond delay="5500"/>
                            </p:stCondLst>
                            <p:childTnLst>
                              <p:par>
                                <p:cTn id="49" presetID="22" presetClass="entr" presetSubtype="1" fill="hold"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par>
                          <p:cTn id="52" fill="hold">
                            <p:stCondLst>
                              <p:cond delay="6000"/>
                            </p:stCondLst>
                            <p:childTnLst>
                              <p:par>
                                <p:cTn id="53" presetID="22" presetClass="entr" presetSubtype="1" fill="hold" nodeType="after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up)">
                                      <p:cBhvr>
                                        <p:cTn id="55" dur="500"/>
                                        <p:tgtEl>
                                          <p:spTgt spid="32"/>
                                        </p:tgtEl>
                                      </p:cBhvr>
                                    </p:animEffect>
                                  </p:childTnLst>
                                </p:cTn>
                              </p:par>
                            </p:childTnLst>
                          </p:cTn>
                        </p:par>
                        <p:par>
                          <p:cTn id="56" fill="hold">
                            <p:stCondLst>
                              <p:cond delay="6500"/>
                            </p:stCondLst>
                            <p:childTnLst>
                              <p:par>
                                <p:cTn id="57" presetID="22" presetClass="entr" presetSubtype="1" fill="hold"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wipe(up)">
                                      <p:cBhvr>
                                        <p:cTn id="59" dur="500"/>
                                        <p:tgtEl>
                                          <p:spTgt spid="34"/>
                                        </p:tgtEl>
                                      </p:cBhvr>
                                    </p:animEffect>
                                  </p:childTnLst>
                                </p:cTn>
                              </p:par>
                            </p:childTnLst>
                          </p:cTn>
                        </p:par>
                        <p:par>
                          <p:cTn id="60" fill="hold">
                            <p:stCondLst>
                              <p:cond delay="7000"/>
                            </p:stCondLst>
                            <p:childTnLst>
                              <p:par>
                                <p:cTn id="61" presetID="22" presetClass="entr" presetSubtype="8" fill="hold"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left)">
                                      <p:cBhvr>
                                        <p:cTn id="63" dur="500"/>
                                        <p:tgtEl>
                                          <p:spTgt spid="33"/>
                                        </p:tgtEl>
                                      </p:cBhvr>
                                    </p:animEffect>
                                  </p:childTnLst>
                                </p:cTn>
                              </p:par>
                            </p:childTnLst>
                          </p:cTn>
                        </p:par>
                        <p:par>
                          <p:cTn id="64" fill="hold">
                            <p:stCondLst>
                              <p:cond delay="7500"/>
                            </p:stCondLst>
                            <p:childTnLst>
                              <p:par>
                                <p:cTn id="65" presetID="22" presetClass="entr" presetSubtype="8" fill="hold" nodeType="after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left)">
                                      <p:cBhvr>
                                        <p:cTn id="67" dur="500"/>
                                        <p:tgtEl>
                                          <p:spTgt spid="35"/>
                                        </p:tgtEl>
                                      </p:cBhvr>
                                    </p:animEffect>
                                  </p:childTnLst>
                                </p:cTn>
                              </p:par>
                            </p:childTnLst>
                          </p:cTn>
                        </p:par>
                        <p:par>
                          <p:cTn id="68" fill="hold">
                            <p:stCondLst>
                              <p:cond delay="8000"/>
                            </p:stCondLst>
                            <p:childTnLst>
                              <p:par>
                                <p:cTn id="69" presetID="22" presetClass="entr" presetSubtype="8" fill="hold"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ipe(left)">
                                      <p:cBhvr>
                                        <p:cTn id="71" dur="500"/>
                                        <p:tgtEl>
                                          <p:spTgt spid="14"/>
                                        </p:tgtEl>
                                      </p:cBhvr>
                                    </p:animEffect>
                                  </p:childTnLst>
                                </p:cTn>
                              </p:par>
                            </p:childTnLst>
                          </p:cTn>
                        </p:par>
                        <p:par>
                          <p:cTn id="72" fill="hold">
                            <p:stCondLst>
                              <p:cond delay="8500"/>
                            </p:stCondLst>
                            <p:childTnLst>
                              <p:par>
                                <p:cTn id="73" presetID="22" presetClass="entr" presetSubtype="8" fill="hold" nodeType="after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left)">
                                      <p:cBhvr>
                                        <p:cTn id="75" dur="500"/>
                                        <p:tgtEl>
                                          <p:spTgt spid="15"/>
                                        </p:tgtEl>
                                      </p:cBhvr>
                                    </p:animEffect>
                                  </p:childTnLst>
                                </p:cTn>
                              </p:par>
                            </p:childTnLst>
                          </p:cTn>
                        </p:par>
                        <p:par>
                          <p:cTn id="76" fill="hold">
                            <p:stCondLst>
                              <p:cond delay="9000"/>
                            </p:stCondLst>
                            <p:childTnLst>
                              <p:par>
                                <p:cTn id="77" presetID="22" presetClass="entr" presetSubtype="8" fill="hold" nodeType="after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wipe(left)">
                                      <p:cBhvr>
                                        <p:cTn id="79" dur="500"/>
                                        <p:tgtEl>
                                          <p:spTgt spid="16"/>
                                        </p:tgtEl>
                                      </p:cBhvr>
                                    </p:animEffect>
                                  </p:childTnLst>
                                </p:cTn>
                              </p:par>
                            </p:childTnLst>
                          </p:cTn>
                        </p:par>
                        <p:par>
                          <p:cTn id="80" fill="hold">
                            <p:stCondLst>
                              <p:cond delay="9500"/>
                            </p:stCondLst>
                            <p:childTnLst>
                              <p:par>
                                <p:cTn id="81" presetID="22" presetClass="entr" presetSubtype="8" fill="hold" nodeType="after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wipe(left)">
                                      <p:cBhvr>
                                        <p:cTn id="8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Integrated Quality Control Solution for the Whole Machine</a:t>
            </a:r>
          </a:p>
        </p:txBody>
      </p:sp>
      <p:sp>
        <p:nvSpPr>
          <p:cNvPr id="4" name="Slide Number Placeholder 3"/>
          <p:cNvSpPr>
            <a:spLocks noGrp="1"/>
          </p:cNvSpPr>
          <p:nvPr>
            <p:ph type="sldNum" sz="quarter" idx="13"/>
          </p:nvPr>
        </p:nvSpPr>
        <p:spPr/>
        <p:txBody>
          <a:bodyPr/>
          <a:lstStyle/>
          <a:p>
            <a:pPr>
              <a:defRPr/>
            </a:pPr>
            <a:fld id="{1003F90B-D5F1-418E-9FD2-4BB9F7D68687}" type="slidenum">
              <a:rPr lang="en-US" smtClean="0"/>
              <a:pPr>
                <a:defRPr/>
              </a:pPr>
              <a:t>8</a:t>
            </a:fld>
            <a:endParaRPr lang="en-US" dirty="0"/>
          </a:p>
        </p:txBody>
      </p:sp>
      <p:sp>
        <p:nvSpPr>
          <p:cNvPr id="5" name="Rectangle 3"/>
          <p:cNvSpPr>
            <a:spLocks noGrp="1" noChangeArrowheads="1"/>
          </p:cNvSpPr>
          <p:nvPr>
            <p:ph type="body" idx="4294967295"/>
          </p:nvPr>
        </p:nvSpPr>
        <p:spPr>
          <a:xfrm>
            <a:off x="1146175" y="855663"/>
            <a:ext cx="7997825" cy="5032375"/>
          </a:xfrm>
          <a:prstGeom prst="rect">
            <a:avLst/>
          </a:prstGeom>
        </p:spPr>
        <p:txBody>
          <a:bodyPr/>
          <a:lstStyle/>
          <a:p>
            <a:r>
              <a:rPr lang="en-US" altLang="en-US" dirty="0"/>
              <a:t>Moisture Control before Yankee</a:t>
            </a:r>
          </a:p>
          <a:p>
            <a:pPr lvl="1"/>
            <a:r>
              <a:rPr lang="en-US" altLang="en-US" dirty="0"/>
              <a:t>MD</a:t>
            </a:r>
          </a:p>
          <a:p>
            <a:pPr lvl="2"/>
            <a:r>
              <a:rPr lang="en-US" altLang="en-US" dirty="0"/>
              <a:t>TAD Hoods</a:t>
            </a:r>
          </a:p>
          <a:p>
            <a:pPr lvl="1"/>
            <a:r>
              <a:rPr lang="en-US" altLang="en-US" dirty="0"/>
              <a:t>CD</a:t>
            </a:r>
          </a:p>
          <a:p>
            <a:pPr lvl="2"/>
            <a:r>
              <a:rPr lang="en-US" altLang="en-US" dirty="0"/>
              <a:t>Steam Boxes</a:t>
            </a:r>
          </a:p>
          <a:p>
            <a:r>
              <a:rPr lang="en-US" altLang="en-US" dirty="0"/>
              <a:t>Optimization</a:t>
            </a:r>
          </a:p>
          <a:p>
            <a:pPr lvl="1"/>
            <a:r>
              <a:rPr lang="en-US" altLang="en-US" dirty="0"/>
              <a:t>Clothing</a:t>
            </a:r>
          </a:p>
          <a:p>
            <a:pPr lvl="1"/>
            <a:r>
              <a:rPr lang="en-US" altLang="en-US" dirty="0"/>
              <a:t>Crepe blades</a:t>
            </a:r>
          </a:p>
          <a:p>
            <a:pPr lvl="1"/>
            <a:r>
              <a:rPr lang="en-US" altLang="en-US" dirty="0"/>
              <a:t>Release agent</a:t>
            </a:r>
          </a:p>
        </p:txBody>
      </p:sp>
      <p:pic>
        <p:nvPicPr>
          <p:cNvPr id="6" name="Picture 4" descr="T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612" y="3951288"/>
            <a:ext cx="91440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ExPress CD Install 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200" y="1751013"/>
            <a:ext cx="5437187" cy="1503362"/>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8" name="Line 7"/>
          <p:cNvSpPr>
            <a:spLocks noChangeShapeType="1"/>
          </p:cNvSpPr>
          <p:nvPr/>
        </p:nvSpPr>
        <p:spPr bwMode="auto">
          <a:xfrm flipH="1">
            <a:off x="4240212" y="3281363"/>
            <a:ext cx="477838" cy="2205037"/>
          </a:xfrm>
          <a:prstGeom prst="line">
            <a:avLst/>
          </a:prstGeom>
          <a:noFill/>
          <a:ln w="571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Line 8"/>
          <p:cNvSpPr>
            <a:spLocks noChangeShapeType="1"/>
          </p:cNvSpPr>
          <p:nvPr/>
        </p:nvSpPr>
        <p:spPr bwMode="auto">
          <a:xfrm flipH="1">
            <a:off x="6173787" y="3270250"/>
            <a:ext cx="458788" cy="2211388"/>
          </a:xfrm>
          <a:prstGeom prst="line">
            <a:avLst/>
          </a:prstGeom>
          <a:noFill/>
          <a:ln w="571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 name="Line 9"/>
          <p:cNvSpPr>
            <a:spLocks noChangeShapeType="1"/>
          </p:cNvSpPr>
          <p:nvPr/>
        </p:nvSpPr>
        <p:spPr bwMode="auto">
          <a:xfrm flipH="1">
            <a:off x="2300287" y="3260725"/>
            <a:ext cx="2398713" cy="2560638"/>
          </a:xfrm>
          <a:prstGeom prst="line">
            <a:avLst/>
          </a:prstGeom>
          <a:noFill/>
          <a:ln w="571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 name="Line 11"/>
          <p:cNvSpPr>
            <a:spLocks noChangeShapeType="1"/>
          </p:cNvSpPr>
          <p:nvPr/>
        </p:nvSpPr>
        <p:spPr bwMode="auto">
          <a:xfrm>
            <a:off x="6626225" y="3278188"/>
            <a:ext cx="28575" cy="1771650"/>
          </a:xfrm>
          <a:prstGeom prst="line">
            <a:avLst/>
          </a:prstGeom>
          <a:noFill/>
          <a:ln w="571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 name="Line 11"/>
          <p:cNvSpPr>
            <a:spLocks noChangeShapeType="1"/>
          </p:cNvSpPr>
          <p:nvPr/>
        </p:nvSpPr>
        <p:spPr bwMode="auto">
          <a:xfrm>
            <a:off x="8274271" y="3278188"/>
            <a:ext cx="28575" cy="1771650"/>
          </a:xfrm>
          <a:prstGeom prst="line">
            <a:avLst/>
          </a:prstGeom>
          <a:noFill/>
          <a:ln w="571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9243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Honeywell Internal"/>
</p:tagLst>
</file>

<file path=ppt/tags/tag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Honeywell Internal"/>
</p:tagLst>
</file>

<file path=ppt/tags/tag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Honeywell Internal"/>
</p:tagLst>
</file>

<file path=ppt/theme/theme1.xml><?xml version="1.0" encoding="utf-8"?>
<a:theme xmlns:a="http://schemas.openxmlformats.org/drawingml/2006/main" name="2_HON_Honeywell PPT Template 16X9_V43 potx (1)">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9525" cmpd="sng">
          <a:solidFill>
            <a:srgbClr val="7F7F7F"/>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18E75779-23C7-4EB1-A05B-21837D84A1FF}" vid="{5C686872-0DD8-42B5-A48C-075A249D8D29}"/>
    </a:ext>
  </a:extLst>
</a:theme>
</file>

<file path=ppt/theme/theme2.xml><?xml version="1.0" encoding="utf-8"?>
<a:theme xmlns:a="http://schemas.openxmlformats.org/drawingml/2006/main" name="Honeywell Theme">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dirty="0" smtClean="0">
            <a:solidFill>
              <a:schemeClr val="accent3"/>
            </a:solidFill>
          </a:defRPr>
        </a:defPPr>
      </a:lstStyle>
      <a:style>
        <a:lnRef idx="2">
          <a:schemeClr val="accent3"/>
        </a:lnRef>
        <a:fillRef idx="1">
          <a:schemeClr val="lt1"/>
        </a:fillRef>
        <a:effectRef idx="0">
          <a:schemeClr val="accent3"/>
        </a:effectRef>
        <a:fontRef idx="minor">
          <a:schemeClr val="dk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18E75779-23C7-4EB1-A05B-21837D84A1FF}" vid="{E575BF31-84B3-45FF-841B-EE146AB4E781}"/>
    </a:ext>
  </a:extLst>
</a:theme>
</file>

<file path=ppt/theme/theme3.xml><?xml version="1.0" encoding="utf-8"?>
<a:theme xmlns:a="http://schemas.openxmlformats.org/drawingml/2006/main" name="1_Honeywell Theme">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dirty="0" smtClean="0">
            <a:solidFill>
              <a:schemeClr val="accent3"/>
            </a:solidFill>
          </a:defRPr>
        </a:defPPr>
      </a:lstStyle>
      <a:style>
        <a:lnRef idx="2">
          <a:schemeClr val="accent3"/>
        </a:lnRef>
        <a:fillRef idx="1">
          <a:schemeClr val="lt1"/>
        </a:fillRef>
        <a:effectRef idx="0">
          <a:schemeClr val="accent3"/>
        </a:effectRef>
        <a:fontRef idx="minor">
          <a:schemeClr val="dk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18E75779-23C7-4EB1-A05B-21837D84A1FF}" vid="{71B729EE-9DA2-40DB-92E7-4285A34C754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EB125E098E7F49A0205A16AC239CE8" ma:contentTypeVersion="0" ma:contentTypeDescription="Create a new document." ma:contentTypeScope="" ma:versionID="73d8c0722a46478c40824ebff9961632">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A711268-4532-4FB9-8196-23D231793A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7B3FB1CA-469E-4324-9C07-766BF09E0FD9}">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P2-CWS 2018 Template</Template>
  <TotalTime>6220</TotalTime>
  <Words>4284</Words>
  <Application>Microsoft Office PowerPoint</Application>
  <PresentationFormat>Widescreen</PresentationFormat>
  <Paragraphs>1018</Paragraphs>
  <Slides>42</Slides>
  <Notes>19</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42</vt:i4>
      </vt:variant>
    </vt:vector>
  </HeadingPairs>
  <TitlesOfParts>
    <vt:vector size="59" baseType="lpstr">
      <vt:lpstr>Arial</vt:lpstr>
      <vt:lpstr>Arial Black</vt:lpstr>
      <vt:lpstr>Arial Rounded MT Bold</vt:lpstr>
      <vt:lpstr>Arial Unicode MS</vt:lpstr>
      <vt:lpstr>Calibri</vt:lpstr>
      <vt:lpstr>Courier New</vt:lpstr>
      <vt:lpstr>Helvetica</vt:lpstr>
      <vt:lpstr>Helvetica 55 Roman</vt:lpstr>
      <vt:lpstr>Helvetica Neue</vt:lpstr>
      <vt:lpstr>HelveticaNeue BoldCond</vt:lpstr>
      <vt:lpstr>HelveticaNeue MediumCond</vt:lpstr>
      <vt:lpstr>Monotype Sorts</vt:lpstr>
      <vt:lpstr>Times New Roman</vt:lpstr>
      <vt:lpstr>Wingdings</vt:lpstr>
      <vt:lpstr>2_HON_Honeywell PPT Template 16X9_V43 potx (1)</vt:lpstr>
      <vt:lpstr>Honeywell Theme</vt:lpstr>
      <vt:lpstr>1_Honeywell Theme</vt:lpstr>
      <vt:lpstr>PowerPoint Presentation</vt:lpstr>
      <vt:lpstr>Honeywell in Pulp &amp; Paper Industry</vt:lpstr>
      <vt:lpstr>TISSUE QCS References past 5 years</vt:lpstr>
      <vt:lpstr>Experion MX : All-in-One Integrated Solution for Tissue</vt:lpstr>
      <vt:lpstr>Q6088 Tissue Scanner Overview</vt:lpstr>
      <vt:lpstr>Q6088 : IIoT Scanner based on EDAQ Technology</vt:lpstr>
      <vt:lpstr>ExPress Moisture For Pre-Yankee Moisture Measurement</vt:lpstr>
      <vt:lpstr>ExPress Moisture Architecture</vt:lpstr>
      <vt:lpstr>Integrated Quality Control Solution for the Whole Machine</vt:lpstr>
      <vt:lpstr>QCS New Measurements: Extensive &amp; Growing portfolio</vt:lpstr>
      <vt:lpstr>Infrared Moisture &amp; Fibre Weight Measurement</vt:lpstr>
      <vt:lpstr>Introduction to Crepe Structure Measurement</vt:lpstr>
      <vt:lpstr>Crepe Micro/Macro – Blade Change Impact</vt:lpstr>
      <vt:lpstr>Crepe Folds per Inch – Blade Change Impact</vt:lpstr>
      <vt:lpstr>Blade Change in Folds/length Color Map</vt:lpstr>
      <vt:lpstr>BW- CD Control Maximum Performance</vt:lpstr>
      <vt:lpstr>Devronizer CD Moisture control for TM</vt:lpstr>
      <vt:lpstr>Novimpianti/Honeywell magixbox</vt:lpstr>
      <vt:lpstr>High Efficiency Burners: MAXON – A Honeywell Company</vt:lpstr>
      <vt:lpstr>Sheet dryness Increase = Speed increase &amp; Lower CD Crepe Variability</vt:lpstr>
      <vt:lpstr>EXPERION MX PLATFORM: INTEGRATED OPERATIONS</vt:lpstr>
      <vt:lpstr>Historical Data Analysis: 2D &amp; 3D Color Map</vt:lpstr>
      <vt:lpstr>Integrated Quality History: Trend, MIS, Export Data</vt:lpstr>
      <vt:lpstr>Browser based displays for QCS </vt:lpstr>
      <vt:lpstr>Virtualization to Minimize Lifecycle IT costs</vt:lpstr>
      <vt:lpstr>ALPHA MPC MD Multivariable Controls</vt:lpstr>
      <vt:lpstr>Performance Results: Setpoint Change</vt:lpstr>
      <vt:lpstr>Performance Results: Coordinated Speed Ramp</vt:lpstr>
      <vt:lpstr>Simplified Configurable MD Control Summary</vt:lpstr>
      <vt:lpstr>Improved Bump Test and Model Identification Displays</vt:lpstr>
      <vt:lpstr>Simplified Process Model Display</vt:lpstr>
      <vt:lpstr>Closing the Loop to Control MD Crepe Quality</vt:lpstr>
      <vt:lpstr>TISSUE MACHINE – Energy &amp; GRADE CHANGE Optimization</vt:lpstr>
      <vt:lpstr>MULTIVARIABLE CD CONTROLs</vt:lpstr>
      <vt:lpstr>TRADITIONAL CD CONTROLS</vt:lpstr>
      <vt:lpstr>Performance CDMultivariable</vt:lpstr>
      <vt:lpstr>Process Predictions</vt:lpstr>
      <vt:lpstr>PCDMV - Benefits</vt:lpstr>
      <vt:lpstr>Quality Optimizer: On Premise Quality Management Solution</vt:lpstr>
      <vt:lpstr>Honeywell Connected Plant: QCS 4.0 Cloud Based Solution</vt:lpstr>
      <vt:lpstr>Summary – Why Choose Honeywell</vt:lpstr>
      <vt:lpstr>Q&amp;A</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Newman, Trevor (UK07)</dc:creator>
  <cp:lastModifiedBy>Johann Resl</cp:lastModifiedBy>
  <cp:revision>210</cp:revision>
  <cp:lastPrinted>2017-03-17T20:56:54Z</cp:lastPrinted>
  <dcterms:created xsi:type="dcterms:W3CDTF">2018-10-12T11:37:21Z</dcterms:created>
  <dcterms:modified xsi:type="dcterms:W3CDTF">2025-08-26T02:14:04Z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JClassification">
    <vt:lpwstr>Honeywell Internal</vt:lpwstr>
  </property>
  <property fmtid="{D5CDD505-2E9C-101B-9397-08002B2CF9AE}" pid="3" name="NXPowerLiteLastOptimized">
    <vt:lpwstr>6885178</vt:lpwstr>
  </property>
  <property fmtid="{D5CDD505-2E9C-101B-9397-08002B2CF9AE}" pid="4" name="NXPowerLiteSettings">
    <vt:lpwstr>874006B004C800</vt:lpwstr>
  </property>
  <property fmtid="{D5CDD505-2E9C-101B-9397-08002B2CF9AE}" pid="5" name="NXPowerLiteVersion">
    <vt:lpwstr>D7.1.2</vt:lpwstr>
  </property>
  <property fmtid="{D5CDD505-2E9C-101B-9397-08002B2CF9AE}" pid="6" name="bjDocumentLabelXML">
    <vt:lpwstr>&lt;?xml version="1.0" encoding="us-ascii"?&gt;&lt;sisl xmlns:xsi="http://www.w3.org/2001/XMLSchema-instance" xmlns:xsd="http://www.w3.org/2001/XMLSchema" sislVersion="0" policy="bf276872-af07-4968-a71d-1c83e80bd0bf" xmlns="http://www.boldonjames.com/2008/01/sie/i</vt:lpwstr>
  </property>
  <property fmtid="{D5CDD505-2E9C-101B-9397-08002B2CF9AE}" pid="7" name="bjDocumentLabelXML-0">
    <vt:lpwstr>nternal/label"&gt;&lt;element uid="id_protectivemarking_protect" value="" /&gt;&lt;/sisl&gt;</vt:lpwstr>
  </property>
  <property fmtid="{D5CDD505-2E9C-101B-9397-08002B2CF9AE}" pid="8" name="bjDocumentSecurityLabel">
    <vt:lpwstr>Honeywell Internal</vt:lpwstr>
  </property>
  <property fmtid="{D5CDD505-2E9C-101B-9397-08002B2CF9AE}" pid="9" name="bjSaver">
    <vt:lpwstr>C6yyvslE/cipFLfbT8VtR7D11cRej5tm</vt:lpwstr>
  </property>
  <property fmtid="{D5CDD505-2E9C-101B-9397-08002B2CF9AE}" pid="10" name="docIndexRef">
    <vt:lpwstr>32119aae-57f2-4d7d-a307-88f2055e1be6 </vt:lpwstr>
  </property>
</Properties>
</file>